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Z9aXaQjrlDIAAvIFzQ6Im6Yt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D427BD-B81D-4B10-9F18-C94B0B72C70E}">
  <a:tblStyle styleId="{DBD427BD-B81D-4B10-9F18-C94B0B72C70E}"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0F6"/>
          </a:solidFill>
        </a:fill>
      </a:tcStyle>
    </a:wholeTbl>
    <a:band1H>
      <a:tcTxStyle/>
      <a:tcStyle>
        <a:tcBdr/>
        <a:fill>
          <a:solidFill>
            <a:srgbClr val="D2DFEC"/>
          </a:solidFill>
        </a:fill>
      </a:tcStyle>
    </a:band1H>
    <a:band2H>
      <a:tcTxStyle/>
      <a:tcStyle>
        <a:tcBdr/>
      </a:tcStyle>
    </a:band2H>
    <a:band1V>
      <a:tcTxStyle/>
      <a:tcStyle>
        <a:tcBdr/>
        <a:fill>
          <a:solidFill>
            <a:srgbClr val="D2DFEC"/>
          </a:solidFill>
        </a:fill>
      </a:tcStyle>
    </a:band1V>
    <a:band2V>
      <a:tcTxStyle/>
      <a:tcStyle>
        <a:tcBdr/>
      </a:tcStyle>
    </a:band2V>
    <a:lastCol>
      <a:tcTxStyle b="on" i="off">
        <a:font>
          <a:latin typeface="Tw Cen MT"/>
          <a:ea typeface="Tw Cen MT"/>
          <a:cs typeface="Tw Cen MT"/>
        </a:font>
        <a:schemeClr val="lt1"/>
      </a:tcTxStyle>
      <a:tcStyle>
        <a:tcBdr/>
        <a:fill>
          <a:solidFill>
            <a:schemeClr val="accent5"/>
          </a:solidFill>
        </a:fill>
      </a:tcStyle>
    </a:lastCol>
    <a:firstCol>
      <a:tcTxStyle b="on" i="off">
        <a:font>
          <a:latin typeface="Tw Cen MT"/>
          <a:ea typeface="Tw Cen MT"/>
          <a:cs typeface="Tw Cen MT"/>
        </a:font>
        <a:schemeClr val="lt1"/>
      </a:tcTxStyle>
      <a:tcStyle>
        <a:tcBdr/>
        <a:fill>
          <a:solidFill>
            <a:schemeClr val="accent5"/>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170460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708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672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5541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980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933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Dept. of Comp. Engg. PICT,Pune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197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Dept. of Comp. Engg. PICT,Pune</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808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Dept. of Comp. Engg. PICT,Pune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732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Dept. of Comp. Engg. PICT,Pune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850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Dept. of Comp. Engg. PICT,Pune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847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Dept. of Comp. Engg. PICT,Pune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875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Comp. Engg. PICT,Pune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597623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nlinelibrary.wiley.com/authored-by/Yoon/Huisu" TargetMode="External"/><Relationship Id="rId7" Type="http://schemas.openxmlformats.org/officeDocument/2006/relationships/hyperlink" Target="https://onlinelibrary.wiley.com/authored-by/Yoo/Sangwook" TargetMode="External"/><Relationship Id="rId2" Type="http://schemas.openxmlformats.org/officeDocument/2006/relationships/hyperlink" Target="https://onlinelibrary.wiley.com/authored-by/Lee/Jinhee" TargetMode="External"/><Relationship Id="rId1" Type="http://schemas.openxmlformats.org/officeDocument/2006/relationships/slideLayout" Target="../slideLayouts/slideLayout2.xml"/><Relationship Id="rId6" Type="http://schemas.openxmlformats.org/officeDocument/2006/relationships/hyperlink" Target="https://onlinelibrary.wiley.com/authored-by/Lee/Jongha" TargetMode="External"/><Relationship Id="rId5" Type="http://schemas.openxmlformats.org/officeDocument/2006/relationships/hyperlink" Target="https://onlinelibrary.wiley.com/authored-by/Lee/Chanhyeok" TargetMode="External"/><Relationship Id="rId4" Type="http://schemas.openxmlformats.org/officeDocument/2006/relationships/hyperlink" Target="https://onlinelibrary.wiley.com/authored-by/Kim/Semi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txBox="1">
            <a:spLocks noGrp="1"/>
          </p:cNvSpPr>
          <p:nvPr>
            <p:ph type="ctrTitle"/>
          </p:nvPr>
        </p:nvSpPr>
        <p:spPr>
          <a:xfrm>
            <a:off x="838200" y="1295400"/>
            <a:ext cx="10363200" cy="147002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Twentieth Century"/>
              <a:buNone/>
            </a:pPr>
            <a:r>
              <a:rPr lang="en-US" sz="4400" b="1" dirty="0">
                <a:effectLst/>
                <a:latin typeface="Calibri" panose="020F0502020204030204" pitchFamily="34" charset="0"/>
                <a:ea typeface="Calibri" panose="020F0502020204030204" pitchFamily="34" charset="0"/>
              </a:rPr>
              <a:t>Application of Data Science to aid formulation of Skincare Products</a:t>
            </a:r>
            <a:r>
              <a:rPr lang="en-US" dirty="0"/>
              <a:t> </a:t>
            </a:r>
          </a:p>
        </p:txBody>
      </p:sp>
      <p:sp>
        <p:nvSpPr>
          <p:cNvPr id="2" name="Footer Placeholder 1">
            <a:extLst>
              <a:ext uri="{FF2B5EF4-FFF2-40B4-BE49-F238E27FC236}">
                <a16:creationId xmlns:a16="http://schemas.microsoft.com/office/drawing/2014/main" id="{8191DE84-C358-5A55-602E-EB239495CF5E}"/>
              </a:ext>
            </a:extLst>
          </p:cNvPr>
          <p:cNvSpPr>
            <a:spLocks noGrp="1"/>
          </p:cNvSpPr>
          <p:nvPr>
            <p:ph type="ftr" sz="quarter" idx="11"/>
          </p:nvPr>
        </p:nvSpPr>
        <p:spPr/>
        <p:txBody>
          <a:bodyPr/>
          <a:lstStyle/>
          <a:p>
            <a:r>
              <a:rPr lang="en-US"/>
              <a:t>Dept. of Comp. Engg. PICT,Pune</a:t>
            </a:r>
          </a:p>
        </p:txBody>
      </p:sp>
      <p:sp>
        <p:nvSpPr>
          <p:cNvPr id="3" name="Slide Number Placeholder 2">
            <a:extLst>
              <a:ext uri="{FF2B5EF4-FFF2-40B4-BE49-F238E27FC236}">
                <a16:creationId xmlns:a16="http://schemas.microsoft.com/office/drawing/2014/main" id="{E41984DC-CFBF-5DA1-2EC6-78AD34723C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4" name="Picture 3">
            <a:extLst>
              <a:ext uri="{FF2B5EF4-FFF2-40B4-BE49-F238E27FC236}">
                <a16:creationId xmlns:a16="http://schemas.microsoft.com/office/drawing/2014/main" id="{E6A4A6F4-99BC-2C64-3E5F-9CA735E0001A}"/>
              </a:ext>
            </a:extLst>
          </p:cNvPr>
          <p:cNvPicPr>
            <a:picLocks noChangeAspect="1"/>
          </p:cNvPicPr>
          <p:nvPr/>
        </p:nvPicPr>
        <p:blipFill>
          <a:blip r:embed="rId3"/>
          <a:stretch>
            <a:fillRect/>
          </a:stretch>
        </p:blipFill>
        <p:spPr>
          <a:xfrm>
            <a:off x="10134599" y="424465"/>
            <a:ext cx="1390649" cy="1390649"/>
          </a:xfrm>
          <a:prstGeom prst="rect">
            <a:avLst/>
          </a:prstGeom>
        </p:spPr>
      </p:pic>
      <p:sp>
        <p:nvSpPr>
          <p:cNvPr id="6" name="Subtitle 5">
            <a:extLst>
              <a:ext uri="{FF2B5EF4-FFF2-40B4-BE49-F238E27FC236}">
                <a16:creationId xmlns:a16="http://schemas.microsoft.com/office/drawing/2014/main" id="{CCFAA47E-E3E5-AB61-C247-C0FA54E5CE17}"/>
              </a:ext>
            </a:extLst>
          </p:cNvPr>
          <p:cNvSpPr>
            <a:spLocks noGrp="1"/>
          </p:cNvSpPr>
          <p:nvPr>
            <p:ph type="subTitle" idx="1"/>
          </p:nvPr>
        </p:nvSpPr>
        <p:spPr>
          <a:xfrm>
            <a:off x="1219200" y="3200400"/>
            <a:ext cx="8915399" cy="2205640"/>
          </a:xfrm>
        </p:spPr>
        <p:txBody>
          <a:bodyPr>
            <a:normAutofit fontScale="85000" lnSpcReduction="20000"/>
          </a:bodyPr>
          <a:lstStyle/>
          <a:p>
            <a:pPr algn="r"/>
            <a:r>
              <a:rPr lang="en-IN" dirty="0"/>
              <a:t>BY:- FARKHANDA DALAL 31418</a:t>
            </a:r>
          </a:p>
          <a:p>
            <a:pPr algn="r"/>
            <a:r>
              <a:rPr lang="en-IN" dirty="0"/>
              <a:t>MANSI JANGLE 31438</a:t>
            </a:r>
          </a:p>
          <a:p>
            <a:pPr algn="r"/>
            <a:r>
              <a:rPr lang="en-IN" dirty="0"/>
              <a:t>MISBAH BAGWAN 31455</a:t>
            </a:r>
          </a:p>
          <a:p>
            <a:pPr algn="r"/>
            <a:r>
              <a:rPr lang="en-IN" dirty="0"/>
              <a:t> </a:t>
            </a:r>
          </a:p>
          <a:p>
            <a:pPr algn="r"/>
            <a:r>
              <a:rPr lang="en-IN" dirty="0"/>
              <a:t>SEMINAR GUIDE:-  PROF .  RUTUJA KULKARNI</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F38E-2BE9-0389-C0A9-4E7A8A05D8D3}"/>
              </a:ext>
            </a:extLst>
          </p:cNvPr>
          <p:cNvSpPr>
            <a:spLocks noGrp="1"/>
          </p:cNvSpPr>
          <p:nvPr>
            <p:ph type="title"/>
          </p:nvPr>
        </p:nvSpPr>
        <p:spPr/>
        <p:txBody>
          <a:bodyPr>
            <a:normAutofit/>
          </a:bodyPr>
          <a:lstStyle/>
          <a:p>
            <a:r>
              <a:rPr lang="en-US" dirty="0"/>
              <a:t>FUTURE ENHANCEMENT</a:t>
            </a:r>
            <a:endParaRPr lang="en-IN" dirty="0"/>
          </a:p>
        </p:txBody>
      </p:sp>
      <p:sp>
        <p:nvSpPr>
          <p:cNvPr id="3" name="Content Placeholder 2">
            <a:extLst>
              <a:ext uri="{FF2B5EF4-FFF2-40B4-BE49-F238E27FC236}">
                <a16:creationId xmlns:a16="http://schemas.microsoft.com/office/drawing/2014/main" id="{B9861AF8-A6BC-67B0-2FE6-5D9EA0A701FC}"/>
              </a:ext>
            </a:extLst>
          </p:cNvPr>
          <p:cNvSpPr>
            <a:spLocks noGrp="1"/>
          </p:cNvSpPr>
          <p:nvPr>
            <p:ph idx="1"/>
          </p:nvPr>
        </p:nvSpPr>
        <p:spPr/>
        <p:txBody>
          <a:bodyPr>
            <a:normAutofit/>
          </a:bodyPr>
          <a:lstStyle/>
          <a:p>
            <a:r>
              <a:rPr lang="en-US" sz="2400" b="1" dirty="0"/>
              <a:t>Expanding Datasets</a:t>
            </a:r>
            <a:r>
              <a:rPr lang="en-US" sz="2400" dirty="0"/>
              <a:t>: Gather diverse skin data globally for inclusive skincare solutions.</a:t>
            </a:r>
          </a:p>
          <a:p>
            <a:r>
              <a:rPr lang="en-US" sz="2400" b="1" dirty="0"/>
              <a:t>Inclusivity</a:t>
            </a:r>
            <a:r>
              <a:rPr lang="en-US" sz="2400" dirty="0"/>
              <a:t>: Brands should cater to different skin types, considering factors like melanin and elasticity.</a:t>
            </a:r>
          </a:p>
          <a:p>
            <a:r>
              <a:rPr lang="en-US" sz="2400" b="1" dirty="0"/>
              <a:t>Ethical Concerns</a:t>
            </a:r>
            <a:r>
              <a:rPr lang="en-US" sz="2400" dirty="0"/>
              <a:t>: Ensure ethical data collection, transparency, and user privacy.</a:t>
            </a:r>
          </a:p>
          <a:p>
            <a:r>
              <a:rPr lang="en-US" sz="2400" b="1" dirty="0"/>
              <a:t>Machine Learning</a:t>
            </a:r>
            <a:r>
              <a:rPr lang="en-US" sz="2400" dirty="0"/>
              <a:t>: Future potential for enhancing predictive capabilities in skincare formulations.</a:t>
            </a:r>
          </a:p>
          <a:p>
            <a:r>
              <a:rPr lang="en-US" sz="2400" b="1" dirty="0"/>
              <a:t>Clustering Techniques</a:t>
            </a:r>
            <a:r>
              <a:rPr lang="en-US" sz="2400" dirty="0"/>
              <a:t>: Use K-means or hierarchical clustering to uncover ingredient efficacy insights.</a:t>
            </a:r>
            <a:endParaRPr lang="en-IN" sz="2400" dirty="0"/>
          </a:p>
        </p:txBody>
      </p:sp>
      <p:sp>
        <p:nvSpPr>
          <p:cNvPr id="4" name="Footer Placeholder 3">
            <a:extLst>
              <a:ext uri="{FF2B5EF4-FFF2-40B4-BE49-F238E27FC236}">
                <a16:creationId xmlns:a16="http://schemas.microsoft.com/office/drawing/2014/main" id="{5AAAD5C5-D3F2-164A-E359-FE69B685F2E8}"/>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FA08AFA5-A6B2-8E12-3A59-6E796282C1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294619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D2CD-C3B6-03EF-74B6-E236C6917CCD}"/>
              </a:ext>
            </a:extLst>
          </p:cNvPr>
          <p:cNvSpPr>
            <a:spLocks noGrp="1"/>
          </p:cNvSpPr>
          <p:nvPr>
            <p:ph type="title"/>
          </p:nvPr>
        </p:nvSpPr>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7D819156-313C-90C9-F9DC-7E8AE8EE715E}"/>
              </a:ext>
            </a:extLst>
          </p:cNvPr>
          <p:cNvSpPr>
            <a:spLocks noGrp="1"/>
          </p:cNvSpPr>
          <p:nvPr>
            <p:ph idx="1"/>
          </p:nvPr>
        </p:nvSpPr>
        <p:spPr>
          <a:xfrm>
            <a:off x="609600" y="1600201"/>
            <a:ext cx="10972800" cy="4756150"/>
          </a:xfrm>
        </p:spPr>
        <p:txBody>
          <a:bodyPr>
            <a:normAutofit/>
          </a:bodyPr>
          <a:lstStyle/>
          <a:p>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can understand </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the </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right types of ingredients and their correct concentration to be used for skin of color.</a:t>
            </a:r>
          </a:p>
          <a:p>
            <a:endPar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We can understand how to formulate more products with </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more efficacy by tailoring formulations to have the appropriate ingredient concentrations.</a:t>
            </a:r>
          </a:p>
          <a:p>
            <a:endPar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4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By leveraging the power of Data Science, we can reduce the adverse ill-effects ingredients on non-Caucasian Skin.</a:t>
            </a:r>
            <a:endPar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r>
              <a:rPr lang="en-US" sz="24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The use of data science in skincare formulation offers immense potential to create </a:t>
            </a:r>
            <a:r>
              <a:rPr lang="en-US" sz="24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more inclusive and effective products. </a:t>
            </a:r>
          </a:p>
          <a:p>
            <a:pPr marL="0" indent="0">
              <a:buNone/>
            </a:pPr>
            <a:endParaRPr lang="en-IN" dirty="0"/>
          </a:p>
        </p:txBody>
      </p:sp>
      <p:sp>
        <p:nvSpPr>
          <p:cNvPr id="4" name="Footer Placeholder 3">
            <a:extLst>
              <a:ext uri="{FF2B5EF4-FFF2-40B4-BE49-F238E27FC236}">
                <a16:creationId xmlns:a16="http://schemas.microsoft.com/office/drawing/2014/main" id="{2CD983D4-0AB9-683D-9426-08E1DD333003}"/>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F506E007-C261-C926-9B8F-5C59BB12149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80310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24EF-B2E0-FC3D-4D55-E54582DF6EF9}"/>
              </a:ext>
            </a:extLst>
          </p:cNvPr>
          <p:cNvSpPr>
            <a:spLocks noGrp="1"/>
          </p:cNvSpPr>
          <p:nvPr>
            <p:ph type="title"/>
          </p:nvPr>
        </p:nvSpPr>
        <p:spPr/>
        <p:txBody>
          <a:bodyPr>
            <a:normAutofit/>
          </a:bodyPr>
          <a:lstStyle/>
          <a:p>
            <a:r>
              <a:rPr lang="en-US" dirty="0"/>
              <a:t>REFERENCES</a:t>
            </a:r>
            <a:endParaRPr lang="en-IN" dirty="0"/>
          </a:p>
        </p:txBody>
      </p:sp>
      <p:sp>
        <p:nvSpPr>
          <p:cNvPr id="3" name="Content Placeholder 2">
            <a:extLst>
              <a:ext uri="{FF2B5EF4-FFF2-40B4-BE49-F238E27FC236}">
                <a16:creationId xmlns:a16="http://schemas.microsoft.com/office/drawing/2014/main" id="{CBFCFFF5-157F-296B-A735-7189AFAA8316}"/>
              </a:ext>
            </a:extLst>
          </p:cNvPr>
          <p:cNvSpPr>
            <a:spLocks noGrp="1"/>
          </p:cNvSpPr>
          <p:nvPr>
            <p:ph idx="1"/>
          </p:nvPr>
        </p:nvSpPr>
        <p:spPr>
          <a:xfrm>
            <a:off x="609600" y="1295401"/>
            <a:ext cx="10972800" cy="5105400"/>
          </a:xfrm>
        </p:spPr>
        <p:txBody>
          <a:bodyPr>
            <a:normAutofit fontScale="62500" lnSpcReduction="20000"/>
          </a:bodyPr>
          <a:lstStyle/>
          <a:p>
            <a:pPr marL="342900" marR="118745" lvl="0" indent="-342900" algn="just">
              <a:lnSpc>
                <a:spcPct val="98000"/>
              </a:lnSpc>
              <a:spcBef>
                <a:spcPts val="1040"/>
              </a:spcBef>
              <a:spcAft>
                <a:spcPts val="0"/>
              </a:spcAft>
              <a:buSzPts val="1200"/>
              <a:buFont typeface="Calibri" panose="020F0502020204030204" pitchFamily="34" charset="0"/>
              <a:buAutoNum type="arabicPeriod"/>
              <a:tabLst>
                <a:tab pos="608965" algn="l"/>
                <a:tab pos="610235" algn="l"/>
              </a:tabLst>
            </a:pPr>
            <a:r>
              <a:rPr lang="en-US" sz="2600" spc="0" dirty="0">
                <a:effectLst/>
                <a:latin typeface="Calibri" panose="020F0502020204030204" pitchFamily="34" charset="0"/>
                <a:ea typeface="Calibri" panose="020F0502020204030204" pitchFamily="34" charset="0"/>
              </a:rPr>
              <a:t>A. Georgievskaya, T. Tlyachev, D. Danko, K. Chekanov, and H. Corstjens, "How artificial intelligence adopts human biases: The case of cosmetic skincare industry", </a:t>
            </a:r>
            <a:r>
              <a:rPr lang="en-US" sz="2600" i="1" spc="0" dirty="0">
                <a:effectLst/>
                <a:latin typeface="Calibri" panose="020F0502020204030204" pitchFamily="34" charset="0"/>
                <a:ea typeface="Calibri" panose="020F0502020204030204" pitchFamily="34" charset="0"/>
              </a:rPr>
              <a:t>AI and Ethics</a:t>
            </a:r>
            <a:r>
              <a:rPr lang="en-US" sz="2600" spc="0" dirty="0">
                <a:effectLst/>
                <a:latin typeface="Calibri" panose="020F0502020204030204" pitchFamily="34" charset="0"/>
                <a:ea typeface="Calibri" panose="020F0502020204030204" pitchFamily="34" charset="0"/>
              </a:rPr>
              <a:t>, vol. 4, no. 2, pp. 85-95, 2023</a:t>
            </a:r>
            <a:endParaRPr lang="en-IN" sz="2600" spc="0" dirty="0">
              <a:effectLst/>
              <a:latin typeface="Calibri" panose="020F0502020204030204" pitchFamily="34" charset="0"/>
              <a:ea typeface="Calibri" panose="020F0502020204030204" pitchFamily="34" charset="0"/>
            </a:endParaRPr>
          </a:p>
          <a:p>
            <a:pPr marL="342900" marR="118745" lvl="0" indent="-342900" algn="just">
              <a:lnSpc>
                <a:spcPct val="98000"/>
              </a:lnSpc>
              <a:spcBef>
                <a:spcPts val="980"/>
              </a:spcBef>
              <a:spcAft>
                <a:spcPts val="0"/>
              </a:spcAft>
              <a:buSzPts val="1200"/>
              <a:buFont typeface="Calibri" panose="020F0502020204030204" pitchFamily="34" charset="0"/>
              <a:buAutoNum type="arabicPeriod"/>
              <a:tabLst>
                <a:tab pos="608965" algn="l"/>
                <a:tab pos="610235" algn="l"/>
              </a:tabLst>
            </a:pPr>
            <a:r>
              <a:rPr lang="en-US" sz="2600" spc="0" dirty="0">
                <a:effectLst/>
                <a:latin typeface="Calibri" panose="020F0502020204030204" pitchFamily="34" charset="0"/>
                <a:ea typeface="Calibri" panose="020F0502020204030204" pitchFamily="34" charset="0"/>
              </a:rPr>
              <a:t>B. Lokesh, A. Devarakonda, G. Srinivas, and N. K. Naik, "Intelligent facial skin care recommendation system”, Afr.</a:t>
            </a:r>
            <a:r>
              <a:rPr lang="en-US" sz="2600" i="1" spc="0" dirty="0">
                <a:effectLst/>
                <a:latin typeface="Calibri" panose="020F0502020204030204" pitchFamily="34" charset="0"/>
                <a:ea typeface="Calibri" panose="020F0502020204030204" pitchFamily="34" charset="0"/>
              </a:rPr>
              <a:t> J. Bio. Sci.</a:t>
            </a:r>
            <a:r>
              <a:rPr lang="en-US" sz="2600" spc="0" dirty="0">
                <a:effectLst/>
                <a:latin typeface="Calibri" panose="020F0502020204030204" pitchFamily="34" charset="0"/>
                <a:ea typeface="Calibri" panose="020F0502020204030204" pitchFamily="34" charset="0"/>
              </a:rPr>
              <a:t>, vol. 6, no. Si2, pp. 1822-1830, 2024.</a:t>
            </a:r>
            <a:endParaRPr lang="en-IN" sz="2600" spc="0" dirty="0">
              <a:effectLst/>
              <a:latin typeface="Calibri" panose="020F0502020204030204" pitchFamily="34" charset="0"/>
              <a:ea typeface="Calibri" panose="020F0502020204030204" pitchFamily="34" charset="0"/>
            </a:endParaRPr>
          </a:p>
          <a:p>
            <a:pPr marL="342900" marR="118745" lvl="0" indent="-342900" algn="just">
              <a:lnSpc>
                <a:spcPct val="98000"/>
              </a:lnSpc>
              <a:spcBef>
                <a:spcPts val="985"/>
              </a:spcBef>
              <a:spcAft>
                <a:spcPts val="0"/>
              </a:spcAft>
              <a:buSzPts val="1200"/>
              <a:buFont typeface="Calibri" panose="020F0502020204030204" pitchFamily="34" charset="0"/>
              <a:buAutoNum type="arabicPeriod"/>
              <a:tabLst>
                <a:tab pos="608965" algn="l"/>
                <a:tab pos="610235" algn="l"/>
              </a:tabLst>
            </a:pPr>
            <a:r>
              <a:rPr lang="en-US" sz="2600" spc="0" dirty="0">
                <a:effectLst/>
                <a:latin typeface="Calibri" panose="020F0502020204030204" pitchFamily="34" charset="0"/>
                <a:ea typeface="Calibri" panose="020F0502020204030204" pitchFamily="34" charset="0"/>
              </a:rPr>
              <a:t>C. D. Kaur and S. Saraf, "Skin care assessment on the basis of skin hydration, melanin, erythema, and sebum at various body sites", </a:t>
            </a:r>
            <a:r>
              <a:rPr lang="en-US" sz="2600" i="1" spc="0" dirty="0">
                <a:effectLst/>
                <a:latin typeface="Calibri" panose="020F0502020204030204" pitchFamily="34" charset="0"/>
                <a:ea typeface="Calibri" panose="020F0502020204030204" pitchFamily="34" charset="0"/>
              </a:rPr>
              <a:t>Asian Journal of Pharmaceutical and Clinical Research</a:t>
            </a:r>
            <a:r>
              <a:rPr lang="en-US" sz="2600" spc="0" dirty="0">
                <a:effectLst/>
                <a:latin typeface="Calibri" panose="020F0502020204030204" pitchFamily="34" charset="0"/>
                <a:ea typeface="Calibri" panose="020F0502020204030204" pitchFamily="34" charset="0"/>
              </a:rPr>
              <a:t>, vol. 4, no. 2, pp. 40-45, 2011.</a:t>
            </a:r>
            <a:endParaRPr lang="en-IN" sz="2600" spc="0" dirty="0">
              <a:effectLst/>
              <a:latin typeface="Calibri" panose="020F0502020204030204" pitchFamily="34" charset="0"/>
              <a:ea typeface="Calibri" panose="020F0502020204030204" pitchFamily="34" charset="0"/>
            </a:endParaRPr>
          </a:p>
          <a:p>
            <a:pPr marL="342900" marR="118745" lvl="0" indent="-342900" algn="just">
              <a:lnSpc>
                <a:spcPct val="98000"/>
              </a:lnSpc>
              <a:spcBef>
                <a:spcPts val="980"/>
              </a:spcBef>
              <a:spcAft>
                <a:spcPts val="0"/>
              </a:spcAft>
              <a:buSzPts val="1200"/>
              <a:buFont typeface="Calibri" panose="020F0502020204030204" pitchFamily="34" charset="0"/>
              <a:buAutoNum type="arabicPeriod"/>
              <a:tabLst>
                <a:tab pos="608965" algn="l"/>
                <a:tab pos="610235" algn="l"/>
              </a:tabLst>
            </a:pPr>
            <a:r>
              <a:rPr lang="en-US" sz="2600" spc="0" dirty="0">
                <a:effectLst/>
                <a:latin typeface="Calibri" panose="020F0502020204030204" pitchFamily="34" charset="0"/>
                <a:ea typeface="Calibri" panose="020F0502020204030204" pitchFamily="34" charset="0"/>
              </a:rPr>
              <a:t>Dr. Shahana Tanveer, Sama Khatoon, H. U. Begum, and U. Zainab, “Korean Skin Care Recommendation System”, </a:t>
            </a:r>
            <a:r>
              <a:rPr lang="en-US" sz="2600" i="1" spc="0" dirty="0">
                <a:effectLst/>
                <a:latin typeface="Calibri" panose="020F0502020204030204" pitchFamily="34" charset="0"/>
                <a:ea typeface="Calibri" panose="020F0502020204030204" pitchFamily="34" charset="0"/>
              </a:rPr>
              <a:t>International Journal of Information Technology and Computer Engineering</a:t>
            </a:r>
            <a:r>
              <a:rPr lang="en-US" sz="2600" spc="0" dirty="0">
                <a:effectLst/>
                <a:latin typeface="Calibri" panose="020F0502020204030204" pitchFamily="34" charset="0"/>
                <a:ea typeface="Calibri" panose="020F0502020204030204" pitchFamily="34" charset="0"/>
              </a:rPr>
              <a:t>, vol. 12, no. 2, pp. 797, ISSN 2347–3657, 2024.</a:t>
            </a:r>
            <a:endParaRPr lang="en-IN" sz="2600" spc="0" dirty="0">
              <a:effectLst/>
              <a:latin typeface="Calibri" panose="020F0502020204030204" pitchFamily="34" charset="0"/>
              <a:ea typeface="Calibri" panose="020F0502020204030204" pitchFamily="34" charset="0"/>
            </a:endParaRPr>
          </a:p>
          <a:p>
            <a:pPr marL="342900" marR="118745" lvl="0" indent="-342900" algn="just">
              <a:lnSpc>
                <a:spcPct val="98000"/>
              </a:lnSpc>
              <a:spcBef>
                <a:spcPts val="985"/>
              </a:spcBef>
              <a:spcAft>
                <a:spcPts val="0"/>
              </a:spcAft>
              <a:buSzPts val="1200"/>
              <a:buFont typeface="Calibri" panose="020F0502020204030204" pitchFamily="34" charset="0"/>
              <a:buAutoNum type="arabicPeriod"/>
              <a:tabLst>
                <a:tab pos="608965" algn="l"/>
                <a:tab pos="610235" algn="l"/>
              </a:tabLst>
            </a:pPr>
            <a:r>
              <a:rPr lang="en-US" sz="2600" spc="0" dirty="0">
                <a:effectLst/>
                <a:latin typeface="Calibri" panose="020F0502020204030204" pitchFamily="34" charset="0"/>
                <a:ea typeface="Calibri" panose="020F0502020204030204" pitchFamily="34" charset="0"/>
              </a:rPr>
              <a:t>E. Markiewicz and O. C. Idowu, "Personalized skincare: from molecular basis to clinical and commercial applications", 2018.</a:t>
            </a:r>
            <a:endParaRPr lang="en-IN" sz="2600" spc="0" dirty="0">
              <a:effectLst/>
              <a:latin typeface="Calibri" panose="020F0502020204030204" pitchFamily="34" charset="0"/>
              <a:ea typeface="Calibri" panose="020F0502020204030204" pitchFamily="34" charset="0"/>
            </a:endParaRPr>
          </a:p>
          <a:p>
            <a:pPr marL="342900" marR="118745" lvl="0" indent="-342900" algn="just">
              <a:lnSpc>
                <a:spcPct val="98000"/>
              </a:lnSpc>
              <a:spcBef>
                <a:spcPts val="980"/>
              </a:spcBef>
              <a:spcAft>
                <a:spcPts val="0"/>
              </a:spcAft>
              <a:buSzPts val="1200"/>
              <a:buFont typeface="Calibri" panose="020F0502020204030204" pitchFamily="34" charset="0"/>
              <a:buAutoNum type="arabicPeriod"/>
              <a:tabLst>
                <a:tab pos="608965" algn="l"/>
                <a:tab pos="610235" algn="l"/>
              </a:tabLst>
            </a:pPr>
            <a:r>
              <a:rPr lang="en-US" sz="2600" spc="0" dirty="0">
                <a:effectLst/>
                <a:latin typeface="Calibri" panose="020F0502020204030204" pitchFamily="34" charset="0"/>
                <a:ea typeface="Calibri" panose="020F0502020204030204" pitchFamily="34" charset="0"/>
              </a:rPr>
              <a:t>Fadly, D. Marlina, T. B. Kurniawan, M. Z. Zakaria, and S. F. Abdullah, "Sentiment analysis on natural skincare products", </a:t>
            </a:r>
            <a:r>
              <a:rPr lang="en-US" sz="2600" i="1" spc="0" dirty="0">
                <a:effectLst/>
                <a:latin typeface="Calibri" panose="020F0502020204030204" pitchFamily="34" charset="0"/>
                <a:ea typeface="Calibri" panose="020F0502020204030204" pitchFamily="34" charset="0"/>
              </a:rPr>
              <a:t>Journal of Data Science</a:t>
            </a:r>
            <a:r>
              <a:rPr lang="en-US" sz="2600" spc="0" dirty="0">
                <a:effectLst/>
                <a:latin typeface="Calibri" panose="020F0502020204030204" pitchFamily="34" charset="0"/>
                <a:ea typeface="Calibri" panose="020F0502020204030204" pitchFamily="34" charset="0"/>
              </a:rPr>
              <a:t>, vol. 12, pp. 1-17, 2022, ISSN 2805-5160, 2022.</a:t>
            </a:r>
            <a:endParaRPr lang="en-IN" sz="2600" spc="0" dirty="0">
              <a:effectLst/>
              <a:latin typeface="Calibri" panose="020F0502020204030204" pitchFamily="34" charset="0"/>
              <a:ea typeface="Calibri" panose="020F0502020204030204" pitchFamily="34" charset="0"/>
            </a:endParaRPr>
          </a:p>
          <a:p>
            <a:pPr marL="342900" marR="118745" lvl="0" indent="-342900" algn="just">
              <a:lnSpc>
                <a:spcPct val="98000"/>
              </a:lnSpc>
              <a:spcBef>
                <a:spcPts val="985"/>
              </a:spcBef>
              <a:spcAft>
                <a:spcPts val="0"/>
              </a:spcAft>
              <a:buSzPts val="1200"/>
              <a:buFont typeface="Calibri" panose="020F0502020204030204" pitchFamily="34" charset="0"/>
              <a:buAutoNum type="arabicPeriod"/>
              <a:tabLst>
                <a:tab pos="608965" algn="l"/>
                <a:tab pos="610235" algn="l"/>
              </a:tabLst>
            </a:pPr>
            <a:r>
              <a:rPr lang="en-US" sz="2600" spc="0" dirty="0">
                <a:effectLst/>
                <a:latin typeface="Calibri" panose="020F0502020204030204" pitchFamily="34" charset="0"/>
                <a:ea typeface="Calibri" panose="020F0502020204030204" pitchFamily="34" charset="0"/>
              </a:rPr>
              <a:t>FITZPATRICK, T.B., “The Validity and Practicality of Sun Reactive Skin Types I Through VI.”, </a:t>
            </a:r>
            <a:r>
              <a:rPr lang="en-US" sz="2600" i="1" spc="0" dirty="0">
                <a:effectLst/>
                <a:latin typeface="Calibri" panose="020F0502020204030204" pitchFamily="34" charset="0"/>
                <a:ea typeface="Calibri" panose="020F0502020204030204" pitchFamily="34" charset="0"/>
              </a:rPr>
              <a:t>Archives of Dermatology</a:t>
            </a:r>
            <a:r>
              <a:rPr lang="en-US" sz="2600" spc="0" dirty="0">
                <a:effectLst/>
                <a:latin typeface="Calibri" panose="020F0502020204030204" pitchFamily="34" charset="0"/>
                <a:ea typeface="Calibri" panose="020F0502020204030204" pitchFamily="34" charset="0"/>
              </a:rPr>
              <a:t>, 124: 869-871, 1988.</a:t>
            </a:r>
            <a:endParaRPr lang="en-IN" sz="2600" spc="0" dirty="0">
              <a:effectLst/>
              <a:latin typeface="Calibri" panose="020F0502020204030204" pitchFamily="34" charset="0"/>
              <a:ea typeface="Calibri" panose="020F0502020204030204" pitchFamily="34" charset="0"/>
            </a:endParaRPr>
          </a:p>
          <a:p>
            <a:pPr marL="342900" marR="118745" lvl="0" indent="-342900" algn="just">
              <a:lnSpc>
                <a:spcPct val="98000"/>
              </a:lnSpc>
              <a:spcBef>
                <a:spcPts val="980"/>
              </a:spcBef>
              <a:spcAft>
                <a:spcPts val="0"/>
              </a:spcAft>
              <a:buSzPts val="1200"/>
              <a:buFont typeface="Calibri" panose="020F0502020204030204" pitchFamily="34" charset="0"/>
              <a:buAutoNum type="arabicPeriod"/>
              <a:tabLst>
                <a:tab pos="608965" algn="l"/>
                <a:tab pos="610235" algn="l"/>
              </a:tabLst>
            </a:pPr>
            <a:r>
              <a:rPr lang="en-US" sz="2600" spc="0" dirty="0">
                <a:effectLst/>
                <a:latin typeface="Calibri" panose="020F0502020204030204" pitchFamily="34" charset="0"/>
                <a:ea typeface="Calibri" panose="020F0502020204030204" pitchFamily="34" charset="0"/>
              </a:rPr>
              <a:t>GRIMES, P.E., “Skin and Hair Cosmetic Issues in Women of Color.”, </a:t>
            </a:r>
            <a:r>
              <a:rPr lang="en-US" sz="2600" i="1" spc="0" dirty="0">
                <a:effectLst/>
                <a:latin typeface="Calibri" panose="020F0502020204030204" pitchFamily="34" charset="0"/>
                <a:ea typeface="Calibri" panose="020F0502020204030204" pitchFamily="34" charset="0"/>
              </a:rPr>
              <a:t>Dermatological Clinics</a:t>
            </a:r>
            <a:r>
              <a:rPr lang="en-US" sz="2600" spc="0" dirty="0">
                <a:effectLst/>
                <a:latin typeface="Calibri" panose="020F0502020204030204" pitchFamily="34" charset="0"/>
                <a:ea typeface="Calibri" panose="020F0502020204030204" pitchFamily="34" charset="0"/>
              </a:rPr>
              <a:t>, 18(4), Oct: 659-665, 2000</a:t>
            </a:r>
            <a:endParaRPr lang="en-IN" sz="2600" spc="0" dirty="0">
              <a:effectLst/>
              <a:latin typeface="Calibri" panose="020F0502020204030204" pitchFamily="34" charset="0"/>
              <a:ea typeface="Calibri" panose="020F0502020204030204" pitchFamily="34" charset="0"/>
            </a:endParaRPr>
          </a:p>
          <a:p>
            <a:pPr marL="342900" marR="118745" lvl="0" indent="-342900" algn="just">
              <a:lnSpc>
                <a:spcPct val="98000"/>
              </a:lnSpc>
              <a:spcBef>
                <a:spcPts val="980"/>
              </a:spcBef>
              <a:spcAft>
                <a:spcPts val="0"/>
              </a:spcAft>
              <a:buSzPts val="1200"/>
              <a:buFont typeface="Calibri" panose="020F0502020204030204" pitchFamily="34" charset="0"/>
              <a:buAutoNum type="arabicPeriod"/>
              <a:tabLst>
                <a:tab pos="608965" algn="l"/>
                <a:tab pos="610235" algn="l"/>
              </a:tabLst>
            </a:pPr>
            <a:r>
              <a:rPr lang="en-US" sz="2600" spc="0" dirty="0">
                <a:effectLst/>
                <a:latin typeface="Calibri" panose="020F0502020204030204" pitchFamily="34" charset="0"/>
                <a:ea typeface="Calibri" panose="020F0502020204030204" pitchFamily="34" charset="0"/>
                <a:hlinkClick r:id="rId2">
                  <a:extLst>
                    <a:ext uri="{A12FA001-AC4F-418D-AE19-62706E023703}">
                      <ahyp:hlinkClr xmlns:ahyp="http://schemas.microsoft.com/office/drawing/2018/hyperlinkcolor" val="tx"/>
                    </a:ext>
                  </a:extLst>
                </a:hlinkClick>
              </a:rPr>
              <a:t>Jinhee Lee</a:t>
            </a:r>
            <a:r>
              <a:rPr lang="en-US" sz="2600" spc="0" dirty="0">
                <a:effectLst/>
                <a:latin typeface="Calibri" panose="020F0502020204030204" pitchFamily="34" charset="0"/>
                <a:ea typeface="Calibri" panose="020F0502020204030204" pitchFamily="34" charset="0"/>
              </a:rPr>
              <a:t>, </a:t>
            </a:r>
            <a:r>
              <a:rPr lang="en-US" sz="2600" spc="0" dirty="0">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Huisu Yoon</a:t>
            </a:r>
            <a:r>
              <a:rPr lang="en-US" sz="2600" spc="0" dirty="0">
                <a:effectLst/>
                <a:latin typeface="Calibri" panose="020F0502020204030204" pitchFamily="34" charset="0"/>
                <a:ea typeface="Calibri" panose="020F0502020204030204" pitchFamily="34" charset="0"/>
              </a:rPr>
              <a:t>, </a:t>
            </a:r>
            <a:r>
              <a:rPr lang="en-US" sz="2600" spc="0" dirty="0">
                <a:effectLst/>
                <a:latin typeface="Calibri" panose="020F0502020204030204" pitchFamily="34" charset="0"/>
                <a:ea typeface="Calibri" panose="020F0502020204030204" pitchFamily="34" charset="0"/>
                <a:hlinkClick r:id="rId4">
                  <a:extLst>
                    <a:ext uri="{A12FA001-AC4F-418D-AE19-62706E023703}">
                      <ahyp:hlinkClr xmlns:ahyp="http://schemas.microsoft.com/office/drawing/2018/hyperlinkcolor" val="tx"/>
                    </a:ext>
                  </a:extLst>
                </a:hlinkClick>
              </a:rPr>
              <a:t>Semin Kim</a:t>
            </a:r>
            <a:r>
              <a:rPr lang="en-US" sz="2600" spc="0" dirty="0">
                <a:effectLst/>
                <a:latin typeface="Calibri" panose="020F0502020204030204" pitchFamily="34" charset="0"/>
                <a:ea typeface="Calibri" panose="020F0502020204030204" pitchFamily="34" charset="0"/>
              </a:rPr>
              <a:t>, </a:t>
            </a:r>
            <a:r>
              <a:rPr lang="en-US" sz="2600" spc="0" dirty="0">
                <a:effectLst/>
                <a:latin typeface="Calibri" panose="020F0502020204030204" pitchFamily="34" charset="0"/>
                <a:ea typeface="Calibri" panose="020F0502020204030204" pitchFamily="34" charset="0"/>
                <a:hlinkClick r:id="rId5">
                  <a:extLst>
                    <a:ext uri="{A12FA001-AC4F-418D-AE19-62706E023703}">
                      <ahyp:hlinkClr xmlns:ahyp="http://schemas.microsoft.com/office/drawing/2018/hyperlinkcolor" val="tx"/>
                    </a:ext>
                  </a:extLst>
                </a:hlinkClick>
              </a:rPr>
              <a:t>Chanhyeok Lee</a:t>
            </a:r>
            <a:r>
              <a:rPr lang="en-US" sz="2600" spc="0" dirty="0">
                <a:effectLst/>
                <a:latin typeface="Calibri" panose="020F0502020204030204" pitchFamily="34" charset="0"/>
                <a:ea typeface="Calibri" panose="020F0502020204030204" pitchFamily="34" charset="0"/>
              </a:rPr>
              <a:t>, </a:t>
            </a:r>
            <a:r>
              <a:rPr lang="en-US" sz="2600" spc="0" dirty="0">
                <a:effectLst/>
                <a:latin typeface="Calibri" panose="020F0502020204030204" pitchFamily="34" charset="0"/>
                <a:ea typeface="Calibri" panose="020F0502020204030204" pitchFamily="34" charset="0"/>
                <a:hlinkClick r:id="rId6">
                  <a:extLst>
                    <a:ext uri="{A12FA001-AC4F-418D-AE19-62706E023703}">
                      <ahyp:hlinkClr xmlns:ahyp="http://schemas.microsoft.com/office/drawing/2018/hyperlinkcolor" val="tx"/>
                    </a:ext>
                  </a:extLst>
                </a:hlinkClick>
              </a:rPr>
              <a:t>Jongha Lee</a:t>
            </a:r>
            <a:r>
              <a:rPr lang="en-US" sz="2600" spc="0" dirty="0">
                <a:effectLst/>
                <a:latin typeface="Calibri" panose="020F0502020204030204" pitchFamily="34" charset="0"/>
                <a:ea typeface="Calibri" panose="020F0502020204030204" pitchFamily="34" charset="0"/>
              </a:rPr>
              <a:t>, </a:t>
            </a:r>
            <a:r>
              <a:rPr lang="en-US" sz="2600" spc="0" dirty="0">
                <a:effectLst/>
                <a:latin typeface="Calibri" panose="020F0502020204030204" pitchFamily="34" charset="0"/>
                <a:ea typeface="Calibri" panose="020F0502020204030204" pitchFamily="34" charset="0"/>
                <a:hlinkClick r:id="rId7">
                  <a:extLst>
                    <a:ext uri="{A12FA001-AC4F-418D-AE19-62706E023703}">
                      <ahyp:hlinkClr xmlns:ahyp="http://schemas.microsoft.com/office/drawing/2018/hyperlinkcolor" val="tx"/>
                    </a:ext>
                  </a:extLst>
                </a:hlinkClick>
              </a:rPr>
              <a:t>Sangwook Yoo,</a:t>
            </a:r>
            <a:r>
              <a:rPr lang="en-US" sz="2600" spc="0" dirty="0">
                <a:effectLst/>
                <a:latin typeface="Calibri" panose="020F0502020204030204" pitchFamily="34" charset="0"/>
                <a:ea typeface="Calibri" panose="020F0502020204030204" pitchFamily="34" charset="0"/>
              </a:rPr>
              <a:t> “</a:t>
            </a:r>
            <a:r>
              <a:rPr lang="en-IN" sz="2600" spc="0" dirty="0">
                <a:effectLst/>
                <a:latin typeface="Calibri" panose="020F0502020204030204" pitchFamily="34" charset="0"/>
                <a:ea typeface="Calibri" panose="020F0502020204030204" pitchFamily="34" charset="0"/>
              </a:rPr>
              <a:t>Deep learning-based skin care product recommendation: A focus on cosmetic ingredient analysis and facial skin conditions”,</a:t>
            </a:r>
            <a:r>
              <a:rPr lang="en-IN" sz="2600" i="1" spc="0" dirty="0">
                <a:effectLst/>
                <a:latin typeface="Calibri" panose="020F0502020204030204" pitchFamily="34" charset="0"/>
                <a:ea typeface="Calibri" panose="020F0502020204030204" pitchFamily="34" charset="0"/>
              </a:rPr>
              <a:t> </a:t>
            </a:r>
            <a:r>
              <a:rPr lang="en-US" sz="2600" i="1" spc="0" dirty="0">
                <a:effectLst/>
                <a:latin typeface="Calibri" panose="020F0502020204030204" pitchFamily="34" charset="0"/>
                <a:ea typeface="Calibri" panose="020F0502020204030204" pitchFamily="34" charset="0"/>
              </a:rPr>
              <a:t>Journal of Cosmetic Dermatology, </a:t>
            </a:r>
            <a:r>
              <a:rPr lang="en-US" sz="2600" spc="0" dirty="0">
                <a:effectLst/>
                <a:latin typeface="Calibri" panose="020F0502020204030204" pitchFamily="34" charset="0"/>
                <a:ea typeface="Calibri" panose="020F0502020204030204" pitchFamily="34" charset="0"/>
              </a:rPr>
              <a:t>vol. 23, no. 6, pp. 2066-2077, 2024.</a:t>
            </a:r>
            <a:endParaRPr lang="en-IN" sz="2600" spc="0" dirty="0">
              <a:effectLst/>
              <a:latin typeface="Calibri" panose="020F0502020204030204" pitchFamily="34" charset="0"/>
              <a:ea typeface="Calibri" panose="020F0502020204030204" pitchFamily="34" charset="0"/>
            </a:endParaRPr>
          </a:p>
          <a:p>
            <a:pPr marL="342900" marR="118745" lvl="0" indent="-342900" algn="just">
              <a:lnSpc>
                <a:spcPct val="98000"/>
              </a:lnSpc>
              <a:spcBef>
                <a:spcPts val="980"/>
              </a:spcBef>
              <a:spcAft>
                <a:spcPts val="0"/>
              </a:spcAft>
              <a:buSzPts val="1200"/>
              <a:buFont typeface="Calibri" panose="020F0502020204030204" pitchFamily="34" charset="0"/>
              <a:buAutoNum type="arabicPeriod"/>
              <a:tabLst>
                <a:tab pos="608965" algn="l"/>
                <a:tab pos="610235" algn="l"/>
              </a:tabLst>
            </a:pPr>
            <a:r>
              <a:rPr lang="en-IN" sz="2600" spc="0" dirty="0">
                <a:effectLst/>
                <a:latin typeface="Calibri" panose="020F0502020204030204" pitchFamily="34" charset="0"/>
                <a:ea typeface="Calibri" panose="020F0502020204030204" pitchFamily="34" charset="0"/>
              </a:rPr>
              <a:t> </a:t>
            </a:r>
            <a:r>
              <a:rPr lang="en-US" sz="2600" spc="0" dirty="0">
                <a:effectLst/>
                <a:latin typeface="Calibri" panose="020F0502020204030204" pitchFamily="34" charset="0"/>
                <a:ea typeface="Calibri" panose="020F0502020204030204" pitchFamily="34" charset="0"/>
              </a:rPr>
              <a:t>L. J. Teixeira, "Specific cosmetic and skincare needs of women of color in South Africa",</a:t>
            </a:r>
            <a:r>
              <a:rPr lang="en-US" sz="2600" i="1" spc="0" dirty="0">
                <a:effectLst/>
                <a:latin typeface="Calibri" panose="020F0502020204030204" pitchFamily="34" charset="0"/>
                <a:ea typeface="Calibri" panose="020F0502020204030204" pitchFamily="34" charset="0"/>
              </a:rPr>
              <a:t> South African Journal of Dermatology</a:t>
            </a:r>
            <a:r>
              <a:rPr lang="en-US" sz="2600" spc="0" dirty="0">
                <a:effectLst/>
                <a:latin typeface="Calibri" panose="020F0502020204030204" pitchFamily="34" charset="0"/>
                <a:ea typeface="Calibri" panose="020F0502020204030204" pitchFamily="34" charset="0"/>
              </a:rPr>
              <a:t>, vol. 12, no. 1, pp. 60-72, 2006.</a:t>
            </a:r>
            <a:endParaRPr lang="en-IN" sz="2600" spc="0" dirty="0">
              <a:effectLst/>
              <a:latin typeface="Calibri" panose="020F0502020204030204" pitchFamily="34" charset="0"/>
              <a:ea typeface="Calibri" panose="020F0502020204030204" pitchFamily="34" charset="0"/>
            </a:endParaRPr>
          </a:p>
          <a:p>
            <a:pPr marL="0" indent="0">
              <a:buNone/>
            </a:pPr>
            <a:endParaRPr lang="en-IN" dirty="0"/>
          </a:p>
        </p:txBody>
      </p:sp>
      <p:sp>
        <p:nvSpPr>
          <p:cNvPr id="4" name="Footer Placeholder 3">
            <a:extLst>
              <a:ext uri="{FF2B5EF4-FFF2-40B4-BE49-F238E27FC236}">
                <a16:creationId xmlns:a16="http://schemas.microsoft.com/office/drawing/2014/main" id="{6A64C399-3443-3B28-101D-5F4AB6837C69}"/>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69FB4BE7-4038-E50B-7E70-B6C3710D76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405401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F9CC-AC24-8ED4-E46E-2C3E69703AA9}"/>
              </a:ext>
            </a:extLst>
          </p:cNvPr>
          <p:cNvSpPr>
            <a:spLocks noGrp="1"/>
          </p:cNvSpPr>
          <p:nvPr>
            <p:ph type="title"/>
          </p:nvPr>
        </p:nvSpPr>
        <p:spPr/>
        <p:txBody>
          <a:bodyPr>
            <a:normAutofit/>
          </a:bodyPr>
          <a:lstStyle/>
          <a:p>
            <a:r>
              <a:rPr lang="en-US" dirty="0"/>
              <a:t>Q&amp;A</a:t>
            </a:r>
            <a:endParaRPr lang="en-IN" dirty="0"/>
          </a:p>
        </p:txBody>
      </p:sp>
      <p:sp>
        <p:nvSpPr>
          <p:cNvPr id="3" name="Content Placeholder 2">
            <a:extLst>
              <a:ext uri="{FF2B5EF4-FFF2-40B4-BE49-F238E27FC236}">
                <a16:creationId xmlns:a16="http://schemas.microsoft.com/office/drawing/2014/main" id="{28DEABC3-162C-FB9F-1731-E3DB3EAF5421}"/>
              </a:ext>
            </a:extLst>
          </p:cNvPr>
          <p:cNvSpPr>
            <a:spLocks noGrp="1"/>
          </p:cNvSpPr>
          <p:nvPr>
            <p:ph idx="1"/>
          </p:nvPr>
        </p:nvSpPr>
        <p:spPr/>
        <p:txBody>
          <a:bodyPr/>
          <a:lstStyle/>
          <a:p>
            <a:r>
              <a:rPr lang="en-US" dirty="0"/>
              <a:t>With this we conclude our presentation and invite questions from your end </a:t>
            </a:r>
            <a:endParaRPr lang="en-IN" dirty="0"/>
          </a:p>
        </p:txBody>
      </p:sp>
      <p:sp>
        <p:nvSpPr>
          <p:cNvPr id="4" name="Footer Placeholder 3">
            <a:extLst>
              <a:ext uri="{FF2B5EF4-FFF2-40B4-BE49-F238E27FC236}">
                <a16:creationId xmlns:a16="http://schemas.microsoft.com/office/drawing/2014/main" id="{0C1D4223-DDC1-8782-A22F-87900D590625}"/>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04D44082-706B-14F8-2D50-25FB4D88D6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1069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a:t>CONTENT</a:t>
            </a:r>
            <a:endParaRPr/>
          </a:p>
        </p:txBody>
      </p:sp>
      <p:sp>
        <p:nvSpPr>
          <p:cNvPr id="241" name="Google Shape;241;p2"/>
          <p:cNvSpPr txBox="1">
            <a:spLocks noGrp="1"/>
          </p:cNvSpPr>
          <p:nvPr>
            <p:ph idx="1"/>
          </p:nvPr>
        </p:nvSpPr>
        <p:spPr>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120000"/>
              </a:lnSpc>
              <a:spcBef>
                <a:spcPts val="0"/>
              </a:spcBef>
              <a:spcAft>
                <a:spcPts val="0"/>
              </a:spcAft>
              <a:buClr>
                <a:schemeClr val="lt1"/>
              </a:buClr>
              <a:buSzPct val="125000"/>
              <a:buChar char="•"/>
            </a:pPr>
            <a:r>
              <a:rPr lang="en-US" dirty="0"/>
              <a:t>PROBLEM DEFINITION</a:t>
            </a:r>
            <a:endParaRPr dirty="0"/>
          </a:p>
          <a:p>
            <a:pPr marL="228600" lvl="0" indent="-228600" algn="l" rtl="0">
              <a:lnSpc>
                <a:spcPct val="120000"/>
              </a:lnSpc>
              <a:spcBef>
                <a:spcPts val="1000"/>
              </a:spcBef>
              <a:spcAft>
                <a:spcPts val="0"/>
              </a:spcAft>
              <a:buClr>
                <a:schemeClr val="lt1"/>
              </a:buClr>
              <a:buSzPct val="125000"/>
              <a:buChar char="•"/>
            </a:pPr>
            <a:r>
              <a:rPr lang="en-US" dirty="0"/>
              <a:t>INTRODUCTION</a:t>
            </a:r>
            <a:endParaRPr dirty="0"/>
          </a:p>
          <a:p>
            <a:pPr marL="228600" lvl="0" indent="-228600" algn="l" rtl="0">
              <a:lnSpc>
                <a:spcPct val="120000"/>
              </a:lnSpc>
              <a:spcBef>
                <a:spcPts val="1000"/>
              </a:spcBef>
              <a:spcAft>
                <a:spcPts val="0"/>
              </a:spcAft>
              <a:buClr>
                <a:schemeClr val="lt1"/>
              </a:buClr>
              <a:buSzPct val="125000"/>
              <a:buChar char="•"/>
            </a:pPr>
            <a:r>
              <a:rPr lang="en-US" dirty="0"/>
              <a:t>MOTIVATION</a:t>
            </a:r>
            <a:endParaRPr dirty="0"/>
          </a:p>
          <a:p>
            <a:pPr marL="228600" lvl="0" indent="-228600" algn="l" rtl="0">
              <a:lnSpc>
                <a:spcPct val="120000"/>
              </a:lnSpc>
              <a:spcBef>
                <a:spcPts val="1000"/>
              </a:spcBef>
              <a:spcAft>
                <a:spcPts val="0"/>
              </a:spcAft>
              <a:buClr>
                <a:schemeClr val="lt1"/>
              </a:buClr>
              <a:buSzPct val="125000"/>
              <a:buChar char="•"/>
            </a:pPr>
            <a:r>
              <a:rPr lang="en-US" dirty="0"/>
              <a:t>LITERATURE SURVEY</a:t>
            </a:r>
            <a:endParaRPr dirty="0"/>
          </a:p>
          <a:p>
            <a:pPr marL="228600" lvl="0" indent="-228600" algn="l" rtl="0">
              <a:lnSpc>
                <a:spcPct val="120000"/>
              </a:lnSpc>
              <a:spcBef>
                <a:spcPts val="1000"/>
              </a:spcBef>
              <a:spcAft>
                <a:spcPts val="0"/>
              </a:spcAft>
              <a:buClr>
                <a:schemeClr val="lt1"/>
              </a:buClr>
              <a:buSzPct val="125000"/>
              <a:buChar char="•"/>
            </a:pPr>
            <a:r>
              <a:rPr lang="en-US" dirty="0"/>
              <a:t>BLOCK DIAGRAM OF MODEL</a:t>
            </a:r>
            <a:endParaRPr dirty="0"/>
          </a:p>
          <a:p>
            <a:pPr marL="228600" lvl="0" indent="-228600" algn="l" rtl="0">
              <a:lnSpc>
                <a:spcPct val="120000"/>
              </a:lnSpc>
              <a:spcBef>
                <a:spcPts val="1000"/>
              </a:spcBef>
              <a:spcAft>
                <a:spcPts val="0"/>
              </a:spcAft>
              <a:buClr>
                <a:schemeClr val="lt1"/>
              </a:buClr>
              <a:buSzPct val="125000"/>
              <a:buChar char="•"/>
            </a:pPr>
            <a:r>
              <a:rPr lang="en-US" dirty="0"/>
              <a:t>ALGORITHM TAKEN TO IMPLEMENT SKINCARE REACTION PREDICITON </a:t>
            </a:r>
            <a:endParaRPr dirty="0"/>
          </a:p>
          <a:p>
            <a:pPr marL="228600" lvl="0" indent="-228600" algn="l" rtl="0">
              <a:lnSpc>
                <a:spcPct val="120000"/>
              </a:lnSpc>
              <a:spcBef>
                <a:spcPts val="1000"/>
              </a:spcBef>
              <a:spcAft>
                <a:spcPts val="0"/>
              </a:spcAft>
              <a:buClr>
                <a:schemeClr val="lt1"/>
              </a:buClr>
              <a:buSzPct val="125000"/>
              <a:buChar char="•"/>
            </a:pPr>
            <a:r>
              <a:rPr lang="en-US" dirty="0"/>
              <a:t>IMPLEMENTATION </a:t>
            </a:r>
          </a:p>
          <a:p>
            <a:pPr marL="228600" indent="-228600">
              <a:lnSpc>
                <a:spcPct val="120000"/>
              </a:lnSpc>
              <a:spcBef>
                <a:spcPts val="1000"/>
              </a:spcBef>
              <a:buClr>
                <a:schemeClr val="lt1"/>
              </a:buClr>
              <a:buSzPct val="125000"/>
            </a:pPr>
            <a:r>
              <a:rPr lang="en-US" dirty="0"/>
              <a:t>FUTURE ENHANCEMENT</a:t>
            </a:r>
          </a:p>
          <a:p>
            <a:pPr marL="228600" lvl="0" indent="-228600" algn="l" rtl="0">
              <a:lnSpc>
                <a:spcPct val="120000"/>
              </a:lnSpc>
              <a:spcBef>
                <a:spcPts val="1000"/>
              </a:spcBef>
              <a:spcAft>
                <a:spcPts val="0"/>
              </a:spcAft>
              <a:buClr>
                <a:schemeClr val="lt1"/>
              </a:buClr>
              <a:buSzPct val="125000"/>
              <a:buChar char="•"/>
            </a:pPr>
            <a:r>
              <a:rPr lang="en-US" dirty="0"/>
              <a:t>CONCLUSION</a:t>
            </a:r>
            <a:endParaRPr dirty="0"/>
          </a:p>
          <a:p>
            <a:pPr marL="228600" lvl="0" indent="-228600" algn="l" rtl="0">
              <a:lnSpc>
                <a:spcPct val="120000"/>
              </a:lnSpc>
              <a:spcBef>
                <a:spcPts val="1000"/>
              </a:spcBef>
              <a:spcAft>
                <a:spcPts val="0"/>
              </a:spcAft>
              <a:buClr>
                <a:schemeClr val="lt1"/>
              </a:buClr>
              <a:buSzPct val="125000"/>
              <a:buChar char="•"/>
            </a:pPr>
            <a:r>
              <a:rPr lang="en-US" dirty="0"/>
              <a:t>REFERENCES</a:t>
            </a:r>
          </a:p>
          <a:p>
            <a:pPr marL="228600" lvl="0" indent="-228600" algn="l" rtl="0">
              <a:lnSpc>
                <a:spcPct val="120000"/>
              </a:lnSpc>
              <a:spcBef>
                <a:spcPts val="1000"/>
              </a:spcBef>
              <a:spcAft>
                <a:spcPts val="0"/>
              </a:spcAft>
              <a:buClr>
                <a:schemeClr val="lt1"/>
              </a:buClr>
              <a:buSzPct val="125000"/>
              <a:buChar char="•"/>
            </a:pPr>
            <a:r>
              <a:rPr lang="en-US" dirty="0"/>
              <a:t>Q&amp;A</a:t>
            </a:r>
            <a:endParaRPr dirty="0"/>
          </a:p>
          <a:p>
            <a:pPr marL="228600" lvl="0" indent="-109537" algn="l" rtl="0">
              <a:lnSpc>
                <a:spcPct val="120000"/>
              </a:lnSpc>
              <a:spcBef>
                <a:spcPts val="1000"/>
              </a:spcBef>
              <a:spcAft>
                <a:spcPts val="0"/>
              </a:spcAft>
              <a:buClr>
                <a:schemeClr val="lt1"/>
              </a:buClr>
              <a:buSzPct val="125000"/>
              <a:buNone/>
            </a:pPr>
            <a:endParaRPr dirty="0"/>
          </a:p>
          <a:p>
            <a:pPr marL="228600" lvl="0" indent="-109537" algn="l" rtl="0">
              <a:lnSpc>
                <a:spcPct val="120000"/>
              </a:lnSpc>
              <a:spcBef>
                <a:spcPts val="1000"/>
              </a:spcBef>
              <a:spcAft>
                <a:spcPts val="0"/>
              </a:spcAft>
              <a:buClr>
                <a:schemeClr val="lt1"/>
              </a:buClr>
              <a:buSzPct val="125000"/>
              <a:buNone/>
            </a:pPr>
            <a:endParaRPr dirty="0"/>
          </a:p>
          <a:p>
            <a:pPr marL="228600" lvl="0" indent="-109537" algn="l" rtl="0">
              <a:lnSpc>
                <a:spcPct val="120000"/>
              </a:lnSpc>
              <a:spcBef>
                <a:spcPts val="1000"/>
              </a:spcBef>
              <a:spcAft>
                <a:spcPts val="0"/>
              </a:spcAft>
              <a:buClr>
                <a:schemeClr val="lt1"/>
              </a:buClr>
              <a:buSzPct val="125000"/>
              <a:buNone/>
            </a:pPr>
            <a:endParaRPr dirty="0"/>
          </a:p>
        </p:txBody>
      </p:sp>
      <p:sp>
        <p:nvSpPr>
          <p:cNvPr id="2" name="Footer Placeholder 1">
            <a:extLst>
              <a:ext uri="{FF2B5EF4-FFF2-40B4-BE49-F238E27FC236}">
                <a16:creationId xmlns:a16="http://schemas.microsoft.com/office/drawing/2014/main" id="{2E30EC1A-59C2-F30D-A651-863882178D7F}"/>
              </a:ext>
            </a:extLst>
          </p:cNvPr>
          <p:cNvSpPr>
            <a:spLocks noGrp="1"/>
          </p:cNvSpPr>
          <p:nvPr>
            <p:ph type="ftr" sz="quarter" idx="11"/>
          </p:nvPr>
        </p:nvSpPr>
        <p:spPr/>
        <p:txBody>
          <a:bodyPr/>
          <a:lstStyle/>
          <a:p>
            <a:r>
              <a:rPr lang="en-US"/>
              <a:t>Dept. of Comp. Engg. PICT,Pune</a:t>
            </a:r>
          </a:p>
        </p:txBody>
      </p:sp>
      <p:sp>
        <p:nvSpPr>
          <p:cNvPr id="3" name="Slide Number Placeholder 2">
            <a:extLst>
              <a:ext uri="{FF2B5EF4-FFF2-40B4-BE49-F238E27FC236}">
                <a16:creationId xmlns:a16="http://schemas.microsoft.com/office/drawing/2014/main" id="{63288D12-80C8-5C7A-EAD3-E2EB5404DF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9773-5B17-4537-268C-CCE021EFC411}"/>
              </a:ext>
            </a:extLst>
          </p:cNvPr>
          <p:cNvSpPr>
            <a:spLocks noGrp="1"/>
          </p:cNvSpPr>
          <p:nvPr>
            <p:ph type="title"/>
          </p:nvPr>
        </p:nvSpPr>
        <p:spPr/>
        <p:txBody>
          <a:bodyPr>
            <a:normAutofit/>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46CD45CC-0E1E-80AC-E10A-FC52B1E90061}"/>
              </a:ext>
            </a:extLst>
          </p:cNvPr>
          <p:cNvSpPr>
            <a:spLocks noGrp="1"/>
          </p:cNvSpPr>
          <p:nvPr>
            <p:ph idx="1"/>
          </p:nvPr>
        </p:nvSpPr>
        <p:spPr/>
        <p:txBody>
          <a:bodyPr>
            <a:normAutofit/>
          </a:bodyPr>
          <a:lstStyle/>
          <a:p>
            <a:endParaRPr lang="en-US" sz="24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r>
              <a:rPr lang="en-US" sz="24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The primary challenge in developing skincare formulations lies in the </a:t>
            </a:r>
            <a:r>
              <a:rPr lang="en-US" sz="24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limited scope of existing studies, </a:t>
            </a:r>
            <a:r>
              <a:rPr lang="en-US" sz="24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which have predominantly </a:t>
            </a:r>
            <a:r>
              <a:rPr lang="en-US" sz="24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focused on Caucasian skin </a:t>
            </a:r>
            <a:r>
              <a:rPr lang="en-US" sz="24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types. This has led to </a:t>
            </a:r>
            <a:r>
              <a:rPr lang="en-US" sz="24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gaps in product efficacy for individuals with diverse skin tones, textures, and conditions. </a:t>
            </a:r>
          </a:p>
          <a:p>
            <a:pPr marL="0" indent="0">
              <a:buNone/>
            </a:pPr>
            <a:endParaRPr lang="en-US" sz="2400" dirty="0">
              <a:solidFill>
                <a:srgbClr val="000000"/>
              </a:solidFill>
              <a:effectLst/>
              <a:latin typeface="Calibri" panose="020F0502020204030204" pitchFamily="34" charset="0"/>
              <a:ea typeface="Arial" panose="020B0604020202020204" pitchFamily="34" charset="0"/>
              <a:cs typeface="Calibri" panose="020F0502020204030204" pitchFamily="34" charset="0"/>
            </a:endParaRPr>
          </a:p>
          <a:p>
            <a:r>
              <a:rPr lang="en-US" sz="24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The current goal is to </a:t>
            </a:r>
            <a:r>
              <a:rPr lang="en-US" sz="24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use data science to bridge this gap </a:t>
            </a:r>
            <a:r>
              <a:rPr lang="en-US" sz="24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by leveraging data analysis, classification </a:t>
            </a:r>
            <a:r>
              <a:rPr lang="en-US" sz="24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using</a:t>
            </a:r>
            <a:r>
              <a:rPr lang="en-US" sz="24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Machine Algorithms like </a:t>
            </a:r>
            <a:r>
              <a:rPr lang="en-US" sz="2400" b="1" dirty="0">
                <a:solidFill>
                  <a:srgbClr val="000000"/>
                </a:solidFill>
                <a:effectLst/>
                <a:latin typeface="Calibri" panose="020F0502020204030204" pitchFamily="34" charset="0"/>
                <a:ea typeface="Arial" panose="020B0604020202020204" pitchFamily="34" charset="0"/>
                <a:cs typeface="Calibri" panose="020F0502020204030204" pitchFamily="34" charset="0"/>
              </a:rPr>
              <a:t>Random Forest Classifier, Naïve- Bayes and Support Vector Machine</a:t>
            </a:r>
            <a:r>
              <a:rPr lang="en-US" sz="24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to predict reactions that are likely to occur when various ingredients in different concentrations are applied on different skin type and varying melanin concentrations. </a:t>
            </a:r>
            <a:endParaRPr lang="en-IN" sz="2400" dirty="0">
              <a:effectLst/>
              <a:latin typeface="Calibri" panose="020F0502020204030204" pitchFamily="34" charset="0"/>
              <a:ea typeface="Calibri" panose="020F0502020204030204" pitchFamily="34" charset="0"/>
            </a:endParaRPr>
          </a:p>
        </p:txBody>
      </p:sp>
      <p:sp>
        <p:nvSpPr>
          <p:cNvPr id="4" name="Footer Placeholder 3">
            <a:extLst>
              <a:ext uri="{FF2B5EF4-FFF2-40B4-BE49-F238E27FC236}">
                <a16:creationId xmlns:a16="http://schemas.microsoft.com/office/drawing/2014/main" id="{4B0F50B0-76E2-473F-69E9-371D6C6CEEA1}"/>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E66531A6-243F-9CB6-8DA8-8063400878E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5037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7753-9382-BAFE-8B42-3651A28988CA}"/>
              </a:ext>
            </a:extLst>
          </p:cNvPr>
          <p:cNvSpPr>
            <a:spLocks noGrp="1"/>
          </p:cNvSpPr>
          <p:nvPr>
            <p:ph type="title"/>
          </p:nvPr>
        </p:nvSpPr>
        <p:spPr>
          <a:xfrm>
            <a:off x="609600" y="229236"/>
            <a:ext cx="10972800" cy="854076"/>
          </a:xfrm>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9FACCDD4-E460-BD65-6837-B335EB3437E9}"/>
              </a:ext>
            </a:extLst>
          </p:cNvPr>
          <p:cNvSpPr>
            <a:spLocks noGrp="1"/>
          </p:cNvSpPr>
          <p:nvPr>
            <p:ph idx="1"/>
          </p:nvPr>
        </p:nvSpPr>
        <p:spPr>
          <a:xfrm>
            <a:off x="609600" y="1355725"/>
            <a:ext cx="10972800" cy="5257799"/>
          </a:xfrm>
        </p:spPr>
        <p:txBody>
          <a:bodyPr>
            <a:normAutofit fontScale="25000" lnSpcReduction="20000"/>
          </a:bodyPr>
          <a:lstStyle/>
          <a:p>
            <a:pPr marL="0" indent="0">
              <a:buNone/>
            </a:pPr>
            <a:endParaRPr lang="en-US" sz="9600" dirty="0"/>
          </a:p>
          <a:p>
            <a:r>
              <a:rPr lang="en-US" sz="9600" dirty="0"/>
              <a:t>Historically, product development has relied on </a:t>
            </a:r>
            <a:r>
              <a:rPr lang="en-US" sz="9600" i="1" dirty="0"/>
              <a:t>limited datasets</a:t>
            </a:r>
            <a:r>
              <a:rPr lang="en-US" sz="9600" dirty="0"/>
              <a:t>, often focused on </a:t>
            </a:r>
            <a:r>
              <a:rPr lang="en-US" sz="9600" i="1" dirty="0"/>
              <a:t>Caucasian skin</a:t>
            </a:r>
            <a:r>
              <a:rPr lang="en-US" sz="9600" dirty="0"/>
              <a:t>, resulting in ineffective, one-size-fits-all solutions.</a:t>
            </a:r>
          </a:p>
          <a:p>
            <a:pPr marL="0" indent="0">
              <a:buNone/>
            </a:pPr>
            <a:endParaRPr lang="en-US" sz="9600" dirty="0"/>
          </a:p>
          <a:p>
            <a:r>
              <a:rPr lang="en-US" sz="9600" dirty="0"/>
              <a:t> Small sample sizes, subjective assessments, and outdated methodologies have further hindered the creation of inclusive products.</a:t>
            </a:r>
          </a:p>
          <a:p>
            <a:pPr marL="0" indent="0">
              <a:buNone/>
            </a:pPr>
            <a:endParaRPr lang="en-US" sz="9600" dirty="0"/>
          </a:p>
          <a:p>
            <a:r>
              <a:rPr lang="en-US" sz="9600" dirty="0"/>
              <a:t>Our research addresses these gaps by applying data analysis techniques to analyze  diverse skin datasets, considering </a:t>
            </a:r>
            <a:r>
              <a:rPr lang="en-US" sz="9600" b="1" dirty="0"/>
              <a:t>like </a:t>
            </a:r>
            <a:r>
              <a:rPr lang="en-US" sz="9600" b="1" i="1" dirty="0"/>
              <a:t>melanin content, age, hydration level ,epidermal thickness and skin type.</a:t>
            </a:r>
            <a:r>
              <a:rPr lang="en-US" sz="9600" b="1" dirty="0"/>
              <a:t> factors</a:t>
            </a:r>
            <a:endParaRPr lang="en-US" sz="9600" b="1" i="1" dirty="0"/>
          </a:p>
          <a:p>
            <a:pPr marL="0" indent="0">
              <a:buNone/>
            </a:pPr>
            <a:endParaRPr lang="en-US" sz="9600" i="1" dirty="0"/>
          </a:p>
          <a:p>
            <a:r>
              <a:rPr lang="en-US" sz="9600" dirty="0"/>
              <a:t>By leveraging machine learning and predictive analytics, we aim to develop </a:t>
            </a:r>
            <a:r>
              <a:rPr lang="en-US" sz="9600" i="1" dirty="0"/>
              <a:t>personalized skincare formulations </a:t>
            </a:r>
            <a:r>
              <a:rPr lang="en-US" sz="9600" dirty="0"/>
              <a:t>tailored to a wider audience, </a:t>
            </a:r>
            <a:r>
              <a:rPr lang="en-US" sz="9600" b="1" dirty="0"/>
              <a:t>enhancing product efficacy and consumer satisfaction across all skin types.</a:t>
            </a:r>
          </a:p>
          <a:p>
            <a:endParaRPr lang="en-IN" dirty="0"/>
          </a:p>
        </p:txBody>
      </p:sp>
      <p:sp>
        <p:nvSpPr>
          <p:cNvPr id="4" name="Footer Placeholder 3">
            <a:extLst>
              <a:ext uri="{FF2B5EF4-FFF2-40B4-BE49-F238E27FC236}">
                <a16:creationId xmlns:a16="http://schemas.microsoft.com/office/drawing/2014/main" id="{8146972A-3DC8-B3FC-B78F-1B0D4FBD419B}"/>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18E3F458-7D50-C85A-D2D0-3E86528DD62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94476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7575-AA6D-6802-B442-31E6FAE39896}"/>
              </a:ext>
            </a:extLst>
          </p:cNvPr>
          <p:cNvSpPr>
            <a:spLocks noGrp="1"/>
          </p:cNvSpPr>
          <p:nvPr>
            <p:ph type="title"/>
          </p:nvPr>
        </p:nvSpPr>
        <p:spPr>
          <a:xfrm>
            <a:off x="609600" y="274638"/>
            <a:ext cx="10972800" cy="944562"/>
          </a:xfrm>
        </p:spPr>
        <p:txBody>
          <a:bodyPr>
            <a:normAutofit/>
          </a:bodyPr>
          <a:lstStyle/>
          <a:p>
            <a:r>
              <a:rPr lang="en-US" dirty="0"/>
              <a:t>MOTIVATION</a:t>
            </a:r>
            <a:endParaRPr lang="en-IN" dirty="0"/>
          </a:p>
        </p:txBody>
      </p:sp>
      <p:sp>
        <p:nvSpPr>
          <p:cNvPr id="3" name="Content Placeholder 2">
            <a:extLst>
              <a:ext uri="{FF2B5EF4-FFF2-40B4-BE49-F238E27FC236}">
                <a16:creationId xmlns:a16="http://schemas.microsoft.com/office/drawing/2014/main" id="{300173C6-90B8-C848-4CF8-9CA450936E92}"/>
              </a:ext>
            </a:extLst>
          </p:cNvPr>
          <p:cNvSpPr>
            <a:spLocks noGrp="1"/>
          </p:cNvSpPr>
          <p:nvPr>
            <p:ph idx="1"/>
          </p:nvPr>
        </p:nvSpPr>
        <p:spPr>
          <a:xfrm>
            <a:off x="609600" y="1295401"/>
            <a:ext cx="10972800" cy="4830764"/>
          </a:xfrm>
        </p:spPr>
        <p:txBody>
          <a:bodyPr/>
          <a:lstStyle/>
          <a:p>
            <a:pPr marL="118745" marR="118745" indent="338455" algn="just">
              <a:lnSpc>
                <a:spcPct val="98000"/>
              </a:lnSpc>
              <a:spcBef>
                <a:spcPts val="1385"/>
              </a:spcBef>
              <a:spcAft>
                <a:spcPts val="0"/>
              </a:spcAft>
            </a:pPr>
            <a:r>
              <a:rPr lang="en-IN" sz="2400" dirty="0">
                <a:effectLst/>
                <a:latin typeface="Calibri" panose="020F0502020204030204" pitchFamily="34" charset="0"/>
                <a:ea typeface="Calibri" panose="020F0502020204030204" pitchFamily="34" charset="0"/>
              </a:rPr>
              <a:t>Developing effective skincare products for diverse skin types has always been a challenge because of </a:t>
            </a:r>
            <a:r>
              <a:rPr lang="en-IN" sz="2400" i="1" dirty="0">
                <a:effectLst/>
                <a:latin typeface="Calibri" panose="020F0502020204030204" pitchFamily="34" charset="0"/>
                <a:ea typeface="Calibri" panose="020F0502020204030204" pitchFamily="34" charset="0"/>
              </a:rPr>
              <a:t>variations</a:t>
            </a:r>
            <a:r>
              <a:rPr lang="en-IN" sz="2400" dirty="0">
                <a:effectLst/>
                <a:latin typeface="Calibri" panose="020F0502020204030204" pitchFamily="34" charset="0"/>
                <a:ea typeface="Calibri" panose="020F0502020204030204" pitchFamily="34" charset="0"/>
              </a:rPr>
              <a:t> in skin composition, tone, and condition. Historically, skincare research has focused on </a:t>
            </a:r>
            <a:r>
              <a:rPr lang="en-IN" sz="2400" i="1" dirty="0">
                <a:effectLst/>
                <a:latin typeface="Calibri" panose="020F0502020204030204" pitchFamily="34" charset="0"/>
                <a:ea typeface="Calibri" panose="020F0502020204030204" pitchFamily="34" charset="0"/>
              </a:rPr>
              <a:t>Caucasian skin</a:t>
            </a:r>
            <a:r>
              <a:rPr lang="en-IN" sz="2400" dirty="0">
                <a:effectLst/>
                <a:latin typeface="Calibri" panose="020F0502020204030204" pitchFamily="34" charset="0"/>
                <a:ea typeface="Calibri" panose="020F0502020204030204" pitchFamily="34" charset="0"/>
              </a:rPr>
              <a:t>, resulting in a gap in product efficacy for individuals with darker skin tones or other skin concerns. </a:t>
            </a:r>
          </a:p>
          <a:p>
            <a:pPr marL="118745" marR="118745" indent="338455" algn="just">
              <a:lnSpc>
                <a:spcPct val="98000"/>
              </a:lnSpc>
              <a:spcBef>
                <a:spcPts val="1385"/>
              </a:spcBef>
              <a:spcAft>
                <a:spcPts val="0"/>
              </a:spcAft>
            </a:pPr>
            <a:r>
              <a:rPr lang="en-IN" sz="2400" dirty="0">
                <a:effectLst/>
                <a:latin typeface="Calibri" panose="020F0502020204030204" pitchFamily="34" charset="0"/>
                <a:ea typeface="Calibri" panose="020F0502020204030204" pitchFamily="34" charset="0"/>
              </a:rPr>
              <a:t>The motivation for this research lies in addressing these gaps by leveraging data science techniques and machine learning to better understand and cater to the needs of all skin types, especially for those with different ethnicity and skin colour.</a:t>
            </a:r>
          </a:p>
          <a:p>
            <a:pPr marL="118745" marR="118745" indent="338455" algn="just">
              <a:lnSpc>
                <a:spcPct val="98000"/>
              </a:lnSpc>
              <a:spcBef>
                <a:spcPts val="1385"/>
              </a:spcBef>
              <a:spcAft>
                <a:spcPts val="0"/>
              </a:spcAft>
            </a:pPr>
            <a:r>
              <a:rPr lang="en-IN" sz="2400" dirty="0">
                <a:effectLst/>
                <a:latin typeface="Calibri" panose="020F0502020204030204" pitchFamily="34" charset="0"/>
                <a:ea typeface="Calibri" panose="020F0502020204030204" pitchFamily="34" charset="0"/>
              </a:rPr>
              <a:t>With advancements in data collection, processing, and machine learning, it is now possible to analyse skin-related data in ways that were previously inaccessible. By combining data science with dermatological research, we can enhance product formulation processes, leading to better outcomes for consumers across all demographics.</a:t>
            </a:r>
          </a:p>
          <a:p>
            <a:endParaRPr lang="en-IN" dirty="0"/>
          </a:p>
        </p:txBody>
      </p:sp>
      <p:sp>
        <p:nvSpPr>
          <p:cNvPr id="4" name="Footer Placeholder 3">
            <a:extLst>
              <a:ext uri="{FF2B5EF4-FFF2-40B4-BE49-F238E27FC236}">
                <a16:creationId xmlns:a16="http://schemas.microsoft.com/office/drawing/2014/main" id="{5C7DA091-54EF-250A-E5F9-CEB61EA2AC4D}"/>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8FD1251D-A988-BE6D-224B-708B0FDD493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57464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7E2F-54A4-5FE5-36C8-C364334BCA59}"/>
              </a:ext>
            </a:extLst>
          </p:cNvPr>
          <p:cNvSpPr>
            <a:spLocks noGrp="1"/>
          </p:cNvSpPr>
          <p:nvPr>
            <p:ph type="title"/>
          </p:nvPr>
        </p:nvSpPr>
        <p:spPr>
          <a:xfrm>
            <a:off x="599661" y="9939"/>
            <a:ext cx="10972800" cy="1143000"/>
          </a:xfrm>
        </p:spPr>
        <p:txBody>
          <a:bodyPr>
            <a:normAutofit/>
          </a:bodyPr>
          <a:lstStyle/>
          <a:p>
            <a:r>
              <a:rPr lang="en-US" dirty="0"/>
              <a:t>LITERATURE SURVEY</a:t>
            </a:r>
            <a:endParaRPr lang="en-IN" dirty="0"/>
          </a:p>
        </p:txBody>
      </p:sp>
      <p:graphicFrame>
        <p:nvGraphicFramePr>
          <p:cNvPr id="6" name="Content Placeholder 5">
            <a:extLst>
              <a:ext uri="{FF2B5EF4-FFF2-40B4-BE49-F238E27FC236}">
                <a16:creationId xmlns:a16="http://schemas.microsoft.com/office/drawing/2014/main" id="{8873A089-13E7-557B-5DBB-8C77AE20E5BC}"/>
              </a:ext>
            </a:extLst>
          </p:cNvPr>
          <p:cNvGraphicFramePr>
            <a:graphicFrameLocks noGrp="1"/>
          </p:cNvGraphicFramePr>
          <p:nvPr>
            <p:ph idx="1"/>
            <p:extLst>
              <p:ext uri="{D42A27DB-BD31-4B8C-83A1-F6EECF244321}">
                <p14:modId xmlns:p14="http://schemas.microsoft.com/office/powerpoint/2010/main" val="1524205042"/>
              </p:ext>
            </p:extLst>
          </p:nvPr>
        </p:nvGraphicFramePr>
        <p:xfrm>
          <a:off x="304800" y="1281156"/>
          <a:ext cx="5562600" cy="5137794"/>
        </p:xfrm>
        <a:graphic>
          <a:graphicData uri="http://schemas.openxmlformats.org/drawingml/2006/table">
            <a:tbl>
              <a:tblPr firstRow="1" firstCol="1" bandRow="1">
                <a:tableStyleId>{DBD427BD-B81D-4B10-9F18-C94B0B72C70E}</a:tableStyleId>
              </a:tblPr>
              <a:tblGrid>
                <a:gridCol w="1106696">
                  <a:extLst>
                    <a:ext uri="{9D8B030D-6E8A-4147-A177-3AD203B41FA5}">
                      <a16:colId xmlns:a16="http://schemas.microsoft.com/office/drawing/2014/main" val="138748391"/>
                    </a:ext>
                  </a:extLst>
                </a:gridCol>
                <a:gridCol w="1106696">
                  <a:extLst>
                    <a:ext uri="{9D8B030D-6E8A-4147-A177-3AD203B41FA5}">
                      <a16:colId xmlns:a16="http://schemas.microsoft.com/office/drawing/2014/main" val="3098043803"/>
                    </a:ext>
                  </a:extLst>
                </a:gridCol>
                <a:gridCol w="1720716">
                  <a:extLst>
                    <a:ext uri="{9D8B030D-6E8A-4147-A177-3AD203B41FA5}">
                      <a16:colId xmlns:a16="http://schemas.microsoft.com/office/drawing/2014/main" val="3598591188"/>
                    </a:ext>
                  </a:extLst>
                </a:gridCol>
                <a:gridCol w="1628492">
                  <a:extLst>
                    <a:ext uri="{9D8B030D-6E8A-4147-A177-3AD203B41FA5}">
                      <a16:colId xmlns:a16="http://schemas.microsoft.com/office/drawing/2014/main" val="699585240"/>
                    </a:ext>
                  </a:extLst>
                </a:gridCol>
              </a:tblGrid>
              <a:tr h="204707">
                <a:tc>
                  <a:txBody>
                    <a:bodyPr/>
                    <a:lstStyle/>
                    <a:p>
                      <a:pPr algn="ctr"/>
                      <a:r>
                        <a:rPr lang="en-US" sz="1400">
                          <a:effectLst/>
                          <a:latin typeface="+mn-lt"/>
                        </a:rPr>
                        <a:t>Property</a:t>
                      </a:r>
                      <a:endParaRPr lang="en-IN" sz="1400">
                        <a:effectLst/>
                        <a:latin typeface="+mn-lt"/>
                        <a:ea typeface="SimSun" panose="02010600030101010101" pitchFamily="2" charset="-122"/>
                      </a:endParaRPr>
                    </a:p>
                  </a:txBody>
                  <a:tcPr marL="58191" marR="58191" marT="0" marB="0"/>
                </a:tc>
                <a:tc>
                  <a:txBody>
                    <a:bodyPr/>
                    <a:lstStyle/>
                    <a:p>
                      <a:pPr algn="ctr"/>
                      <a:r>
                        <a:rPr lang="en-US" sz="1400">
                          <a:effectLst/>
                          <a:latin typeface="+mn-lt"/>
                        </a:rPr>
                        <a:t>Caucasian</a:t>
                      </a:r>
                      <a:endParaRPr lang="en-IN" sz="1400">
                        <a:effectLst/>
                        <a:latin typeface="+mn-lt"/>
                        <a:ea typeface="SimSun" panose="02010600030101010101" pitchFamily="2" charset="-122"/>
                      </a:endParaRPr>
                    </a:p>
                  </a:txBody>
                  <a:tcPr marL="58191" marR="58191" marT="0" marB="0"/>
                </a:tc>
                <a:tc>
                  <a:txBody>
                    <a:bodyPr/>
                    <a:lstStyle/>
                    <a:p>
                      <a:pPr algn="ctr"/>
                      <a:r>
                        <a:rPr lang="en-US" sz="1400">
                          <a:effectLst/>
                          <a:latin typeface="+mn-lt"/>
                        </a:rPr>
                        <a:t>Brown</a:t>
                      </a:r>
                      <a:endParaRPr lang="en-IN" sz="1400">
                        <a:effectLst/>
                        <a:latin typeface="+mn-lt"/>
                        <a:ea typeface="SimSun" panose="02010600030101010101" pitchFamily="2" charset="-122"/>
                      </a:endParaRPr>
                    </a:p>
                  </a:txBody>
                  <a:tcPr marL="58191" marR="58191" marT="0" marB="0"/>
                </a:tc>
                <a:tc>
                  <a:txBody>
                    <a:bodyPr/>
                    <a:lstStyle/>
                    <a:p>
                      <a:pPr algn="ctr"/>
                      <a:r>
                        <a:rPr lang="en-US" sz="1400">
                          <a:effectLst/>
                          <a:latin typeface="+mn-lt"/>
                        </a:rPr>
                        <a:t>Black</a:t>
                      </a:r>
                      <a:endParaRPr lang="en-IN" sz="1400">
                        <a:effectLst/>
                        <a:latin typeface="+mn-lt"/>
                        <a:ea typeface="SimSun" panose="02010600030101010101" pitchFamily="2" charset="-122"/>
                      </a:endParaRPr>
                    </a:p>
                  </a:txBody>
                  <a:tcPr marL="58191" marR="58191" marT="0" marB="0"/>
                </a:tc>
                <a:extLst>
                  <a:ext uri="{0D108BD9-81ED-4DB2-BD59-A6C34878D82A}">
                    <a16:rowId xmlns:a16="http://schemas.microsoft.com/office/drawing/2014/main" val="3665230833"/>
                  </a:ext>
                </a:extLst>
              </a:tr>
              <a:tr h="815873">
                <a:tc>
                  <a:txBody>
                    <a:bodyPr/>
                    <a:lstStyle/>
                    <a:p>
                      <a:pPr algn="ctr"/>
                      <a:r>
                        <a:rPr lang="en-US" sz="1400">
                          <a:effectLst/>
                          <a:latin typeface="+mn-lt"/>
                        </a:rPr>
                        <a:t>Melanosomes</a:t>
                      </a:r>
                      <a:endParaRPr lang="en-IN" sz="1400">
                        <a:effectLst/>
                        <a:latin typeface="+mn-lt"/>
                        <a:ea typeface="SimSun" panose="02010600030101010101" pitchFamily="2" charset="-122"/>
                      </a:endParaRPr>
                    </a:p>
                  </a:txBody>
                  <a:tcPr marL="58191" marR="58191" marT="0" marB="0"/>
                </a:tc>
                <a:tc>
                  <a:txBody>
                    <a:bodyPr/>
                    <a:lstStyle/>
                    <a:p>
                      <a:pPr algn="ctr"/>
                      <a:r>
                        <a:rPr lang="en-US" sz="1400" dirty="0">
                          <a:effectLst/>
                          <a:latin typeface="+mn-lt"/>
                        </a:rPr>
                        <a:t>Small,</a:t>
                      </a:r>
                      <a:endParaRPr lang="en-IN" sz="1400" dirty="0">
                        <a:effectLst/>
                        <a:latin typeface="+mn-lt"/>
                      </a:endParaRPr>
                    </a:p>
                    <a:p>
                      <a:pPr algn="ctr"/>
                      <a:r>
                        <a:rPr lang="en-US" sz="1400" dirty="0">
                          <a:effectLst/>
                          <a:latin typeface="+mn-lt"/>
                        </a:rPr>
                        <a:t>approx.</a:t>
                      </a:r>
                      <a:endParaRPr lang="en-IN" sz="1400" dirty="0">
                        <a:effectLst/>
                        <a:latin typeface="+mn-lt"/>
                      </a:endParaRPr>
                    </a:p>
                    <a:p>
                      <a:pPr algn="ctr"/>
                      <a:r>
                        <a:rPr lang="en-US" sz="1400" dirty="0">
                          <a:effectLst/>
                          <a:latin typeface="+mn-lt"/>
                        </a:rPr>
                        <a:t>(0.5nm * 0.3 nm) [4]</a:t>
                      </a:r>
                      <a:endParaRPr lang="en-IN" sz="1400" dirty="0">
                        <a:effectLst/>
                        <a:latin typeface="+mn-lt"/>
                        <a:ea typeface="SimSun" panose="02010600030101010101" pitchFamily="2" charset="-122"/>
                      </a:endParaRPr>
                    </a:p>
                  </a:txBody>
                  <a:tcPr marL="58191" marR="58191" marT="0" marB="0"/>
                </a:tc>
                <a:tc>
                  <a:txBody>
                    <a:bodyPr/>
                    <a:lstStyle/>
                    <a:p>
                      <a:pPr algn="ctr"/>
                      <a:r>
                        <a:rPr lang="en-US" sz="1400">
                          <a:effectLst/>
                          <a:latin typeface="+mn-lt"/>
                        </a:rPr>
                        <a:t>Larger,</a:t>
                      </a:r>
                      <a:endParaRPr lang="en-IN" sz="1400">
                        <a:effectLst/>
                        <a:latin typeface="+mn-lt"/>
                      </a:endParaRPr>
                    </a:p>
                    <a:p>
                      <a:pPr algn="ctr"/>
                      <a:r>
                        <a:rPr lang="en-US" sz="1400">
                          <a:effectLst/>
                          <a:latin typeface="+mn-lt"/>
                        </a:rPr>
                        <a:t>approx. (0.6nm * 0.3 nm) [4]</a:t>
                      </a:r>
                      <a:endParaRPr lang="en-IN" sz="1400">
                        <a:effectLst/>
                        <a:latin typeface="+mn-lt"/>
                        <a:ea typeface="SimSun" panose="02010600030101010101" pitchFamily="2" charset="-122"/>
                      </a:endParaRPr>
                    </a:p>
                  </a:txBody>
                  <a:tcPr marL="58191" marR="58191" marT="0" marB="0"/>
                </a:tc>
                <a:tc>
                  <a:txBody>
                    <a:bodyPr/>
                    <a:lstStyle/>
                    <a:p>
                      <a:pPr algn="ctr"/>
                      <a:r>
                        <a:rPr lang="en-US" sz="1400">
                          <a:effectLst/>
                          <a:latin typeface="+mn-lt"/>
                        </a:rPr>
                        <a:t>Largest,</a:t>
                      </a:r>
                      <a:endParaRPr lang="en-IN" sz="1400">
                        <a:effectLst/>
                        <a:latin typeface="+mn-lt"/>
                      </a:endParaRPr>
                    </a:p>
                    <a:p>
                      <a:pPr algn="ctr"/>
                      <a:r>
                        <a:rPr lang="en-US" sz="1400">
                          <a:effectLst/>
                          <a:latin typeface="+mn-lt"/>
                        </a:rPr>
                        <a:t>approx. (1.0nm * 0.5 nm) [4]</a:t>
                      </a:r>
                      <a:endParaRPr lang="en-IN" sz="1400">
                        <a:effectLst/>
                        <a:latin typeface="+mn-lt"/>
                        <a:ea typeface="SimSun" panose="02010600030101010101" pitchFamily="2" charset="-122"/>
                      </a:endParaRPr>
                    </a:p>
                  </a:txBody>
                  <a:tcPr marL="58191" marR="58191" marT="0" marB="0"/>
                </a:tc>
                <a:extLst>
                  <a:ext uri="{0D108BD9-81ED-4DB2-BD59-A6C34878D82A}">
                    <a16:rowId xmlns:a16="http://schemas.microsoft.com/office/drawing/2014/main" val="3856615058"/>
                  </a:ext>
                </a:extLst>
              </a:tr>
              <a:tr h="815873">
                <a:tc>
                  <a:txBody>
                    <a:bodyPr/>
                    <a:lstStyle/>
                    <a:p>
                      <a:pPr algn="ctr"/>
                      <a:r>
                        <a:rPr lang="en-US" sz="1400">
                          <a:effectLst/>
                          <a:latin typeface="+mn-lt"/>
                        </a:rPr>
                        <a:t>Higher Melanin Concentration is seen at</a:t>
                      </a:r>
                      <a:endParaRPr lang="en-IN" sz="1400">
                        <a:effectLst/>
                        <a:latin typeface="+mn-lt"/>
                        <a:ea typeface="SimSun" panose="02010600030101010101" pitchFamily="2" charset="-122"/>
                      </a:endParaRPr>
                    </a:p>
                  </a:txBody>
                  <a:tcPr marL="58191" marR="58191" marT="0" marB="0"/>
                </a:tc>
                <a:tc>
                  <a:txBody>
                    <a:bodyPr/>
                    <a:lstStyle/>
                    <a:p>
                      <a:pPr algn="ctr"/>
                      <a:r>
                        <a:rPr lang="en-US" sz="1400">
                          <a:effectLst/>
                          <a:latin typeface="+mn-lt"/>
                        </a:rPr>
                        <a:t>Chin and Neck [3]</a:t>
                      </a:r>
                      <a:endParaRPr lang="en-IN" sz="1400">
                        <a:effectLst/>
                        <a:latin typeface="+mn-lt"/>
                        <a:ea typeface="SimSun" panose="02010600030101010101" pitchFamily="2" charset="-122"/>
                      </a:endParaRPr>
                    </a:p>
                  </a:txBody>
                  <a:tcPr marL="58191" marR="58191" marT="0" marB="0"/>
                </a:tc>
                <a:tc>
                  <a:txBody>
                    <a:bodyPr/>
                    <a:lstStyle/>
                    <a:p>
                      <a:pPr algn="ctr"/>
                      <a:r>
                        <a:rPr lang="en-US" sz="1400" dirty="0">
                          <a:effectLst/>
                          <a:latin typeface="+mn-lt"/>
                        </a:rPr>
                        <a:t>Neck and</a:t>
                      </a:r>
                      <a:endParaRPr lang="en-IN" sz="1400" dirty="0">
                        <a:effectLst/>
                        <a:latin typeface="+mn-lt"/>
                      </a:endParaRPr>
                    </a:p>
                    <a:p>
                      <a:pPr algn="ctr"/>
                      <a:r>
                        <a:rPr lang="en-US" sz="1400" dirty="0">
                          <a:effectLst/>
                          <a:latin typeface="+mn-lt"/>
                        </a:rPr>
                        <a:t>Periauricular space [3]</a:t>
                      </a:r>
                      <a:endParaRPr lang="en-IN" sz="1400" dirty="0">
                        <a:effectLst/>
                        <a:latin typeface="+mn-lt"/>
                        <a:ea typeface="SimSun" panose="02010600030101010101" pitchFamily="2" charset="-122"/>
                      </a:endParaRPr>
                    </a:p>
                  </a:txBody>
                  <a:tcPr marL="58191" marR="58191" marT="0" marB="0"/>
                </a:tc>
                <a:tc>
                  <a:txBody>
                    <a:bodyPr/>
                    <a:lstStyle/>
                    <a:p>
                      <a:pPr algn="ctr"/>
                      <a:r>
                        <a:rPr lang="en-US" sz="1400" dirty="0">
                          <a:effectLst/>
                          <a:latin typeface="+mn-lt"/>
                        </a:rPr>
                        <a:t>Fore Head and Chin</a:t>
                      </a:r>
                      <a:endParaRPr lang="en-IN" sz="1400" dirty="0">
                        <a:effectLst/>
                        <a:latin typeface="+mn-lt"/>
                      </a:endParaRPr>
                    </a:p>
                    <a:p>
                      <a:pPr algn="ctr"/>
                      <a:r>
                        <a:rPr lang="en-US" sz="1400" dirty="0">
                          <a:effectLst/>
                          <a:latin typeface="+mn-lt"/>
                        </a:rPr>
                        <a:t>[3]</a:t>
                      </a:r>
                      <a:endParaRPr lang="en-IN" sz="1400" dirty="0">
                        <a:effectLst/>
                        <a:latin typeface="+mn-lt"/>
                        <a:ea typeface="SimSun" panose="02010600030101010101" pitchFamily="2" charset="-122"/>
                      </a:endParaRPr>
                    </a:p>
                  </a:txBody>
                  <a:tcPr marL="58191" marR="58191" marT="0" marB="0"/>
                </a:tc>
                <a:extLst>
                  <a:ext uri="{0D108BD9-81ED-4DB2-BD59-A6C34878D82A}">
                    <a16:rowId xmlns:a16="http://schemas.microsoft.com/office/drawing/2014/main" val="3171069879"/>
                  </a:ext>
                </a:extLst>
              </a:tr>
              <a:tr h="657234">
                <a:tc>
                  <a:txBody>
                    <a:bodyPr/>
                    <a:lstStyle/>
                    <a:p>
                      <a:pPr algn="ctr"/>
                      <a:r>
                        <a:rPr lang="en-US" sz="1400">
                          <a:effectLst/>
                          <a:latin typeface="+mn-lt"/>
                        </a:rPr>
                        <a:t>Dermis</a:t>
                      </a:r>
                      <a:endParaRPr lang="en-IN" sz="1400">
                        <a:effectLst/>
                        <a:latin typeface="+mn-lt"/>
                        <a:ea typeface="SimSun" panose="02010600030101010101" pitchFamily="2" charset="-122"/>
                      </a:endParaRPr>
                    </a:p>
                  </a:txBody>
                  <a:tcPr marL="58191" marR="58191" marT="0" marB="0"/>
                </a:tc>
                <a:tc>
                  <a:txBody>
                    <a:bodyPr/>
                    <a:lstStyle/>
                    <a:p>
                      <a:pPr algn="ctr"/>
                      <a:r>
                        <a:rPr lang="en-US" sz="1400">
                          <a:effectLst/>
                          <a:latin typeface="+mn-lt"/>
                        </a:rPr>
                        <a:t>Thinner,</a:t>
                      </a:r>
                      <a:endParaRPr lang="en-IN" sz="1400">
                        <a:effectLst/>
                        <a:latin typeface="+mn-lt"/>
                      </a:endParaRPr>
                    </a:p>
                    <a:p>
                      <a:pPr algn="ctr"/>
                      <a:r>
                        <a:rPr lang="en-US" sz="1400">
                          <a:effectLst/>
                          <a:latin typeface="+mn-lt"/>
                        </a:rPr>
                        <a:t>between</a:t>
                      </a:r>
                      <a:endParaRPr lang="en-IN" sz="1400">
                        <a:effectLst/>
                        <a:latin typeface="+mn-lt"/>
                      </a:endParaRPr>
                    </a:p>
                    <a:p>
                      <a:pPr algn="ctr"/>
                      <a:r>
                        <a:rPr lang="en-US" sz="1400">
                          <a:effectLst/>
                          <a:latin typeface="+mn-lt"/>
                        </a:rPr>
                        <a:t>1mm to 2mm</a:t>
                      </a:r>
                      <a:endParaRPr lang="en-IN" sz="1400">
                        <a:effectLst/>
                        <a:latin typeface="+mn-lt"/>
                        <a:ea typeface="SimSun" panose="02010600030101010101" pitchFamily="2" charset="-122"/>
                      </a:endParaRPr>
                    </a:p>
                  </a:txBody>
                  <a:tcPr marL="58191" marR="58191" marT="0" marB="0"/>
                </a:tc>
                <a:tc>
                  <a:txBody>
                    <a:bodyPr/>
                    <a:lstStyle/>
                    <a:p>
                      <a:pPr algn="ctr"/>
                      <a:r>
                        <a:rPr lang="en-US" sz="1400" dirty="0">
                          <a:effectLst/>
                          <a:latin typeface="+mn-lt"/>
                        </a:rPr>
                        <a:t>Intermediate,</a:t>
                      </a:r>
                      <a:endParaRPr lang="en-IN" sz="1400" dirty="0">
                        <a:effectLst/>
                        <a:latin typeface="+mn-lt"/>
                      </a:endParaRPr>
                    </a:p>
                    <a:p>
                      <a:pPr algn="ctr"/>
                      <a:r>
                        <a:rPr lang="en-US" sz="1400" dirty="0">
                          <a:effectLst/>
                          <a:latin typeface="+mn-lt"/>
                        </a:rPr>
                        <a:t>between</a:t>
                      </a:r>
                      <a:endParaRPr lang="en-IN" sz="1400" dirty="0">
                        <a:effectLst/>
                        <a:latin typeface="+mn-lt"/>
                      </a:endParaRPr>
                    </a:p>
                    <a:p>
                      <a:pPr algn="ctr"/>
                      <a:r>
                        <a:rPr lang="en-US" sz="1400" dirty="0">
                          <a:effectLst/>
                          <a:latin typeface="+mn-lt"/>
                        </a:rPr>
                        <a:t>1mm to 3mm</a:t>
                      </a:r>
                      <a:endParaRPr lang="en-IN" sz="1400" dirty="0">
                        <a:effectLst/>
                        <a:latin typeface="+mn-lt"/>
                        <a:ea typeface="SimSun" panose="02010600030101010101" pitchFamily="2" charset="-122"/>
                      </a:endParaRPr>
                    </a:p>
                  </a:txBody>
                  <a:tcPr marL="58191" marR="58191" marT="0" marB="0"/>
                </a:tc>
                <a:tc>
                  <a:txBody>
                    <a:bodyPr/>
                    <a:lstStyle/>
                    <a:p>
                      <a:pPr algn="ctr"/>
                      <a:r>
                        <a:rPr lang="en-US" sz="1400" dirty="0">
                          <a:effectLst/>
                          <a:latin typeface="+mn-lt"/>
                        </a:rPr>
                        <a:t>Thicker,</a:t>
                      </a:r>
                      <a:endParaRPr lang="en-IN" sz="1400" dirty="0">
                        <a:effectLst/>
                        <a:latin typeface="+mn-lt"/>
                      </a:endParaRPr>
                    </a:p>
                    <a:p>
                      <a:pPr algn="ctr"/>
                      <a:r>
                        <a:rPr lang="en-US" sz="1400" dirty="0">
                          <a:effectLst/>
                          <a:latin typeface="+mn-lt"/>
                        </a:rPr>
                        <a:t>between</a:t>
                      </a:r>
                      <a:endParaRPr lang="en-IN" sz="1400" dirty="0">
                        <a:effectLst/>
                        <a:latin typeface="+mn-lt"/>
                      </a:endParaRPr>
                    </a:p>
                    <a:p>
                      <a:pPr algn="ctr"/>
                      <a:r>
                        <a:rPr lang="en-US" sz="1400" dirty="0">
                          <a:effectLst/>
                          <a:latin typeface="+mn-lt"/>
                        </a:rPr>
                        <a:t>1.5mm to 4mm</a:t>
                      </a:r>
                      <a:endParaRPr lang="en-IN" sz="1400" dirty="0">
                        <a:effectLst/>
                        <a:latin typeface="+mn-lt"/>
                        <a:ea typeface="SimSun" panose="02010600030101010101" pitchFamily="2" charset="-122"/>
                      </a:endParaRPr>
                    </a:p>
                  </a:txBody>
                  <a:tcPr marL="58191" marR="58191" marT="0" marB="0"/>
                </a:tc>
                <a:extLst>
                  <a:ext uri="{0D108BD9-81ED-4DB2-BD59-A6C34878D82A}">
                    <a16:rowId xmlns:a16="http://schemas.microsoft.com/office/drawing/2014/main" val="1478314790"/>
                  </a:ext>
                </a:extLst>
              </a:tr>
              <a:tr h="611905">
                <a:tc>
                  <a:txBody>
                    <a:bodyPr/>
                    <a:lstStyle/>
                    <a:p>
                      <a:pPr algn="ctr"/>
                      <a:r>
                        <a:rPr lang="en-US" sz="1400">
                          <a:effectLst/>
                          <a:latin typeface="+mn-lt"/>
                        </a:rPr>
                        <a:t>Aging Results In </a:t>
                      </a:r>
                      <a:endParaRPr lang="en-IN" sz="1400">
                        <a:effectLst/>
                        <a:latin typeface="+mn-lt"/>
                        <a:ea typeface="SimSun" panose="02010600030101010101" pitchFamily="2" charset="-122"/>
                      </a:endParaRPr>
                    </a:p>
                  </a:txBody>
                  <a:tcPr marL="58191" marR="58191" marT="0" marB="0"/>
                </a:tc>
                <a:tc>
                  <a:txBody>
                    <a:bodyPr/>
                    <a:lstStyle/>
                    <a:p>
                      <a:pPr algn="ctr"/>
                      <a:r>
                        <a:rPr lang="en-US" sz="1400">
                          <a:effectLst/>
                          <a:latin typeface="+mn-lt"/>
                        </a:rPr>
                        <a:t>Photodamage, Loss of Collagen [1]</a:t>
                      </a:r>
                      <a:endParaRPr lang="en-IN" sz="1400">
                        <a:effectLst/>
                        <a:latin typeface="+mn-lt"/>
                        <a:ea typeface="SimSun" panose="02010600030101010101" pitchFamily="2" charset="-122"/>
                      </a:endParaRPr>
                    </a:p>
                  </a:txBody>
                  <a:tcPr marL="58191" marR="58191" marT="0" marB="0"/>
                </a:tc>
                <a:tc>
                  <a:txBody>
                    <a:bodyPr/>
                    <a:lstStyle/>
                    <a:p>
                      <a:pPr algn="ctr"/>
                      <a:r>
                        <a:rPr lang="en-US" sz="1400">
                          <a:effectLst/>
                          <a:latin typeface="+mn-lt"/>
                        </a:rPr>
                        <a:t>Dyspigmentation [1]</a:t>
                      </a:r>
                      <a:endParaRPr lang="en-IN" sz="1400">
                        <a:effectLst/>
                        <a:latin typeface="+mn-lt"/>
                        <a:ea typeface="SimSun" panose="02010600030101010101" pitchFamily="2" charset="-122"/>
                      </a:endParaRPr>
                    </a:p>
                  </a:txBody>
                  <a:tcPr marL="58191" marR="58191" marT="0" marB="0"/>
                </a:tc>
                <a:tc>
                  <a:txBody>
                    <a:bodyPr/>
                    <a:lstStyle/>
                    <a:p>
                      <a:pPr algn="ctr"/>
                      <a:r>
                        <a:rPr lang="en-US" sz="1400" dirty="0">
                          <a:effectLst/>
                          <a:latin typeface="+mn-lt"/>
                        </a:rPr>
                        <a:t>Frequent xerosis,</a:t>
                      </a:r>
                      <a:endParaRPr lang="en-IN" sz="1400" dirty="0">
                        <a:effectLst/>
                        <a:latin typeface="+mn-lt"/>
                      </a:endParaRPr>
                    </a:p>
                    <a:p>
                      <a:pPr algn="ctr"/>
                      <a:r>
                        <a:rPr lang="en-US" sz="1400" dirty="0">
                          <a:effectLst/>
                          <a:latin typeface="+mn-lt"/>
                        </a:rPr>
                        <a:t>Hyperpigmentation [1]</a:t>
                      </a:r>
                      <a:endParaRPr lang="en-IN" sz="1400" dirty="0">
                        <a:effectLst/>
                        <a:latin typeface="+mn-lt"/>
                        <a:ea typeface="SimSun" panose="02010600030101010101" pitchFamily="2" charset="-122"/>
                      </a:endParaRPr>
                    </a:p>
                  </a:txBody>
                  <a:tcPr marL="58191" marR="58191" marT="0" marB="0"/>
                </a:tc>
                <a:extLst>
                  <a:ext uri="{0D108BD9-81ED-4DB2-BD59-A6C34878D82A}">
                    <a16:rowId xmlns:a16="http://schemas.microsoft.com/office/drawing/2014/main" val="4126529151"/>
                  </a:ext>
                </a:extLst>
              </a:tr>
              <a:tr h="821543">
                <a:tc>
                  <a:txBody>
                    <a:bodyPr/>
                    <a:lstStyle/>
                    <a:p>
                      <a:pPr algn="ctr"/>
                      <a:r>
                        <a:rPr lang="en-US" sz="1400">
                          <a:effectLst/>
                          <a:latin typeface="+mn-lt"/>
                        </a:rPr>
                        <a:t>Irritation Causes Following Reaction</a:t>
                      </a:r>
                      <a:endParaRPr lang="en-IN" sz="1400">
                        <a:effectLst/>
                        <a:latin typeface="+mn-lt"/>
                        <a:ea typeface="SimSun" panose="02010600030101010101" pitchFamily="2" charset="-122"/>
                      </a:endParaRPr>
                    </a:p>
                  </a:txBody>
                  <a:tcPr marL="58191" marR="58191" marT="0" marB="0"/>
                </a:tc>
                <a:tc>
                  <a:txBody>
                    <a:bodyPr/>
                    <a:lstStyle/>
                    <a:p>
                      <a:pPr algn="ctr"/>
                      <a:r>
                        <a:rPr lang="en-US" sz="1400">
                          <a:effectLst/>
                          <a:latin typeface="+mn-lt"/>
                        </a:rPr>
                        <a:t>Erythema</a:t>
                      </a:r>
                      <a:endParaRPr lang="en-IN" sz="1400">
                        <a:effectLst/>
                        <a:latin typeface="+mn-lt"/>
                        <a:ea typeface="SimSun" panose="02010600030101010101" pitchFamily="2" charset="-122"/>
                      </a:endParaRPr>
                    </a:p>
                  </a:txBody>
                  <a:tcPr marL="58191" marR="58191" marT="0" marB="0"/>
                </a:tc>
                <a:tc>
                  <a:txBody>
                    <a:bodyPr/>
                    <a:lstStyle/>
                    <a:p>
                      <a:pPr algn="ctr"/>
                      <a:r>
                        <a:rPr lang="en-US" sz="1400">
                          <a:effectLst/>
                          <a:latin typeface="+mn-lt"/>
                        </a:rPr>
                        <a:t>Erythema, Hyperpigmentation</a:t>
                      </a:r>
                      <a:endParaRPr lang="en-IN" sz="1400">
                        <a:effectLst/>
                        <a:latin typeface="+mn-lt"/>
                        <a:ea typeface="SimSun" panose="02010600030101010101" pitchFamily="2" charset="-122"/>
                      </a:endParaRPr>
                    </a:p>
                  </a:txBody>
                  <a:tcPr marL="58191" marR="58191" marT="0" marB="0"/>
                </a:tc>
                <a:tc>
                  <a:txBody>
                    <a:bodyPr/>
                    <a:lstStyle/>
                    <a:p>
                      <a:pPr algn="ctr"/>
                      <a:r>
                        <a:rPr lang="en-US" sz="1400" dirty="0">
                          <a:effectLst/>
                          <a:latin typeface="+mn-lt"/>
                        </a:rPr>
                        <a:t>Results in darkening of effected area instead of Erythema</a:t>
                      </a:r>
                      <a:endParaRPr lang="en-IN" sz="1400" dirty="0">
                        <a:effectLst/>
                        <a:latin typeface="+mn-lt"/>
                        <a:ea typeface="SimSun" panose="02010600030101010101" pitchFamily="2" charset="-122"/>
                      </a:endParaRPr>
                    </a:p>
                  </a:txBody>
                  <a:tcPr marL="58191" marR="58191" marT="0" marB="0"/>
                </a:tc>
                <a:extLst>
                  <a:ext uri="{0D108BD9-81ED-4DB2-BD59-A6C34878D82A}">
                    <a16:rowId xmlns:a16="http://schemas.microsoft.com/office/drawing/2014/main" val="1563897919"/>
                  </a:ext>
                </a:extLst>
              </a:tr>
              <a:tr h="1019842">
                <a:tc>
                  <a:txBody>
                    <a:bodyPr/>
                    <a:lstStyle/>
                    <a:p>
                      <a:pPr algn="ctr"/>
                      <a:r>
                        <a:rPr lang="en-US" sz="1400">
                          <a:effectLst/>
                          <a:latin typeface="+mn-lt"/>
                        </a:rPr>
                        <a:t>Sebum</a:t>
                      </a:r>
                      <a:endParaRPr lang="en-IN" sz="1400">
                        <a:effectLst/>
                        <a:latin typeface="+mn-lt"/>
                      </a:endParaRPr>
                    </a:p>
                    <a:p>
                      <a:pPr algn="ctr"/>
                      <a:r>
                        <a:rPr lang="en-US" sz="1400">
                          <a:effectLst/>
                          <a:latin typeface="+mn-lt"/>
                        </a:rPr>
                        <a:t>Production</a:t>
                      </a:r>
                      <a:endParaRPr lang="en-IN" sz="1400">
                        <a:effectLst/>
                        <a:latin typeface="+mn-lt"/>
                        <a:ea typeface="SimSun" panose="02010600030101010101" pitchFamily="2" charset="-122"/>
                      </a:endParaRPr>
                    </a:p>
                  </a:txBody>
                  <a:tcPr marL="58191" marR="58191" marT="0" marB="0"/>
                </a:tc>
                <a:tc>
                  <a:txBody>
                    <a:bodyPr/>
                    <a:lstStyle/>
                    <a:p>
                      <a:pPr algn="ctr"/>
                      <a:r>
                        <a:rPr lang="en-US" sz="1400">
                          <a:effectLst/>
                          <a:latin typeface="+mn-lt"/>
                        </a:rPr>
                        <a:t>More on Fore Head, </a:t>
                      </a:r>
                      <a:endParaRPr lang="en-IN" sz="1400">
                        <a:effectLst/>
                        <a:latin typeface="+mn-lt"/>
                      </a:endParaRPr>
                    </a:p>
                    <a:p>
                      <a:pPr algn="ctr"/>
                      <a:r>
                        <a:rPr lang="en-US" sz="1400">
                          <a:effectLst/>
                          <a:latin typeface="+mn-lt"/>
                        </a:rPr>
                        <a:t>Periauricular space, Chin [3]</a:t>
                      </a:r>
                      <a:endParaRPr lang="en-IN" sz="1400">
                        <a:effectLst/>
                        <a:latin typeface="+mn-lt"/>
                        <a:ea typeface="SimSun" panose="02010600030101010101" pitchFamily="2" charset="-122"/>
                      </a:endParaRPr>
                    </a:p>
                  </a:txBody>
                  <a:tcPr marL="58191" marR="58191" marT="0" marB="0"/>
                </a:tc>
                <a:tc>
                  <a:txBody>
                    <a:bodyPr/>
                    <a:lstStyle/>
                    <a:p>
                      <a:pPr algn="ctr"/>
                      <a:r>
                        <a:rPr lang="en-US" sz="1400" dirty="0">
                          <a:effectLst/>
                          <a:latin typeface="+mn-lt"/>
                        </a:rPr>
                        <a:t>More on Fore Head, </a:t>
                      </a:r>
                      <a:endParaRPr lang="en-IN" sz="1400" dirty="0">
                        <a:effectLst/>
                        <a:latin typeface="+mn-lt"/>
                      </a:endParaRPr>
                    </a:p>
                    <a:p>
                      <a:pPr algn="ctr"/>
                      <a:r>
                        <a:rPr lang="en-US" sz="1400" dirty="0">
                          <a:effectLst/>
                          <a:latin typeface="+mn-lt"/>
                        </a:rPr>
                        <a:t>Periauricular space, Chin [3]</a:t>
                      </a:r>
                      <a:endParaRPr lang="en-IN" sz="1400" dirty="0">
                        <a:effectLst/>
                        <a:latin typeface="+mn-lt"/>
                        <a:ea typeface="SimSun" panose="02010600030101010101" pitchFamily="2" charset="-122"/>
                      </a:endParaRPr>
                    </a:p>
                  </a:txBody>
                  <a:tcPr marL="58191" marR="58191" marT="0" marB="0"/>
                </a:tc>
                <a:tc>
                  <a:txBody>
                    <a:bodyPr/>
                    <a:lstStyle/>
                    <a:p>
                      <a:pPr algn="ctr"/>
                      <a:r>
                        <a:rPr lang="en-US" sz="1400" dirty="0">
                          <a:effectLst/>
                          <a:latin typeface="+mn-lt"/>
                        </a:rPr>
                        <a:t>More on Fore Head, </a:t>
                      </a:r>
                      <a:endParaRPr lang="en-IN" sz="1400" dirty="0">
                        <a:effectLst/>
                        <a:latin typeface="+mn-lt"/>
                      </a:endParaRPr>
                    </a:p>
                    <a:p>
                      <a:pPr algn="ctr"/>
                      <a:r>
                        <a:rPr lang="en-US" sz="1400" dirty="0">
                          <a:effectLst/>
                          <a:latin typeface="+mn-lt"/>
                        </a:rPr>
                        <a:t>Periauricular space, Cheek [3]</a:t>
                      </a:r>
                      <a:endParaRPr lang="en-IN" sz="1400" dirty="0">
                        <a:effectLst/>
                        <a:latin typeface="+mn-lt"/>
                        <a:ea typeface="SimSun" panose="02010600030101010101" pitchFamily="2" charset="-122"/>
                      </a:endParaRPr>
                    </a:p>
                  </a:txBody>
                  <a:tcPr marL="58191" marR="58191" marT="0" marB="0"/>
                </a:tc>
                <a:extLst>
                  <a:ext uri="{0D108BD9-81ED-4DB2-BD59-A6C34878D82A}">
                    <a16:rowId xmlns:a16="http://schemas.microsoft.com/office/drawing/2014/main" val="2842255655"/>
                  </a:ext>
                </a:extLst>
              </a:tr>
            </a:tbl>
          </a:graphicData>
        </a:graphic>
      </p:graphicFrame>
      <p:sp>
        <p:nvSpPr>
          <p:cNvPr id="4" name="Footer Placeholder 3">
            <a:extLst>
              <a:ext uri="{FF2B5EF4-FFF2-40B4-BE49-F238E27FC236}">
                <a16:creationId xmlns:a16="http://schemas.microsoft.com/office/drawing/2014/main" id="{B3FB825C-E694-CD5E-50C1-10E08C2508B3}"/>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27752B63-DF43-0C25-7898-49B3E84DA22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9" name="Table 8">
            <a:extLst>
              <a:ext uri="{FF2B5EF4-FFF2-40B4-BE49-F238E27FC236}">
                <a16:creationId xmlns:a16="http://schemas.microsoft.com/office/drawing/2014/main" id="{E3B983D0-8F71-C584-49E4-77BE998CC627}"/>
              </a:ext>
            </a:extLst>
          </p:cNvPr>
          <p:cNvGraphicFramePr>
            <a:graphicFrameLocks noGrp="1"/>
          </p:cNvGraphicFramePr>
          <p:nvPr>
            <p:extLst>
              <p:ext uri="{D42A27DB-BD31-4B8C-83A1-F6EECF244321}">
                <p14:modId xmlns:p14="http://schemas.microsoft.com/office/powerpoint/2010/main" val="3529167833"/>
              </p:ext>
            </p:extLst>
          </p:nvPr>
        </p:nvGraphicFramePr>
        <p:xfrm>
          <a:off x="6096000" y="1300040"/>
          <a:ext cx="5791200" cy="3139440"/>
        </p:xfrm>
        <a:graphic>
          <a:graphicData uri="http://schemas.openxmlformats.org/drawingml/2006/table">
            <a:tbl>
              <a:tblPr firstRow="1" bandRow="1">
                <a:tableStyleId>{DBD427BD-B81D-4B10-9F18-C94B0B72C70E}</a:tableStyleId>
              </a:tblPr>
              <a:tblGrid>
                <a:gridCol w="1447800">
                  <a:extLst>
                    <a:ext uri="{9D8B030D-6E8A-4147-A177-3AD203B41FA5}">
                      <a16:colId xmlns:a16="http://schemas.microsoft.com/office/drawing/2014/main" val="2723796396"/>
                    </a:ext>
                  </a:extLst>
                </a:gridCol>
                <a:gridCol w="1447800">
                  <a:extLst>
                    <a:ext uri="{9D8B030D-6E8A-4147-A177-3AD203B41FA5}">
                      <a16:colId xmlns:a16="http://schemas.microsoft.com/office/drawing/2014/main" val="1067131220"/>
                    </a:ext>
                  </a:extLst>
                </a:gridCol>
                <a:gridCol w="1447800">
                  <a:extLst>
                    <a:ext uri="{9D8B030D-6E8A-4147-A177-3AD203B41FA5}">
                      <a16:colId xmlns:a16="http://schemas.microsoft.com/office/drawing/2014/main" val="980198405"/>
                    </a:ext>
                  </a:extLst>
                </a:gridCol>
                <a:gridCol w="1447800">
                  <a:extLst>
                    <a:ext uri="{9D8B030D-6E8A-4147-A177-3AD203B41FA5}">
                      <a16:colId xmlns:a16="http://schemas.microsoft.com/office/drawing/2014/main" val="3813636136"/>
                    </a:ext>
                  </a:extLst>
                </a:gridCol>
              </a:tblGrid>
              <a:tr h="290949">
                <a:tc>
                  <a:txBody>
                    <a:bodyPr/>
                    <a:lstStyle/>
                    <a:p>
                      <a:r>
                        <a:rPr lang="en-US" sz="1400" dirty="0">
                          <a:latin typeface="+mn-lt"/>
                        </a:rPr>
                        <a:t>Ingredient</a:t>
                      </a:r>
                      <a:endParaRPr lang="en-IN" sz="1400" dirty="0">
                        <a:latin typeface="+mn-lt"/>
                      </a:endParaRPr>
                    </a:p>
                  </a:txBody>
                  <a:tcPr/>
                </a:tc>
                <a:tc>
                  <a:txBody>
                    <a:bodyPr/>
                    <a:lstStyle/>
                    <a:p>
                      <a:r>
                        <a:rPr lang="en-IN" sz="1400" dirty="0">
                          <a:latin typeface="+mn-lt"/>
                        </a:rPr>
                        <a:t>White Skin</a:t>
                      </a:r>
                    </a:p>
                  </a:txBody>
                  <a:tcPr/>
                </a:tc>
                <a:tc>
                  <a:txBody>
                    <a:bodyPr/>
                    <a:lstStyle/>
                    <a:p>
                      <a:r>
                        <a:rPr lang="en-IN" sz="1400" dirty="0">
                          <a:latin typeface="+mn-lt"/>
                        </a:rPr>
                        <a:t>Brown Skin</a:t>
                      </a:r>
                    </a:p>
                  </a:txBody>
                  <a:tcPr/>
                </a:tc>
                <a:tc>
                  <a:txBody>
                    <a:bodyPr/>
                    <a:lstStyle/>
                    <a:p>
                      <a:r>
                        <a:rPr lang="en-IN" sz="1400" dirty="0">
                          <a:latin typeface="+mn-lt"/>
                        </a:rPr>
                        <a:t>Black Skin</a:t>
                      </a:r>
                    </a:p>
                  </a:txBody>
                  <a:tcPr/>
                </a:tc>
                <a:extLst>
                  <a:ext uri="{0D108BD9-81ED-4DB2-BD59-A6C34878D82A}">
                    <a16:rowId xmlns:a16="http://schemas.microsoft.com/office/drawing/2014/main" val="190661409"/>
                  </a:ext>
                </a:extLst>
              </a:tr>
              <a:tr h="1105604">
                <a:tc>
                  <a:txBody>
                    <a:bodyPr/>
                    <a:lstStyle/>
                    <a:p>
                      <a:r>
                        <a:rPr lang="en-US" sz="1400" dirty="0">
                          <a:latin typeface="+mn-lt"/>
                        </a:rPr>
                        <a:t>Retinol</a:t>
                      </a:r>
                      <a:endParaRPr lang="en-IN" sz="1400" dirty="0">
                        <a:latin typeface="+mn-lt"/>
                      </a:endParaRPr>
                    </a:p>
                  </a:txBody>
                  <a:tcPr/>
                </a:tc>
                <a:tc>
                  <a:txBody>
                    <a:bodyPr/>
                    <a:lstStyle/>
                    <a:p>
                      <a:r>
                        <a:rPr lang="en-IN" sz="1400" dirty="0">
                          <a:latin typeface="+mn-lt"/>
                        </a:rPr>
                        <a:t>Usually well tolerated, might cause Irritation, dryness</a:t>
                      </a:r>
                    </a:p>
                  </a:txBody>
                  <a:tcPr/>
                </a:tc>
                <a:tc>
                  <a:txBody>
                    <a:bodyPr/>
                    <a:lstStyle/>
                    <a:p>
                      <a:r>
                        <a:rPr lang="en-IN" sz="1400" dirty="0">
                          <a:latin typeface="+mn-lt"/>
                        </a:rPr>
                        <a:t>Mild irritation, causes hyperpigmentation if overused</a:t>
                      </a:r>
                    </a:p>
                  </a:txBody>
                  <a:tcPr/>
                </a:tc>
                <a:tc>
                  <a:txBody>
                    <a:bodyPr/>
                    <a:lstStyle/>
                    <a:p>
                      <a:r>
                        <a:rPr lang="en-US" sz="1400" dirty="0">
                          <a:latin typeface="+mn-lt"/>
                        </a:rPr>
                        <a:t>Often causes irritation, high chance of hyperpigmentation</a:t>
                      </a:r>
                      <a:endParaRPr lang="en-IN" sz="1400" dirty="0">
                        <a:latin typeface="+mn-lt"/>
                      </a:endParaRPr>
                    </a:p>
                  </a:txBody>
                  <a:tcPr/>
                </a:tc>
                <a:extLst>
                  <a:ext uri="{0D108BD9-81ED-4DB2-BD59-A6C34878D82A}">
                    <a16:rowId xmlns:a16="http://schemas.microsoft.com/office/drawing/2014/main" val="3647362320"/>
                  </a:ext>
                </a:extLst>
              </a:tr>
              <a:tr h="494613">
                <a:tc>
                  <a:txBody>
                    <a:bodyPr/>
                    <a:lstStyle/>
                    <a:p>
                      <a:r>
                        <a:rPr lang="en-IN" sz="1400" dirty="0">
                          <a:latin typeface="+mn-lt"/>
                        </a:rPr>
                        <a:t>Niacinamide</a:t>
                      </a:r>
                    </a:p>
                  </a:txBody>
                  <a:tcPr/>
                </a:tc>
                <a:tc>
                  <a:txBody>
                    <a:bodyPr/>
                    <a:lstStyle/>
                    <a:p>
                      <a:r>
                        <a:rPr lang="en-IN" sz="1400" dirty="0">
                          <a:latin typeface="+mn-lt"/>
                        </a:rPr>
                        <a:t>Redness reduction</a:t>
                      </a:r>
                    </a:p>
                  </a:txBody>
                  <a:tcPr anchor="ctr"/>
                </a:tc>
                <a:tc>
                  <a:txBody>
                    <a:bodyPr/>
                    <a:lstStyle/>
                    <a:p>
                      <a:r>
                        <a:rPr lang="en-IN" sz="1400" dirty="0">
                          <a:latin typeface="+mn-lt"/>
                        </a:rPr>
                        <a:t>Balances oil, spots fade</a:t>
                      </a:r>
                    </a:p>
                  </a:txBody>
                  <a:tcPr/>
                </a:tc>
                <a:tc>
                  <a:txBody>
                    <a:bodyPr/>
                    <a:lstStyle/>
                    <a:p>
                      <a:r>
                        <a:rPr lang="en-IN" sz="1400" dirty="0">
                          <a:latin typeface="+mn-lt"/>
                        </a:rPr>
                        <a:t>Even tone, spots reduction</a:t>
                      </a:r>
                    </a:p>
                  </a:txBody>
                  <a:tcPr/>
                </a:tc>
                <a:extLst>
                  <a:ext uri="{0D108BD9-81ED-4DB2-BD59-A6C34878D82A}">
                    <a16:rowId xmlns:a16="http://schemas.microsoft.com/office/drawing/2014/main" val="2625350332"/>
                  </a:ext>
                </a:extLst>
              </a:tr>
              <a:tr h="1105604">
                <a:tc>
                  <a:txBody>
                    <a:bodyPr/>
                    <a:lstStyle/>
                    <a:p>
                      <a:r>
                        <a:rPr lang="en-US" sz="1400" dirty="0">
                          <a:latin typeface="+mn-lt"/>
                        </a:rPr>
                        <a:t>Glycolic </a:t>
                      </a:r>
                      <a:endParaRPr lang="en-IN" sz="1400" dirty="0">
                        <a:latin typeface="+mn-lt"/>
                      </a:endParaRPr>
                    </a:p>
                  </a:txBody>
                  <a:tcPr/>
                </a:tc>
                <a:tc>
                  <a:txBody>
                    <a:bodyPr/>
                    <a:lstStyle/>
                    <a:p>
                      <a:r>
                        <a:rPr lang="en-IN" sz="1400" dirty="0">
                          <a:latin typeface="+mn-lt"/>
                        </a:rPr>
                        <a:t>Gently exfoliates</a:t>
                      </a:r>
                    </a:p>
                  </a:txBody>
                  <a:tcPr/>
                </a:tc>
                <a:tc>
                  <a:txBody>
                    <a:bodyPr/>
                    <a:lstStyle/>
                    <a:p>
                      <a:r>
                        <a:rPr lang="en-US" sz="1400" dirty="0">
                          <a:latin typeface="+mn-lt"/>
                        </a:rPr>
                        <a:t>Exfoliates well, higher risk of dark spots post-inflammation</a:t>
                      </a:r>
                      <a:endParaRPr lang="en-IN" sz="1400" dirty="0">
                        <a:latin typeface="+mn-lt"/>
                      </a:endParaRPr>
                    </a:p>
                  </a:txBody>
                  <a:tcPr/>
                </a:tc>
                <a:tc>
                  <a:txBody>
                    <a:bodyPr/>
                    <a:lstStyle/>
                    <a:p>
                      <a:r>
                        <a:rPr lang="en-US" sz="1400" dirty="0">
                          <a:latin typeface="+mn-lt"/>
                        </a:rPr>
                        <a:t>Can cause excessive dryness and dark spots if not used carefully</a:t>
                      </a:r>
                      <a:endParaRPr lang="en-IN" sz="1400" dirty="0">
                        <a:latin typeface="+mn-lt"/>
                      </a:endParaRPr>
                    </a:p>
                  </a:txBody>
                  <a:tcPr/>
                </a:tc>
                <a:extLst>
                  <a:ext uri="{0D108BD9-81ED-4DB2-BD59-A6C34878D82A}">
                    <a16:rowId xmlns:a16="http://schemas.microsoft.com/office/drawing/2014/main" val="484311587"/>
                  </a:ext>
                </a:extLst>
              </a:tr>
            </a:tbl>
          </a:graphicData>
        </a:graphic>
      </p:graphicFrame>
      <p:sp>
        <p:nvSpPr>
          <p:cNvPr id="11" name="TextBox 10">
            <a:extLst>
              <a:ext uri="{FF2B5EF4-FFF2-40B4-BE49-F238E27FC236}">
                <a16:creationId xmlns:a16="http://schemas.microsoft.com/office/drawing/2014/main" id="{2D3C933D-717A-B6C5-1DFE-F3B3B7067E5E}"/>
              </a:ext>
            </a:extLst>
          </p:cNvPr>
          <p:cNvSpPr txBox="1"/>
          <p:nvPr/>
        </p:nvSpPr>
        <p:spPr>
          <a:xfrm>
            <a:off x="6079437" y="1019545"/>
            <a:ext cx="2209800" cy="523220"/>
          </a:xfrm>
          <a:prstGeom prst="rect">
            <a:avLst/>
          </a:prstGeom>
          <a:noFill/>
        </p:spPr>
        <p:txBody>
          <a:bodyPr wrap="square" rtlCol="0">
            <a:spAutoFit/>
          </a:bodyPr>
          <a:lstStyle/>
          <a:p>
            <a:r>
              <a:rPr lang="en-US" dirty="0"/>
              <a:t>Difference in Reaction :</a:t>
            </a:r>
            <a:endParaRPr lang="en-IN" dirty="0"/>
          </a:p>
          <a:p>
            <a:endParaRPr lang="en-IN" dirty="0"/>
          </a:p>
        </p:txBody>
      </p:sp>
      <p:sp>
        <p:nvSpPr>
          <p:cNvPr id="12" name="TextBox 11">
            <a:extLst>
              <a:ext uri="{FF2B5EF4-FFF2-40B4-BE49-F238E27FC236}">
                <a16:creationId xmlns:a16="http://schemas.microsoft.com/office/drawing/2014/main" id="{BECDD583-9AB2-B850-E87D-7581F312AE95}"/>
              </a:ext>
            </a:extLst>
          </p:cNvPr>
          <p:cNvSpPr txBox="1"/>
          <p:nvPr/>
        </p:nvSpPr>
        <p:spPr>
          <a:xfrm>
            <a:off x="304800" y="973378"/>
            <a:ext cx="4191000" cy="307777"/>
          </a:xfrm>
          <a:prstGeom prst="rect">
            <a:avLst/>
          </a:prstGeom>
          <a:noFill/>
        </p:spPr>
        <p:txBody>
          <a:bodyPr wrap="square" rtlCol="0">
            <a:spAutoFit/>
          </a:bodyPr>
          <a:lstStyle/>
          <a:p>
            <a:r>
              <a:rPr lang="en-US" dirty="0"/>
              <a:t>Difference in Skin Structure :</a:t>
            </a:r>
            <a:endParaRPr lang="en-IN" dirty="0"/>
          </a:p>
        </p:txBody>
      </p:sp>
      <p:sp>
        <p:nvSpPr>
          <p:cNvPr id="14" name="TextBox 13">
            <a:extLst>
              <a:ext uri="{FF2B5EF4-FFF2-40B4-BE49-F238E27FC236}">
                <a16:creationId xmlns:a16="http://schemas.microsoft.com/office/drawing/2014/main" id="{DD78BFEC-610F-FBD4-1FA9-6FCC22D93FFA}"/>
              </a:ext>
            </a:extLst>
          </p:cNvPr>
          <p:cNvSpPr txBox="1"/>
          <p:nvPr/>
        </p:nvSpPr>
        <p:spPr>
          <a:xfrm>
            <a:off x="6079437" y="4456096"/>
            <a:ext cx="6097656" cy="307777"/>
          </a:xfrm>
          <a:prstGeom prst="rect">
            <a:avLst/>
          </a:prstGeom>
          <a:noFill/>
        </p:spPr>
        <p:txBody>
          <a:bodyPr wrap="square">
            <a:spAutoFit/>
          </a:bodyPr>
          <a:lstStyle/>
          <a:p>
            <a:r>
              <a:rPr lang="en-US" dirty="0"/>
              <a:t>Biasness towards non-Caucasian Skin in AI and ML in industry:</a:t>
            </a:r>
            <a:endParaRPr lang="en-IN" dirty="0"/>
          </a:p>
        </p:txBody>
      </p:sp>
      <p:graphicFrame>
        <p:nvGraphicFramePr>
          <p:cNvPr id="15" name="Table 14">
            <a:extLst>
              <a:ext uri="{FF2B5EF4-FFF2-40B4-BE49-F238E27FC236}">
                <a16:creationId xmlns:a16="http://schemas.microsoft.com/office/drawing/2014/main" id="{1D1E6DA3-B5DD-867B-2DCA-68A2EA5655F5}"/>
              </a:ext>
            </a:extLst>
          </p:cNvPr>
          <p:cNvGraphicFramePr>
            <a:graphicFrameLocks noGrp="1"/>
          </p:cNvGraphicFramePr>
          <p:nvPr>
            <p:extLst>
              <p:ext uri="{D42A27DB-BD31-4B8C-83A1-F6EECF244321}">
                <p14:modId xmlns:p14="http://schemas.microsoft.com/office/powerpoint/2010/main" val="1933372879"/>
              </p:ext>
            </p:extLst>
          </p:nvPr>
        </p:nvGraphicFramePr>
        <p:xfrm>
          <a:off x="6172200" y="4710958"/>
          <a:ext cx="5787888" cy="1737360"/>
        </p:xfrm>
        <a:graphic>
          <a:graphicData uri="http://schemas.openxmlformats.org/drawingml/2006/table">
            <a:tbl>
              <a:tblPr firstRow="1" bandRow="1">
                <a:tableStyleId>{DBD427BD-B81D-4B10-9F18-C94B0B72C70E}</a:tableStyleId>
              </a:tblPr>
              <a:tblGrid>
                <a:gridCol w="2054088">
                  <a:extLst>
                    <a:ext uri="{9D8B030D-6E8A-4147-A177-3AD203B41FA5}">
                      <a16:colId xmlns:a16="http://schemas.microsoft.com/office/drawing/2014/main" val="2004253196"/>
                    </a:ext>
                  </a:extLst>
                </a:gridCol>
                <a:gridCol w="3733800">
                  <a:extLst>
                    <a:ext uri="{9D8B030D-6E8A-4147-A177-3AD203B41FA5}">
                      <a16:colId xmlns:a16="http://schemas.microsoft.com/office/drawing/2014/main" val="2072656304"/>
                    </a:ext>
                  </a:extLst>
                </a:gridCol>
              </a:tblGrid>
              <a:tr h="303435">
                <a:tc>
                  <a:txBody>
                    <a:bodyPr/>
                    <a:lstStyle/>
                    <a:p>
                      <a:r>
                        <a:rPr lang="en-US" sz="1400" dirty="0"/>
                        <a:t>Bias</a:t>
                      </a:r>
                      <a:endParaRPr lang="en-IN" sz="1400" dirty="0"/>
                    </a:p>
                  </a:txBody>
                  <a:tcPr/>
                </a:tc>
                <a:tc>
                  <a:txBody>
                    <a:bodyPr/>
                    <a:lstStyle/>
                    <a:p>
                      <a:r>
                        <a:rPr lang="en-US" sz="1400" dirty="0"/>
                        <a:t>Meaning</a:t>
                      </a:r>
                      <a:endParaRPr lang="en-IN" sz="1400" dirty="0"/>
                    </a:p>
                  </a:txBody>
                  <a:tcPr/>
                </a:tc>
                <a:extLst>
                  <a:ext uri="{0D108BD9-81ED-4DB2-BD59-A6C34878D82A}">
                    <a16:rowId xmlns:a16="http://schemas.microsoft.com/office/drawing/2014/main" val="3451570752"/>
                  </a:ext>
                </a:extLst>
              </a:tr>
              <a:tr h="303435">
                <a:tc>
                  <a:txBody>
                    <a:bodyPr/>
                    <a:lstStyle/>
                    <a:p>
                      <a:r>
                        <a:rPr lang="en-IN" sz="1400" dirty="0"/>
                        <a:t>Sampling Bias</a:t>
                      </a:r>
                    </a:p>
                  </a:txBody>
                  <a:tcPr/>
                </a:tc>
                <a:tc>
                  <a:txBody>
                    <a:bodyPr/>
                    <a:lstStyle/>
                    <a:p>
                      <a:r>
                        <a:rPr lang="en-US" sz="1400" dirty="0"/>
                        <a:t>Overrepresentation of light skin in datasets</a:t>
                      </a:r>
                      <a:endParaRPr lang="en-IN" sz="1400" dirty="0"/>
                    </a:p>
                  </a:txBody>
                  <a:tcPr/>
                </a:tc>
                <a:extLst>
                  <a:ext uri="{0D108BD9-81ED-4DB2-BD59-A6C34878D82A}">
                    <a16:rowId xmlns:a16="http://schemas.microsoft.com/office/drawing/2014/main" val="3155154017"/>
                  </a:ext>
                </a:extLst>
              </a:tr>
              <a:tr h="303435">
                <a:tc>
                  <a:txBody>
                    <a:bodyPr/>
                    <a:lstStyle/>
                    <a:p>
                      <a:r>
                        <a:rPr lang="en-IN" sz="1400" dirty="0"/>
                        <a:t>Confounding Bias</a:t>
                      </a:r>
                    </a:p>
                  </a:txBody>
                  <a:tcPr/>
                </a:tc>
                <a:tc>
                  <a:txBody>
                    <a:bodyPr/>
                    <a:lstStyle/>
                    <a:p>
                      <a:r>
                        <a:rPr lang="en-US" sz="1400" dirty="0"/>
                        <a:t>Ignores melanin in predicting UV effects</a:t>
                      </a:r>
                      <a:endParaRPr lang="en-IN" sz="1400" dirty="0"/>
                    </a:p>
                  </a:txBody>
                  <a:tcPr anchor="ctr"/>
                </a:tc>
                <a:extLst>
                  <a:ext uri="{0D108BD9-81ED-4DB2-BD59-A6C34878D82A}">
                    <a16:rowId xmlns:a16="http://schemas.microsoft.com/office/drawing/2014/main" val="1772194618"/>
                  </a:ext>
                </a:extLst>
              </a:tr>
              <a:tr h="303435">
                <a:tc>
                  <a:txBody>
                    <a:bodyPr/>
                    <a:lstStyle/>
                    <a:p>
                      <a:r>
                        <a:rPr lang="en-IN" sz="1400" dirty="0"/>
                        <a:t>Measurement Bias</a:t>
                      </a:r>
                    </a:p>
                  </a:txBody>
                  <a:tcPr/>
                </a:tc>
                <a:tc>
                  <a:txBody>
                    <a:bodyPr/>
                    <a:lstStyle/>
                    <a:p>
                      <a:r>
                        <a:rPr lang="en-US" sz="1400" dirty="0"/>
                        <a:t>Variability in skin measurements across devices</a:t>
                      </a:r>
                      <a:endParaRPr lang="en-IN" sz="1400" dirty="0"/>
                    </a:p>
                  </a:txBody>
                  <a:tcPr/>
                </a:tc>
                <a:extLst>
                  <a:ext uri="{0D108BD9-81ED-4DB2-BD59-A6C34878D82A}">
                    <a16:rowId xmlns:a16="http://schemas.microsoft.com/office/drawing/2014/main" val="3618885182"/>
                  </a:ext>
                </a:extLst>
              </a:tr>
              <a:tr h="303435">
                <a:tc>
                  <a:txBody>
                    <a:bodyPr/>
                    <a:lstStyle/>
                    <a:p>
                      <a:r>
                        <a:rPr lang="en-IN" sz="1400" dirty="0"/>
                        <a:t>Label Bias</a:t>
                      </a:r>
                    </a:p>
                  </a:txBody>
                  <a:tcPr/>
                </a:tc>
                <a:tc>
                  <a:txBody>
                    <a:bodyPr/>
                    <a:lstStyle/>
                    <a:p>
                      <a:r>
                        <a:rPr lang="en-IN" sz="1400" dirty="0"/>
                        <a:t>Numerical values don’t reflect individual skin differences</a:t>
                      </a:r>
                    </a:p>
                  </a:txBody>
                  <a:tcPr/>
                </a:tc>
                <a:extLst>
                  <a:ext uri="{0D108BD9-81ED-4DB2-BD59-A6C34878D82A}">
                    <a16:rowId xmlns:a16="http://schemas.microsoft.com/office/drawing/2014/main" val="3114427357"/>
                  </a:ext>
                </a:extLst>
              </a:tr>
            </a:tbl>
          </a:graphicData>
        </a:graphic>
      </p:graphicFrame>
    </p:spTree>
    <p:extLst>
      <p:ext uri="{BB962C8B-B14F-4D97-AF65-F5344CB8AC3E}">
        <p14:creationId xmlns:p14="http://schemas.microsoft.com/office/powerpoint/2010/main" val="392018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92937CF-85CA-AE2E-440E-7D344B8A1B2F}"/>
              </a:ext>
            </a:extLst>
          </p:cNvPr>
          <p:cNvSpPr>
            <a:spLocks noGrp="1"/>
          </p:cNvSpPr>
          <p:nvPr>
            <p:ph type="ftr" sz="quarter" idx="11"/>
          </p:nvPr>
        </p:nvSpPr>
        <p:spPr/>
        <p:txBody>
          <a:bodyPr/>
          <a:lstStyle/>
          <a:p>
            <a:r>
              <a:rPr lang="en-US"/>
              <a:t>Dept. of Comp. Engg. PICT,Pune</a:t>
            </a:r>
          </a:p>
        </p:txBody>
      </p:sp>
      <p:sp>
        <p:nvSpPr>
          <p:cNvPr id="4" name="Slide Number Placeholder 3">
            <a:extLst>
              <a:ext uri="{FF2B5EF4-FFF2-40B4-BE49-F238E27FC236}">
                <a16:creationId xmlns:a16="http://schemas.microsoft.com/office/drawing/2014/main" id="{A79DF5CE-AD21-254C-F793-2CCC499AC2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8" name="Picture 7">
            <a:extLst>
              <a:ext uri="{FF2B5EF4-FFF2-40B4-BE49-F238E27FC236}">
                <a16:creationId xmlns:a16="http://schemas.microsoft.com/office/drawing/2014/main" id="{C4B7AE79-EE16-F9BC-15FB-8F41AE1B24BB}"/>
              </a:ext>
            </a:extLst>
          </p:cNvPr>
          <p:cNvPicPr>
            <a:picLocks noChangeAspect="1"/>
          </p:cNvPicPr>
          <p:nvPr/>
        </p:nvPicPr>
        <p:blipFill>
          <a:blip r:embed="rId2"/>
          <a:stretch>
            <a:fillRect/>
          </a:stretch>
        </p:blipFill>
        <p:spPr>
          <a:xfrm>
            <a:off x="1600200" y="0"/>
            <a:ext cx="9829800" cy="6858000"/>
          </a:xfrm>
          <a:prstGeom prst="rect">
            <a:avLst/>
          </a:prstGeom>
        </p:spPr>
      </p:pic>
      <p:sp>
        <p:nvSpPr>
          <p:cNvPr id="11" name="Title 9">
            <a:extLst>
              <a:ext uri="{FF2B5EF4-FFF2-40B4-BE49-F238E27FC236}">
                <a16:creationId xmlns:a16="http://schemas.microsoft.com/office/drawing/2014/main" id="{4A916A96-C385-DC6D-5E9F-F8DBCCEF0C71}"/>
              </a:ext>
            </a:extLst>
          </p:cNvPr>
          <p:cNvSpPr>
            <a:spLocks noGrp="1"/>
          </p:cNvSpPr>
          <p:nvPr>
            <p:ph type="title"/>
          </p:nvPr>
        </p:nvSpPr>
        <p:spPr>
          <a:xfrm>
            <a:off x="152400" y="152400"/>
            <a:ext cx="2438400" cy="1219200"/>
          </a:xfrm>
        </p:spPr>
        <p:txBody>
          <a:bodyPr>
            <a:normAutofit/>
          </a:bodyPr>
          <a:lstStyle/>
          <a:p>
            <a:r>
              <a:rPr lang="en-US" sz="3600" dirty="0"/>
              <a:t>BLOCK</a:t>
            </a:r>
            <a:br>
              <a:rPr lang="en-US" sz="3600" dirty="0"/>
            </a:br>
            <a:r>
              <a:rPr lang="en-US" sz="3600" dirty="0"/>
              <a:t>DIAGRAM</a:t>
            </a:r>
            <a:endParaRPr lang="en-IN" sz="3600" dirty="0"/>
          </a:p>
        </p:txBody>
      </p:sp>
    </p:spTree>
    <p:extLst>
      <p:ext uri="{BB962C8B-B14F-4D97-AF65-F5344CB8AC3E}">
        <p14:creationId xmlns:p14="http://schemas.microsoft.com/office/powerpoint/2010/main" val="245011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1587-A89E-CCEA-3342-1483967AE93B}"/>
              </a:ext>
            </a:extLst>
          </p:cNvPr>
          <p:cNvSpPr>
            <a:spLocks noGrp="1"/>
          </p:cNvSpPr>
          <p:nvPr>
            <p:ph type="title"/>
          </p:nvPr>
        </p:nvSpPr>
        <p:spPr>
          <a:xfrm>
            <a:off x="304800" y="-75910"/>
            <a:ext cx="10972800" cy="701676"/>
          </a:xfrm>
        </p:spPr>
        <p:txBody>
          <a:bodyPr>
            <a:normAutofit/>
          </a:bodyPr>
          <a:lstStyle/>
          <a:p>
            <a:r>
              <a:rPr lang="en-US" sz="2800" b="1" dirty="0"/>
              <a:t>ALGORITHM TAKEN TO </a:t>
            </a:r>
            <a:r>
              <a:rPr lang="en-US" sz="2600" b="1" dirty="0"/>
              <a:t>IMPLEMENT</a:t>
            </a:r>
            <a:r>
              <a:rPr lang="en-US" sz="2800" b="1" dirty="0"/>
              <a:t> SKINCARE REACTION PREDICITON </a:t>
            </a:r>
            <a:endParaRPr lang="en-IN" sz="2800" b="1" dirty="0"/>
          </a:p>
        </p:txBody>
      </p:sp>
      <p:sp>
        <p:nvSpPr>
          <p:cNvPr id="3" name="Content Placeholder 2">
            <a:extLst>
              <a:ext uri="{FF2B5EF4-FFF2-40B4-BE49-F238E27FC236}">
                <a16:creationId xmlns:a16="http://schemas.microsoft.com/office/drawing/2014/main" id="{AFA432D2-9E48-01EF-6BBC-64B705FA2341}"/>
              </a:ext>
            </a:extLst>
          </p:cNvPr>
          <p:cNvSpPr>
            <a:spLocks noGrp="1"/>
          </p:cNvSpPr>
          <p:nvPr>
            <p:ph idx="1"/>
          </p:nvPr>
        </p:nvSpPr>
        <p:spPr>
          <a:xfrm>
            <a:off x="453571" y="457200"/>
            <a:ext cx="11284857" cy="6477000"/>
          </a:xfrm>
        </p:spPr>
        <p:txBody>
          <a:bodyPr>
            <a:noAutofit/>
          </a:bodyPr>
          <a:lstStyle/>
          <a:p>
            <a:pPr marL="0" indent="0">
              <a:lnSpc>
                <a:spcPct val="107000"/>
              </a:lnSpc>
              <a:spcAft>
                <a:spcPts val="800"/>
              </a:spcAft>
              <a:buNone/>
            </a:pPr>
            <a:r>
              <a:rPr lang="en-IN" sz="1500" b="1" kern="100" dirty="0">
                <a:effectLst/>
                <a:latin typeface="Times New Roman" panose="02020603050405020304" pitchFamily="18" charset="0"/>
                <a:ea typeface="Calibri" panose="020F0502020204030204" pitchFamily="34" charset="0"/>
              </a:rPr>
              <a:t>1. Data Preprocessing</a:t>
            </a:r>
            <a:endParaRPr lang="en-IN" sz="1500" kern="1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rPr>
              <a:t>Data Cleaning</a:t>
            </a:r>
            <a:r>
              <a:rPr lang="en-IN" sz="1500" kern="100" dirty="0">
                <a:effectLst/>
                <a:latin typeface="Times New Roman" panose="02020603050405020304" pitchFamily="18" charset="0"/>
                <a:ea typeface="Calibri" panose="020F0502020204030204" pitchFamily="34" charset="0"/>
              </a:rPr>
              <a:t>: Handling missing values, removing duplicates, ensuring data consistency </a:t>
            </a: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rPr>
              <a:t>Feature Selection</a:t>
            </a:r>
            <a:r>
              <a:rPr lang="en-IN" sz="1500" kern="100" dirty="0">
                <a:effectLst/>
                <a:latin typeface="Times New Roman" panose="02020603050405020304" pitchFamily="18" charset="0"/>
                <a:ea typeface="Calibri" panose="020F0502020204030204" pitchFamily="34" charset="0"/>
              </a:rPr>
              <a:t>: Using relevant features such as Age, Melanin Concentration, Collagen Amount, etc.</a:t>
            </a: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rPr>
              <a:t>One-Hot Encoding</a:t>
            </a:r>
            <a:r>
              <a:rPr lang="en-IN" sz="1500" kern="100" dirty="0">
                <a:effectLst/>
                <a:latin typeface="Times New Roman" panose="02020603050405020304" pitchFamily="18" charset="0"/>
                <a:ea typeface="Calibri" panose="020F0502020204030204" pitchFamily="34" charset="0"/>
              </a:rPr>
              <a:t>: Converting categorical features like Skin Type &amp; Ingredient into numerical form </a:t>
            </a: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rPr>
              <a:t>Train-Test Split</a:t>
            </a:r>
            <a:r>
              <a:rPr lang="en-IN" sz="1500" kern="100" dirty="0">
                <a:effectLst/>
                <a:latin typeface="Times New Roman" panose="02020603050405020304" pitchFamily="18" charset="0"/>
                <a:ea typeface="Calibri" panose="020F0502020204030204" pitchFamily="34" charset="0"/>
              </a:rPr>
              <a:t>: Splitting the dataset into training and testing sets (typically 80/20) to ensure balanced class distribution.</a:t>
            </a:r>
          </a:p>
          <a:p>
            <a:pPr marL="0" indent="0">
              <a:lnSpc>
                <a:spcPct val="107000"/>
              </a:lnSpc>
              <a:spcAft>
                <a:spcPts val="800"/>
              </a:spcAft>
              <a:buNone/>
            </a:pPr>
            <a:r>
              <a:rPr lang="en-IN" sz="1500" b="1" kern="100" dirty="0">
                <a:effectLst/>
                <a:latin typeface="Times New Roman" panose="02020603050405020304" pitchFamily="18" charset="0"/>
                <a:ea typeface="Calibri" panose="020F0502020204030204" pitchFamily="34" charset="0"/>
              </a:rPr>
              <a:t>2. Training the Random Forest Classifier</a:t>
            </a:r>
            <a:endParaRPr lang="en-IN" sz="1500" kern="1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rPr>
              <a:t>Create a Forest</a:t>
            </a:r>
            <a:r>
              <a:rPr lang="en-IN" sz="1500" kern="100" dirty="0">
                <a:effectLst/>
                <a:latin typeface="Times New Roman" panose="02020603050405020304" pitchFamily="18" charset="0"/>
                <a:ea typeface="Calibri" panose="020F0502020204030204" pitchFamily="34" charset="0"/>
              </a:rPr>
              <a:t>: building multiple decision trees (estimators). Each tree is trained on a random subset of the training data </a:t>
            </a: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rPr>
              <a:t>Each Tree’s Decision</a:t>
            </a:r>
            <a:r>
              <a:rPr lang="en-IN" sz="1500" kern="100" dirty="0">
                <a:effectLst/>
                <a:latin typeface="Times New Roman" panose="02020603050405020304" pitchFamily="18" charset="0"/>
                <a:ea typeface="Calibri" panose="020F0502020204030204" pitchFamily="34" charset="0"/>
              </a:rPr>
              <a:t>: Every tree predicts a possible outcome (skin reaction like neutral, positive, irritation, etc.) based on input features.</a:t>
            </a: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rPr>
              <a:t>Aggregating Predictions</a:t>
            </a:r>
            <a:r>
              <a:rPr lang="en-IN" sz="1500" kern="100" dirty="0">
                <a:effectLst/>
                <a:latin typeface="Times New Roman" panose="02020603050405020304" pitchFamily="18" charset="0"/>
                <a:ea typeface="Calibri" panose="020F0502020204030204" pitchFamily="34" charset="0"/>
              </a:rPr>
              <a:t>: The forest collects votes from all the trees and uses a majority vote to predict the final skin reaction.</a:t>
            </a:r>
          </a:p>
          <a:p>
            <a:pPr marL="0" indent="0">
              <a:lnSpc>
                <a:spcPct val="107000"/>
              </a:lnSpc>
              <a:spcAft>
                <a:spcPts val="800"/>
              </a:spcAft>
              <a:buNone/>
            </a:pPr>
            <a:r>
              <a:rPr lang="en-IN" sz="1500" b="1" kern="100" dirty="0">
                <a:effectLst/>
                <a:latin typeface="Times New Roman" panose="02020603050405020304" pitchFamily="18" charset="0"/>
                <a:ea typeface="Calibri" panose="020F0502020204030204" pitchFamily="34" charset="0"/>
              </a:rPr>
              <a:t>3.Employing Naïve-Bayes and SVM Model to contrast and compare accuracy of predictions</a:t>
            </a:r>
            <a:endParaRPr lang="en-IN" sz="1500" kern="100" dirty="0">
              <a:effectLst/>
              <a:latin typeface="Times New Roman" panose="02020603050405020304" pitchFamily="18" charset="0"/>
              <a:ea typeface="Calibri" panose="020F0502020204030204" pitchFamily="34" charset="0"/>
            </a:endParaRPr>
          </a:p>
          <a:p>
            <a:pPr marL="0" indent="0">
              <a:lnSpc>
                <a:spcPct val="107000"/>
              </a:lnSpc>
              <a:spcAft>
                <a:spcPts val="800"/>
              </a:spcAft>
              <a:buNone/>
            </a:pPr>
            <a:r>
              <a:rPr lang="en-IN" sz="1500" b="1" kern="100" dirty="0">
                <a:effectLst/>
                <a:latin typeface="Times New Roman" panose="02020603050405020304" pitchFamily="18" charset="0"/>
                <a:ea typeface="Calibri" panose="020F0502020204030204" pitchFamily="34" charset="0"/>
              </a:rPr>
              <a:t>4. Prediction Process</a:t>
            </a:r>
            <a:endParaRPr lang="en-IN" sz="1500" kern="1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rPr>
              <a:t>Input User Data</a:t>
            </a:r>
            <a:r>
              <a:rPr lang="en-IN" sz="1500" kern="100" dirty="0">
                <a:effectLst/>
                <a:latin typeface="Times New Roman" panose="02020603050405020304" pitchFamily="18" charset="0"/>
                <a:ea typeface="Calibri" panose="020F0502020204030204" pitchFamily="34" charset="0"/>
              </a:rPr>
              <a:t>: Collecting inputs such as age, skin type, ingredient, and concentration.</a:t>
            </a: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rPr>
              <a:t>Model Prediction</a:t>
            </a:r>
            <a:r>
              <a:rPr lang="en-IN" sz="1500" kern="100" dirty="0">
                <a:effectLst/>
                <a:latin typeface="Times New Roman" panose="02020603050405020304" pitchFamily="18" charset="0"/>
                <a:ea typeface="Calibri" panose="020F0502020204030204" pitchFamily="34" charset="0"/>
              </a:rPr>
              <a:t>: Passing the encoded data into the Random Forest model, which aggregates predictions from all its decision trees to predict the most likely skin reaction.</a:t>
            </a:r>
          </a:p>
          <a:p>
            <a:pPr marL="0" indent="0">
              <a:lnSpc>
                <a:spcPct val="107000"/>
              </a:lnSpc>
              <a:spcAft>
                <a:spcPts val="800"/>
              </a:spcAft>
              <a:buNone/>
            </a:pPr>
            <a:r>
              <a:rPr lang="en-IN" sz="1500" b="1" kern="100" dirty="0">
                <a:effectLst/>
                <a:latin typeface="Times New Roman" panose="02020603050405020304" pitchFamily="18" charset="0"/>
                <a:ea typeface="Calibri" panose="020F0502020204030204" pitchFamily="34" charset="0"/>
              </a:rPr>
              <a:t>5. Model Evaluation</a:t>
            </a:r>
            <a:endParaRPr lang="en-IN" sz="1500" kern="1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rPr>
              <a:t>Confusion Matrix</a:t>
            </a:r>
            <a:r>
              <a:rPr lang="en-IN" sz="1500" kern="100" dirty="0">
                <a:effectLst/>
                <a:latin typeface="Times New Roman" panose="02020603050405020304" pitchFamily="18" charset="0"/>
                <a:ea typeface="Calibri" panose="020F0502020204030204" pitchFamily="34" charset="0"/>
              </a:rPr>
              <a:t>: Evaluating model accuracy by comparing predicted and actual reactions..</a:t>
            </a:r>
          </a:p>
          <a:p>
            <a:pPr marL="342900" lvl="0" indent="-342900">
              <a:lnSpc>
                <a:spcPct val="107000"/>
              </a:lnSpc>
              <a:spcAft>
                <a:spcPts val="800"/>
              </a:spcAft>
              <a:buSzPts val="1000"/>
              <a:buFont typeface="Symbol" panose="05050102010706020507" pitchFamily="18" charset="2"/>
              <a:buChar char=""/>
              <a:tabLst>
                <a:tab pos="457200" algn="l"/>
              </a:tabLst>
            </a:pPr>
            <a:r>
              <a:rPr lang="en-IN" sz="1500" b="1" kern="100" dirty="0">
                <a:effectLst/>
                <a:latin typeface="Times New Roman" panose="02020603050405020304" pitchFamily="18" charset="0"/>
                <a:ea typeface="Calibri" panose="020F0502020204030204" pitchFamily="34" charset="0"/>
              </a:rPr>
              <a:t>Classification Report</a:t>
            </a:r>
            <a:r>
              <a:rPr lang="en-IN" sz="1500" kern="100" dirty="0">
                <a:effectLst/>
                <a:latin typeface="Times New Roman" panose="02020603050405020304" pitchFamily="18" charset="0"/>
                <a:ea typeface="Calibri" panose="020F0502020204030204" pitchFamily="34" charset="0"/>
              </a:rPr>
              <a:t>: Measures model performance using precision, recall, and F1-score.</a:t>
            </a:r>
          </a:p>
          <a:p>
            <a:pPr marL="0" indent="0">
              <a:lnSpc>
                <a:spcPct val="107000"/>
              </a:lnSpc>
              <a:spcAft>
                <a:spcPts val="800"/>
              </a:spcAft>
              <a:buNone/>
            </a:pPr>
            <a:endParaRPr lang="en-IN" sz="1500" kern="100" dirty="0">
              <a:effectLst/>
              <a:latin typeface="Times New Roman" panose="02020603050405020304" pitchFamily="18" charset="0"/>
              <a:ea typeface="Calibri" panose="020F0502020204030204" pitchFamily="34" charset="0"/>
            </a:endParaRPr>
          </a:p>
        </p:txBody>
      </p:sp>
      <p:sp>
        <p:nvSpPr>
          <p:cNvPr id="4" name="Footer Placeholder 3">
            <a:extLst>
              <a:ext uri="{FF2B5EF4-FFF2-40B4-BE49-F238E27FC236}">
                <a16:creationId xmlns:a16="http://schemas.microsoft.com/office/drawing/2014/main" id="{7DA9974A-8B52-5108-8839-F4C9E6BA1461}"/>
              </a:ext>
            </a:extLst>
          </p:cNvPr>
          <p:cNvSpPr>
            <a:spLocks noGrp="1"/>
          </p:cNvSpPr>
          <p:nvPr>
            <p:ph type="ftr" sz="quarter" idx="11"/>
          </p:nvPr>
        </p:nvSpPr>
        <p:spPr/>
        <p:txBody>
          <a:bodyPr/>
          <a:lstStyle/>
          <a:p>
            <a:r>
              <a:rPr lang="en-US" dirty="0"/>
              <a:t>Dept. of Comp. </a:t>
            </a:r>
            <a:r>
              <a:rPr lang="en-US" dirty="0" err="1"/>
              <a:t>Engg</a:t>
            </a:r>
            <a:r>
              <a:rPr lang="en-US" dirty="0"/>
              <a:t>. </a:t>
            </a:r>
            <a:r>
              <a:rPr lang="en-US" dirty="0" err="1"/>
              <a:t>PICT,Pune</a:t>
            </a:r>
            <a:endParaRPr lang="en-US" dirty="0"/>
          </a:p>
        </p:txBody>
      </p:sp>
      <p:sp>
        <p:nvSpPr>
          <p:cNvPr id="5" name="Slide Number Placeholder 4">
            <a:extLst>
              <a:ext uri="{FF2B5EF4-FFF2-40B4-BE49-F238E27FC236}">
                <a16:creationId xmlns:a16="http://schemas.microsoft.com/office/drawing/2014/main" id="{40A886A5-B4DF-F89D-8E6A-161DB3CC72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905483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E8AF-E0B7-872F-4F79-54230F7ADB54}"/>
              </a:ext>
            </a:extLst>
          </p:cNvPr>
          <p:cNvSpPr>
            <a:spLocks noGrp="1"/>
          </p:cNvSpPr>
          <p:nvPr>
            <p:ph type="title"/>
          </p:nvPr>
        </p:nvSpPr>
        <p:spPr/>
        <p:txBody>
          <a:bodyPr>
            <a:normAutofit/>
          </a:bodyPr>
          <a:lstStyle/>
          <a:p>
            <a:r>
              <a:rPr lang="en-US" dirty="0"/>
              <a:t>COMPARISON OF ALGORITHMS</a:t>
            </a:r>
            <a:endParaRPr lang="en-IN" dirty="0"/>
          </a:p>
        </p:txBody>
      </p:sp>
      <p:sp>
        <p:nvSpPr>
          <p:cNvPr id="4" name="Footer Placeholder 3">
            <a:extLst>
              <a:ext uri="{FF2B5EF4-FFF2-40B4-BE49-F238E27FC236}">
                <a16:creationId xmlns:a16="http://schemas.microsoft.com/office/drawing/2014/main" id="{56825915-A467-39F6-0B87-F389706D3E24}"/>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AE177CCB-BDC9-C892-DFEB-67CC092F98E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18" name="Picture 17">
            <a:extLst>
              <a:ext uri="{FF2B5EF4-FFF2-40B4-BE49-F238E27FC236}">
                <a16:creationId xmlns:a16="http://schemas.microsoft.com/office/drawing/2014/main" id="{46BCC994-4C1D-7565-09FF-E4DA7B383D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174" y="1632772"/>
            <a:ext cx="3588026" cy="44632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a:extLst>
              <a:ext uri="{FF2B5EF4-FFF2-40B4-BE49-F238E27FC236}">
                <a16:creationId xmlns:a16="http://schemas.microsoft.com/office/drawing/2014/main" id="{94F70695-6768-135B-AF1A-A67540BFE524}"/>
              </a:ext>
            </a:extLst>
          </p:cNvPr>
          <p:cNvSpPr txBox="1"/>
          <p:nvPr/>
        </p:nvSpPr>
        <p:spPr>
          <a:xfrm>
            <a:off x="308113" y="1212927"/>
            <a:ext cx="1676400" cy="307777"/>
          </a:xfrm>
          <a:prstGeom prst="rect">
            <a:avLst/>
          </a:prstGeom>
          <a:noFill/>
        </p:spPr>
        <p:txBody>
          <a:bodyPr wrap="square" rtlCol="0">
            <a:spAutoFit/>
          </a:bodyPr>
          <a:lstStyle/>
          <a:p>
            <a:r>
              <a:rPr lang="en-US" dirty="0"/>
              <a:t>RFC</a:t>
            </a:r>
            <a:endParaRPr lang="en-IN" dirty="0"/>
          </a:p>
        </p:txBody>
      </p:sp>
      <p:sp>
        <p:nvSpPr>
          <p:cNvPr id="20" name="TextBox 19">
            <a:extLst>
              <a:ext uri="{FF2B5EF4-FFF2-40B4-BE49-F238E27FC236}">
                <a16:creationId xmlns:a16="http://schemas.microsoft.com/office/drawing/2014/main" id="{634E8682-D12C-1B34-C53A-025EA7E647E8}"/>
              </a:ext>
            </a:extLst>
          </p:cNvPr>
          <p:cNvSpPr txBox="1"/>
          <p:nvPr/>
        </p:nvSpPr>
        <p:spPr>
          <a:xfrm>
            <a:off x="4094248" y="1219489"/>
            <a:ext cx="1676400" cy="307777"/>
          </a:xfrm>
          <a:prstGeom prst="rect">
            <a:avLst/>
          </a:prstGeom>
          <a:noFill/>
        </p:spPr>
        <p:txBody>
          <a:bodyPr wrap="square" rtlCol="0">
            <a:spAutoFit/>
          </a:bodyPr>
          <a:lstStyle/>
          <a:p>
            <a:r>
              <a:rPr lang="en-US" dirty="0"/>
              <a:t>Naïve Bayes</a:t>
            </a:r>
            <a:endParaRPr lang="en-IN" dirty="0"/>
          </a:p>
        </p:txBody>
      </p:sp>
      <p:pic>
        <p:nvPicPr>
          <p:cNvPr id="21" name="Picture 20">
            <a:extLst>
              <a:ext uri="{FF2B5EF4-FFF2-40B4-BE49-F238E27FC236}">
                <a16:creationId xmlns:a16="http://schemas.microsoft.com/office/drawing/2014/main" id="{3BE137CC-62D7-A440-3F95-90E5FF9E1C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94248" y="1655235"/>
            <a:ext cx="3825031" cy="44557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Picture 21">
            <a:extLst>
              <a:ext uri="{FF2B5EF4-FFF2-40B4-BE49-F238E27FC236}">
                <a16:creationId xmlns:a16="http://schemas.microsoft.com/office/drawing/2014/main" id="{864DBCE1-7A2C-4A89-49CF-888EA494AB9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27327" y="1636895"/>
            <a:ext cx="3696833" cy="44741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TextBox 24">
            <a:extLst>
              <a:ext uri="{FF2B5EF4-FFF2-40B4-BE49-F238E27FC236}">
                <a16:creationId xmlns:a16="http://schemas.microsoft.com/office/drawing/2014/main" id="{FBF10318-083A-D989-F082-D742619D9DD9}"/>
              </a:ext>
            </a:extLst>
          </p:cNvPr>
          <p:cNvSpPr txBox="1"/>
          <p:nvPr/>
        </p:nvSpPr>
        <p:spPr>
          <a:xfrm>
            <a:off x="8127327" y="1212928"/>
            <a:ext cx="1676400" cy="307777"/>
          </a:xfrm>
          <a:prstGeom prst="rect">
            <a:avLst/>
          </a:prstGeom>
          <a:noFill/>
        </p:spPr>
        <p:txBody>
          <a:bodyPr wrap="square" rtlCol="0">
            <a:spAutoFit/>
          </a:bodyPr>
          <a:lstStyle/>
          <a:p>
            <a:r>
              <a:rPr lang="en-US" dirty="0"/>
              <a:t>SVM</a:t>
            </a:r>
          </a:p>
        </p:txBody>
      </p:sp>
    </p:spTree>
    <p:extLst>
      <p:ext uri="{BB962C8B-B14F-4D97-AF65-F5344CB8AC3E}">
        <p14:creationId xmlns:p14="http://schemas.microsoft.com/office/powerpoint/2010/main" val="928807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TotalTime>
  <Words>1721</Words>
  <Application>Microsoft Office PowerPoint</Application>
  <PresentationFormat>Widescreen</PresentationFormat>
  <Paragraphs>187</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Symbol</vt:lpstr>
      <vt:lpstr>Times New Roman</vt:lpstr>
      <vt:lpstr>Twentieth Century</vt:lpstr>
      <vt:lpstr>Office Theme</vt:lpstr>
      <vt:lpstr>Application of Data Science to aid formulation of Skincare Products </vt:lpstr>
      <vt:lpstr>CONTENT</vt:lpstr>
      <vt:lpstr>PROBLEM DEFINITION</vt:lpstr>
      <vt:lpstr>INTRODUCTION</vt:lpstr>
      <vt:lpstr>MOTIVATION</vt:lpstr>
      <vt:lpstr>LITERATURE SURVEY</vt:lpstr>
      <vt:lpstr>BLOCK DIAGRAM</vt:lpstr>
      <vt:lpstr>ALGORITHM TAKEN TO IMPLEMENT SKINCARE REACTION PREDICITON </vt:lpstr>
      <vt:lpstr>COMPARISON OF ALGORITHMS</vt:lpstr>
      <vt:lpstr>FUTURE ENHANCEMENT</vt:lpstr>
      <vt:lpstr>CONCLUSION</vt:lpstr>
      <vt:lpstr>REFERENCES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Sahil Agarwal</dc:creator>
  <cp:lastModifiedBy>Misbah Bagwan</cp:lastModifiedBy>
  <cp:revision>7</cp:revision>
  <dcterms:created xsi:type="dcterms:W3CDTF">2020-03-29T05:30:43Z</dcterms:created>
  <dcterms:modified xsi:type="dcterms:W3CDTF">2024-10-20T19:25:16Z</dcterms:modified>
</cp:coreProperties>
</file>