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6" r:id="rId6"/>
    <p:sldId id="267" r:id="rId7"/>
    <p:sldId id="259" r:id="rId8"/>
    <p:sldId id="268" r:id="rId9"/>
    <p:sldId id="273" r:id="rId10"/>
    <p:sldId id="269" r:id="rId11"/>
    <p:sldId id="274" r:id="rId12"/>
    <p:sldId id="263" r:id="rId13"/>
    <p:sldId id="272" r:id="rId14"/>
    <p:sldId id="270" r:id="rId15"/>
    <p:sldId id="271" r:id="rId16"/>
    <p:sldId id="26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21E2D-08BC-43B4-9F42-02E1E92409F9}" v="745" dt="2020-08-16T14:55:17.566"/>
    <p1510:client id="{ABE2E348-B05F-4914-A99B-E84899353336}" v="1261" dt="2020-08-16T14:45:50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4" d="100"/>
          <a:sy n="104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technionmail-my.sharepoint.com/personal/m_bahaa_campus_technion_ac_il/Documents/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Sheet1!$F$17</c:f>
              <c:strCache>
                <c:ptCount val="1"/>
                <c:pt idx="0">
                  <c:v>Hit-Ratio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Sheet1!$E$18:$E$22</c:f>
              <c:strCache>
                <c:ptCount val="5"/>
                <c:pt idx="0">
                  <c:v>LRU</c:v>
                </c:pt>
                <c:pt idx="1">
                  <c:v>TinyLFU</c:v>
                </c:pt>
                <c:pt idx="2">
                  <c:v>W_TinyLFU</c:v>
                </c:pt>
                <c:pt idx="3">
                  <c:v>FIFO</c:v>
                </c:pt>
                <c:pt idx="4">
                  <c:v>FILTER</c:v>
                </c:pt>
              </c:strCache>
            </c:strRef>
          </c:cat>
          <c:val>
            <c:numRef>
              <c:f>Sheet1!$F$18:$F$22</c:f>
              <c:numCache>
                <c:formatCode>General</c:formatCode>
                <c:ptCount val="5"/>
                <c:pt idx="0">
                  <c:v>0.80966499999999997</c:v>
                </c:pt>
                <c:pt idx="1">
                  <c:v>0.81528800000000001</c:v>
                </c:pt>
                <c:pt idx="2">
                  <c:v>0.78459800000000002</c:v>
                </c:pt>
                <c:pt idx="3">
                  <c:v>0.78212000000000004</c:v>
                </c:pt>
                <c:pt idx="4">
                  <c:v>0.74656900000000004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C9-4BEB-ADC4-55954B4FC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12959"/>
        <c:axId val="1612597455"/>
      </c:barChart>
      <c:catAx>
        <c:axId val="10412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597455"/>
        <c:crosses val="autoZero"/>
        <c:auto val="1"/>
        <c:lblAlgn val="ctr"/>
        <c:lblOffset val="100"/>
        <c:noMultiLvlLbl val="0"/>
      </c:catAx>
      <c:valAx>
        <c:axId val="1612597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Multi</a:t>
            </a:r>
            <a:r>
              <a:rPr lang="en-US" baseline="0" dirty="0"/>
              <a:t> 2 by </a:t>
            </a:r>
            <a:r>
              <a:rPr lang="en-US" baseline="0" dirty="0" err="1"/>
              <a:t>caffiene</a:t>
            </a:r>
            <a:endParaRPr lang="en-US" baseline="0" dirty="0"/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0.33459689029351375"/>
          <c:y val="0.252602212310781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33645196380511E-2"/>
          <c:y val="0.32766226967960133"/>
          <c:w val="0.87730812372697697"/>
          <c:h val="0.4453902181180949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Sheet1!$C$23:$C$27</c:f>
              <c:strCache>
                <c:ptCount val="5"/>
                <c:pt idx="0">
                  <c:v>LRU</c:v>
                </c:pt>
                <c:pt idx="1">
                  <c:v>TinyLFU</c:v>
                </c:pt>
                <c:pt idx="2">
                  <c:v>W_TinyLFU</c:v>
                </c:pt>
                <c:pt idx="3">
                  <c:v>Tiny Caf</c:v>
                </c:pt>
                <c:pt idx="4">
                  <c:v>W_TinyLFU CAF</c:v>
                </c:pt>
              </c:strCache>
            </c:strRef>
          </c:cat>
          <c:val>
            <c:numRef>
              <c:f>Sheet1!$D$23:$D$27</c:f>
              <c:numCache>
                <c:formatCode>General</c:formatCode>
                <c:ptCount val="5"/>
                <c:pt idx="0">
                  <c:v>0.47801300000000002</c:v>
                </c:pt>
                <c:pt idx="1">
                  <c:v>0.54</c:v>
                </c:pt>
                <c:pt idx="2">
                  <c:v>0.47</c:v>
                </c:pt>
                <c:pt idx="3">
                  <c:v>0.4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9B-4AB7-AD5E-7B3C059A9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189727"/>
        <c:axId val="125123039"/>
      </c:barChart>
      <c:catAx>
        <c:axId val="128189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23039"/>
        <c:crosses val="autoZero"/>
        <c:auto val="1"/>
        <c:lblAlgn val="ctr"/>
        <c:lblOffset val="100"/>
        <c:noMultiLvlLbl val="0"/>
      </c:catAx>
      <c:valAx>
        <c:axId val="12512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89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Policies comparision</a:t>
            </a:r>
          </a:p>
        </c:rich>
      </c:tx>
      <c:layout>
        <c:manualLayout>
          <c:xMode val="edge"/>
          <c:yMode val="edge"/>
          <c:x val="0.44004855643044627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4676071741032366E-2"/>
          <c:y val="0.15079031787693203"/>
          <c:w val="0.89865726159230097"/>
          <c:h val="0.62459499854184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Sheet2!$D$5</c:f>
              <c:strCache>
                <c:ptCount val="1"/>
                <c:pt idx="0">
                  <c:v>multi1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Sheet2!$C$6:$C$10</c:f>
              <c:strCache>
                <c:ptCount val="5"/>
                <c:pt idx="0">
                  <c:v>LRU</c:v>
                </c:pt>
                <c:pt idx="1">
                  <c:v>W_TinyLFU</c:v>
                </c:pt>
                <c:pt idx="2">
                  <c:v>TinyLFU</c:v>
                </c:pt>
                <c:pt idx="3">
                  <c:v>Caf-TinyLFU</c:v>
                </c:pt>
                <c:pt idx="4">
                  <c:v>Caf-WTinyLFU</c:v>
                </c:pt>
              </c:strCache>
            </c:strRef>
          </c:cat>
          <c:val>
            <c:numRef>
              <c:f>Sheet2!$D$6:$D$10</c:f>
              <c:numCache>
                <c:formatCode>General</c:formatCode>
                <c:ptCount val="5"/>
                <c:pt idx="0">
                  <c:v>0.61729100000000003</c:v>
                </c:pt>
                <c:pt idx="1">
                  <c:v>0.59900399999999998</c:v>
                </c:pt>
                <c:pt idx="2">
                  <c:v>0.61729100000000003</c:v>
                </c:pt>
                <c:pt idx="3">
                  <c:v>0.55810000000000004</c:v>
                </c:pt>
                <c:pt idx="4">
                  <c:v>0.68069999999999997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C-40CB-8C34-980807F8EDA3}"/>
            </c:ext>
          </c:extLst>
        </c:ser>
        <c:ser>
          <c:idx val="1"/>
          <c:order val="1"/>
          <c:tx>
            <c:strRef>
              <c:f>Sheet2!$E$5</c:f>
              <c:strCache>
                <c:ptCount val="1"/>
                <c:pt idx="0">
                  <c:v>multi2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Sheet2!$C$6:$C$10</c:f>
              <c:strCache>
                <c:ptCount val="5"/>
                <c:pt idx="0">
                  <c:v>LRU</c:v>
                </c:pt>
                <c:pt idx="1">
                  <c:v>W_TinyLFU</c:v>
                </c:pt>
                <c:pt idx="2">
                  <c:v>TinyLFU</c:v>
                </c:pt>
                <c:pt idx="3">
                  <c:v>Caf-TinyLFU</c:v>
                </c:pt>
                <c:pt idx="4">
                  <c:v>Caf-WTinyLFU</c:v>
                </c:pt>
              </c:strCache>
            </c:strRef>
          </c:cat>
          <c:val>
            <c:numRef>
              <c:f>Sheet2!$E$6:$E$10</c:f>
              <c:numCache>
                <c:formatCode>General</c:formatCode>
                <c:ptCount val="5"/>
                <c:pt idx="0">
                  <c:v>0.47801300000000002</c:v>
                </c:pt>
                <c:pt idx="1">
                  <c:v>0.47839300000000001</c:v>
                </c:pt>
                <c:pt idx="2">
                  <c:v>0.54072399999999998</c:v>
                </c:pt>
                <c:pt idx="3">
                  <c:v>0.40639999999999998</c:v>
                </c:pt>
                <c:pt idx="4">
                  <c:v>0.55800000000000005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2C-40CB-8C34-980807F8EDA3}"/>
            </c:ext>
          </c:extLst>
        </c:ser>
        <c:ser>
          <c:idx val="2"/>
          <c:order val="2"/>
          <c:tx>
            <c:strRef>
              <c:f>Sheet2!$F$5</c:f>
              <c:strCache>
                <c:ptCount val="1"/>
                <c:pt idx="0">
                  <c:v>multi3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Sheet2!$C$6:$C$10</c:f>
              <c:strCache>
                <c:ptCount val="5"/>
                <c:pt idx="0">
                  <c:v>LRU</c:v>
                </c:pt>
                <c:pt idx="1">
                  <c:v>W_TinyLFU</c:v>
                </c:pt>
                <c:pt idx="2">
                  <c:v>TinyLFU</c:v>
                </c:pt>
                <c:pt idx="3">
                  <c:v>Caf-TinyLFU</c:v>
                </c:pt>
                <c:pt idx="4">
                  <c:v>Caf-WTinyLFU</c:v>
                </c:pt>
              </c:strCache>
            </c:strRef>
          </c:cat>
          <c:val>
            <c:numRef>
              <c:f>Sheet2!$F$6:$F$10</c:f>
              <c:numCache>
                <c:formatCode>General</c:formatCode>
                <c:ptCount val="5"/>
                <c:pt idx="0">
                  <c:v>0.37700499999999998</c:v>
                </c:pt>
                <c:pt idx="1">
                  <c:v>0.42958200000000002</c:v>
                </c:pt>
                <c:pt idx="2">
                  <c:v>0.45798800000000001</c:v>
                </c:pt>
                <c:pt idx="3">
                  <c:v>0.34570000000000001</c:v>
                </c:pt>
                <c:pt idx="4">
                  <c:v>0.5071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2C-40CB-8C34-980807F8E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950879"/>
        <c:axId val="499926975"/>
      </c:barChart>
      <c:catAx>
        <c:axId val="497950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926975"/>
        <c:crosses val="autoZero"/>
        <c:auto val="1"/>
        <c:lblAlgn val="ctr"/>
        <c:lblOffset val="100"/>
        <c:noMultiLvlLbl val="0"/>
      </c:catAx>
      <c:valAx>
        <c:axId val="499926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950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Big</a:t>
            </a:r>
            <a:r>
              <a:rPr lang="en-US" baseline="0"/>
              <a:t> Trace - ~500K reqs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3135724904406749E-2"/>
          <c:y val="0.17850660309281688"/>
          <c:w val="0.94098126908505486"/>
          <c:h val="0.74566324243677184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3717343"/>
        <c:axId val="543949215"/>
      </c:barChart>
      <c:catAx>
        <c:axId val="703717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949215"/>
        <c:crosses val="autoZero"/>
        <c:auto val="1"/>
        <c:lblAlgn val="ctr"/>
        <c:lblOffset val="100"/>
        <c:noMultiLvlLbl val="0"/>
      </c:catAx>
      <c:valAx>
        <c:axId val="54394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717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TinyLFU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W_TinyLFU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Adaptive </a:t>
          </a:r>
          <a:r>
            <a:rPr lang="en-US">
              <a:latin typeface="Gill Sans MT" panose="020B0502020104020203"/>
            </a:rPr>
            <a:t>W_TinyLFU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432C0D-70C8-49BF-9D72-F877D5546A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7D2A84-8529-4030-90F5-18E84FEEC90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CM SKETCH LIBRARY https://www.cs.rutgers.edu/~muthu/countmin.c</a:t>
          </a:r>
          <a:endParaRPr lang="en-US" dirty="0"/>
        </a:p>
      </dgm:t>
    </dgm:pt>
    <dgm:pt modelId="{4DE97883-4D1B-4AEE-9C32-3CEC06F8117D}" type="parTrans" cxnId="{9925DE8D-199F-4497-9148-C6F5490E1996}">
      <dgm:prSet/>
      <dgm:spPr/>
      <dgm:t>
        <a:bodyPr/>
        <a:lstStyle/>
        <a:p>
          <a:endParaRPr lang="en-US"/>
        </a:p>
      </dgm:t>
    </dgm:pt>
    <dgm:pt modelId="{313864CC-504C-4A8D-8225-9075D5901475}" type="sibTrans" cxnId="{9925DE8D-199F-4497-9148-C6F5490E1996}">
      <dgm:prSet/>
      <dgm:spPr/>
      <dgm:t>
        <a:bodyPr/>
        <a:lstStyle/>
        <a:p>
          <a:endParaRPr lang="en-US"/>
        </a:p>
      </dgm:t>
    </dgm:pt>
    <dgm:pt modelId="{41E7A29F-33BD-4E91-80FC-974D979244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WEBCACHESIM SIMULATOR https://github.com/dasebe/webcachesim/blob/master/README.md</a:t>
          </a:r>
        </a:p>
      </dgm:t>
    </dgm:pt>
    <dgm:pt modelId="{13DB5C2B-441E-4B2E-ABCD-0DF277A851AA}" type="parTrans" cxnId="{DD97A7EC-A10D-4545-9BFA-A09E7908CD79}">
      <dgm:prSet/>
      <dgm:spPr/>
      <dgm:t>
        <a:bodyPr/>
        <a:lstStyle/>
        <a:p>
          <a:endParaRPr lang="en-US"/>
        </a:p>
      </dgm:t>
    </dgm:pt>
    <dgm:pt modelId="{62502536-5311-406C-9998-DDB2FA901EF1}" type="sibTrans" cxnId="{DD97A7EC-A10D-4545-9BFA-A09E7908CD79}">
      <dgm:prSet/>
      <dgm:spPr/>
      <dgm:t>
        <a:bodyPr/>
        <a:lstStyle/>
        <a:p>
          <a:endParaRPr lang="en-US"/>
        </a:p>
      </dgm:t>
    </dgm:pt>
    <dgm:pt modelId="{B6071EEF-91BE-45C3-A3ED-9D40FA3EF3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CAFFEINE SIMULATOR FOR ALGORITHM IMPLEMENTATION CODE IN JAVA https://github.com/benmanes/</a:t>
          </a:r>
        </a:p>
      </dgm:t>
    </dgm:pt>
    <dgm:pt modelId="{47DCBAA1-D182-4728-870A-FFD13F6C2129}" type="parTrans" cxnId="{D52DE4FA-4229-44BF-BD25-DDED9EBBA424}">
      <dgm:prSet/>
      <dgm:spPr/>
      <dgm:t>
        <a:bodyPr/>
        <a:lstStyle/>
        <a:p>
          <a:endParaRPr lang="en-US"/>
        </a:p>
      </dgm:t>
    </dgm:pt>
    <dgm:pt modelId="{81E3BBF2-D666-4604-8F7A-A5388FC9588E}" type="sibTrans" cxnId="{D52DE4FA-4229-44BF-BD25-DDED9EBBA424}">
      <dgm:prSet/>
      <dgm:spPr/>
      <dgm:t>
        <a:bodyPr/>
        <a:lstStyle/>
        <a:p>
          <a:endParaRPr lang="en-US"/>
        </a:p>
      </dgm:t>
    </dgm:pt>
    <dgm:pt modelId="{4696D91C-FE6D-44E7-B0EB-4DEADC3E3E2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TINYLFU ALGORITHM PAPERS</a:t>
          </a:r>
          <a:endParaRPr lang="en-US" dirty="0"/>
        </a:p>
      </dgm:t>
    </dgm:pt>
    <dgm:pt modelId="{CEE5494F-81FD-4F61-A09F-EFB3824A4C02}" type="parTrans" cxnId="{6FA245A1-0B80-49E3-A1B9-4B397526DD70}">
      <dgm:prSet/>
      <dgm:spPr/>
      <dgm:t>
        <a:bodyPr/>
        <a:lstStyle/>
        <a:p>
          <a:endParaRPr lang="en-US"/>
        </a:p>
      </dgm:t>
    </dgm:pt>
    <dgm:pt modelId="{98D1ABF2-254B-497D-8F14-F822ADF90BA8}" type="sibTrans" cxnId="{6FA245A1-0B80-49E3-A1B9-4B397526DD70}">
      <dgm:prSet/>
      <dgm:spPr/>
      <dgm:t>
        <a:bodyPr/>
        <a:lstStyle/>
        <a:p>
          <a:endParaRPr lang="en-US"/>
        </a:p>
      </dgm:t>
    </dgm:pt>
    <dgm:pt modelId="{54F635D4-40BD-40CD-91CE-4B1EE4F9FE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https://dl.acm.org/doi/10.1145/3274808.3274816</a:t>
          </a:r>
        </a:p>
      </dgm:t>
    </dgm:pt>
    <dgm:pt modelId="{46EBD1F8-6747-419F-BFD9-C93B961786CF}" type="parTrans" cxnId="{0457981B-5E94-4700-80C5-18B5330EB03A}">
      <dgm:prSet/>
      <dgm:spPr/>
      <dgm:t>
        <a:bodyPr/>
        <a:lstStyle/>
        <a:p>
          <a:endParaRPr lang="en-US"/>
        </a:p>
      </dgm:t>
    </dgm:pt>
    <dgm:pt modelId="{2B3DD15E-990C-4800-A9CF-49339D0A3085}" type="sibTrans" cxnId="{0457981B-5E94-4700-80C5-18B5330EB03A}">
      <dgm:prSet/>
      <dgm:spPr/>
      <dgm:t>
        <a:bodyPr/>
        <a:lstStyle/>
        <a:p>
          <a:endParaRPr lang="en-US"/>
        </a:p>
      </dgm:t>
    </dgm:pt>
    <dgm:pt modelId="{D447E703-0146-454B-A9BA-3A95435D085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https://arxiv.org/pdf/1512.00727.pdf</a:t>
          </a:r>
          <a:endParaRPr lang="en-US" dirty="0"/>
        </a:p>
      </dgm:t>
    </dgm:pt>
    <dgm:pt modelId="{39FDE895-B0F6-4E1A-A172-45A00FF987F2}" type="parTrans" cxnId="{98F152A1-D63A-4BDD-A3A7-15DD237D26CF}">
      <dgm:prSet/>
      <dgm:spPr/>
      <dgm:t>
        <a:bodyPr/>
        <a:lstStyle/>
        <a:p>
          <a:endParaRPr lang="en-US"/>
        </a:p>
      </dgm:t>
    </dgm:pt>
    <dgm:pt modelId="{12C5847B-5078-415D-829D-CC3D69DBFBAF}" type="sibTrans" cxnId="{98F152A1-D63A-4BDD-A3A7-15DD237D26CF}">
      <dgm:prSet/>
      <dgm:spPr/>
      <dgm:t>
        <a:bodyPr/>
        <a:lstStyle/>
        <a:p>
          <a:endParaRPr lang="en-US"/>
        </a:p>
      </dgm:t>
    </dgm:pt>
    <dgm:pt modelId="{D2BAEAA8-6367-479F-8793-657B94A7F959}" type="pres">
      <dgm:prSet presAssocID="{C5432C0D-70C8-49BF-9D72-F877D5546A6C}" presName="root" presStyleCnt="0">
        <dgm:presLayoutVars>
          <dgm:dir/>
          <dgm:resizeHandles val="exact"/>
        </dgm:presLayoutVars>
      </dgm:prSet>
      <dgm:spPr/>
    </dgm:pt>
    <dgm:pt modelId="{8064A78A-00BD-4E66-A4BC-538DD12BD521}" type="pres">
      <dgm:prSet presAssocID="{287D2A84-8529-4030-90F5-18E84FEEC900}" presName="compNode" presStyleCnt="0"/>
      <dgm:spPr/>
    </dgm:pt>
    <dgm:pt modelId="{2CCB0892-E103-4795-99C2-19D76A2AD060}" type="pres">
      <dgm:prSet presAssocID="{287D2A84-8529-4030-90F5-18E84FEEC900}" presName="bgRect" presStyleLbl="bgShp" presStyleIdx="0" presStyleCnt="4"/>
      <dgm:spPr/>
    </dgm:pt>
    <dgm:pt modelId="{666FDFB4-3F73-44CA-A231-7893646ABA5D}" type="pres">
      <dgm:prSet presAssocID="{287D2A84-8529-4030-90F5-18E84FEEC9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2E358D41-9ED2-4BB8-BCA8-191C46AFDF7E}" type="pres">
      <dgm:prSet presAssocID="{287D2A84-8529-4030-90F5-18E84FEEC900}" presName="spaceRect" presStyleCnt="0"/>
      <dgm:spPr/>
    </dgm:pt>
    <dgm:pt modelId="{10D82913-6E03-4FF8-8F4B-DEE37F81E946}" type="pres">
      <dgm:prSet presAssocID="{287D2A84-8529-4030-90F5-18E84FEEC900}" presName="parTx" presStyleLbl="revTx" presStyleIdx="0" presStyleCnt="5">
        <dgm:presLayoutVars>
          <dgm:chMax val="0"/>
          <dgm:chPref val="0"/>
        </dgm:presLayoutVars>
      </dgm:prSet>
      <dgm:spPr/>
    </dgm:pt>
    <dgm:pt modelId="{9A247AE0-8E28-4140-ADD7-3D0CF3EF8119}" type="pres">
      <dgm:prSet presAssocID="{313864CC-504C-4A8D-8225-9075D5901475}" presName="sibTrans" presStyleCnt="0"/>
      <dgm:spPr/>
    </dgm:pt>
    <dgm:pt modelId="{6ED10B70-8AC7-43DB-9563-8D1AF5B47CCE}" type="pres">
      <dgm:prSet presAssocID="{41E7A29F-33BD-4E91-80FC-974D979244D7}" presName="compNode" presStyleCnt="0"/>
      <dgm:spPr/>
    </dgm:pt>
    <dgm:pt modelId="{BE097C2D-D4E3-4897-ABF9-9F27931CE7CF}" type="pres">
      <dgm:prSet presAssocID="{41E7A29F-33BD-4E91-80FC-974D979244D7}" presName="bgRect" presStyleLbl="bgShp" presStyleIdx="1" presStyleCnt="4"/>
      <dgm:spPr/>
    </dgm:pt>
    <dgm:pt modelId="{7673E938-FC96-4B5A-84C6-3F3B1737AEF1}" type="pres">
      <dgm:prSet presAssocID="{41E7A29F-33BD-4E91-80FC-974D979244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34F14F54-191A-403B-98D2-C54BE11E19AE}" type="pres">
      <dgm:prSet presAssocID="{41E7A29F-33BD-4E91-80FC-974D979244D7}" presName="spaceRect" presStyleCnt="0"/>
      <dgm:spPr/>
    </dgm:pt>
    <dgm:pt modelId="{5751FAB3-90E1-4A16-B407-E1E886F05FB4}" type="pres">
      <dgm:prSet presAssocID="{41E7A29F-33BD-4E91-80FC-974D979244D7}" presName="parTx" presStyleLbl="revTx" presStyleIdx="1" presStyleCnt="5">
        <dgm:presLayoutVars>
          <dgm:chMax val="0"/>
          <dgm:chPref val="0"/>
        </dgm:presLayoutVars>
      </dgm:prSet>
      <dgm:spPr/>
    </dgm:pt>
    <dgm:pt modelId="{911E49BE-67C3-4C14-9C6A-9418AE41ED93}" type="pres">
      <dgm:prSet presAssocID="{62502536-5311-406C-9998-DDB2FA901EF1}" presName="sibTrans" presStyleCnt="0"/>
      <dgm:spPr/>
    </dgm:pt>
    <dgm:pt modelId="{E5EF1906-5FA3-4EEE-B35D-E58334170037}" type="pres">
      <dgm:prSet presAssocID="{B6071EEF-91BE-45C3-A3ED-9D40FA3EF3C6}" presName="compNode" presStyleCnt="0"/>
      <dgm:spPr/>
    </dgm:pt>
    <dgm:pt modelId="{900C5BF1-EC22-41E7-B212-7D3713833C83}" type="pres">
      <dgm:prSet presAssocID="{B6071EEF-91BE-45C3-A3ED-9D40FA3EF3C6}" presName="bgRect" presStyleLbl="bgShp" presStyleIdx="2" presStyleCnt="4"/>
      <dgm:spPr/>
    </dgm:pt>
    <dgm:pt modelId="{023E3640-4CB8-4EE6-9D42-6577E77A8A10}" type="pres">
      <dgm:prSet presAssocID="{B6071EEF-91BE-45C3-A3ED-9D40FA3EF3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CC816CD-8AAB-4F21-B97D-D0B60355A4C0}" type="pres">
      <dgm:prSet presAssocID="{B6071EEF-91BE-45C3-A3ED-9D40FA3EF3C6}" presName="spaceRect" presStyleCnt="0"/>
      <dgm:spPr/>
    </dgm:pt>
    <dgm:pt modelId="{43B91F2D-B081-44B4-9A92-D7B8F18682BF}" type="pres">
      <dgm:prSet presAssocID="{B6071EEF-91BE-45C3-A3ED-9D40FA3EF3C6}" presName="parTx" presStyleLbl="revTx" presStyleIdx="2" presStyleCnt="5">
        <dgm:presLayoutVars>
          <dgm:chMax val="0"/>
          <dgm:chPref val="0"/>
        </dgm:presLayoutVars>
      </dgm:prSet>
      <dgm:spPr/>
    </dgm:pt>
    <dgm:pt modelId="{83847B27-1F5A-4EE0-848E-7F6A929D7737}" type="pres">
      <dgm:prSet presAssocID="{81E3BBF2-D666-4604-8F7A-A5388FC9588E}" presName="sibTrans" presStyleCnt="0"/>
      <dgm:spPr/>
    </dgm:pt>
    <dgm:pt modelId="{1CE346E5-2E86-4059-91A9-5A47DF9231E9}" type="pres">
      <dgm:prSet presAssocID="{4696D91C-FE6D-44E7-B0EB-4DEADC3E3E22}" presName="compNode" presStyleCnt="0"/>
      <dgm:spPr/>
    </dgm:pt>
    <dgm:pt modelId="{130477DD-F5E7-4C6F-8C3F-9E202D682FD9}" type="pres">
      <dgm:prSet presAssocID="{4696D91C-FE6D-44E7-B0EB-4DEADC3E3E22}" presName="bgRect" presStyleLbl="bgShp" presStyleIdx="3" presStyleCnt="4"/>
      <dgm:spPr/>
    </dgm:pt>
    <dgm:pt modelId="{063EA1D6-7DF9-4BE9-AA18-22D8CAE3B9B2}" type="pres">
      <dgm:prSet presAssocID="{4696D91C-FE6D-44E7-B0EB-4DEADC3E3E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ste"/>
        </a:ext>
      </dgm:extLst>
    </dgm:pt>
    <dgm:pt modelId="{15264D5B-E089-444B-BCFE-A336EECF2329}" type="pres">
      <dgm:prSet presAssocID="{4696D91C-FE6D-44E7-B0EB-4DEADC3E3E22}" presName="spaceRect" presStyleCnt="0"/>
      <dgm:spPr/>
    </dgm:pt>
    <dgm:pt modelId="{8406746C-CB6E-4C07-8C53-2698207D6AB1}" type="pres">
      <dgm:prSet presAssocID="{4696D91C-FE6D-44E7-B0EB-4DEADC3E3E22}" presName="parTx" presStyleLbl="revTx" presStyleIdx="3" presStyleCnt="5">
        <dgm:presLayoutVars>
          <dgm:chMax val="0"/>
          <dgm:chPref val="0"/>
        </dgm:presLayoutVars>
      </dgm:prSet>
      <dgm:spPr/>
    </dgm:pt>
    <dgm:pt modelId="{1DBE775E-5B09-4F2E-B502-1B730ADA9AB4}" type="pres">
      <dgm:prSet presAssocID="{4696D91C-FE6D-44E7-B0EB-4DEADC3E3E22}" presName="desTx" presStyleLbl="revTx" presStyleIdx="4" presStyleCnt="5">
        <dgm:presLayoutVars/>
      </dgm:prSet>
      <dgm:spPr/>
    </dgm:pt>
  </dgm:ptLst>
  <dgm:cxnLst>
    <dgm:cxn modelId="{94AE9D15-4081-45A6-8E4A-23E39D92D9A7}" type="presOf" srcId="{B6071EEF-91BE-45C3-A3ED-9D40FA3EF3C6}" destId="{43B91F2D-B081-44B4-9A92-D7B8F18682BF}" srcOrd="0" destOrd="0" presId="urn:microsoft.com/office/officeart/2018/2/layout/IconVerticalSolidList"/>
    <dgm:cxn modelId="{0457981B-5E94-4700-80C5-18B5330EB03A}" srcId="{4696D91C-FE6D-44E7-B0EB-4DEADC3E3E22}" destId="{54F635D4-40BD-40CD-91CE-4B1EE4F9FE31}" srcOrd="1" destOrd="0" parTransId="{46EBD1F8-6747-419F-BFD9-C93B961786CF}" sibTransId="{2B3DD15E-990C-4800-A9CF-49339D0A3085}"/>
    <dgm:cxn modelId="{02350B3B-3EC5-4FCC-BB1D-A26C053B9F49}" type="presOf" srcId="{41E7A29F-33BD-4E91-80FC-974D979244D7}" destId="{5751FAB3-90E1-4A16-B407-E1E886F05FB4}" srcOrd="0" destOrd="0" presId="urn:microsoft.com/office/officeart/2018/2/layout/IconVerticalSolidList"/>
    <dgm:cxn modelId="{0AE3C76A-4C3C-42D2-8EDB-9766D0AF66F7}" type="presOf" srcId="{54F635D4-40BD-40CD-91CE-4B1EE4F9FE31}" destId="{1DBE775E-5B09-4F2E-B502-1B730ADA9AB4}" srcOrd="0" destOrd="1" presId="urn:microsoft.com/office/officeart/2018/2/layout/IconVerticalSolidList"/>
    <dgm:cxn modelId="{9925DE8D-199F-4497-9148-C6F5490E1996}" srcId="{C5432C0D-70C8-49BF-9D72-F877D5546A6C}" destId="{287D2A84-8529-4030-90F5-18E84FEEC900}" srcOrd="0" destOrd="0" parTransId="{4DE97883-4D1B-4AEE-9C32-3CEC06F8117D}" sibTransId="{313864CC-504C-4A8D-8225-9075D5901475}"/>
    <dgm:cxn modelId="{6FA245A1-0B80-49E3-A1B9-4B397526DD70}" srcId="{C5432C0D-70C8-49BF-9D72-F877D5546A6C}" destId="{4696D91C-FE6D-44E7-B0EB-4DEADC3E3E22}" srcOrd="3" destOrd="0" parTransId="{CEE5494F-81FD-4F61-A09F-EFB3824A4C02}" sibTransId="{98D1ABF2-254B-497D-8F14-F822ADF90BA8}"/>
    <dgm:cxn modelId="{98F152A1-D63A-4BDD-A3A7-15DD237D26CF}" srcId="{4696D91C-FE6D-44E7-B0EB-4DEADC3E3E22}" destId="{D447E703-0146-454B-A9BA-3A95435D0857}" srcOrd="0" destOrd="0" parTransId="{39FDE895-B0F6-4E1A-A172-45A00FF987F2}" sibTransId="{12C5847B-5078-415D-829D-CC3D69DBFBAF}"/>
    <dgm:cxn modelId="{E07CC9AD-792E-4BEC-A7A8-8D48F5024ADF}" type="presOf" srcId="{C5432C0D-70C8-49BF-9D72-F877D5546A6C}" destId="{D2BAEAA8-6367-479F-8793-657B94A7F959}" srcOrd="0" destOrd="0" presId="urn:microsoft.com/office/officeart/2018/2/layout/IconVerticalSolidList"/>
    <dgm:cxn modelId="{D28F4DB2-A136-4D4B-8999-9871915AA5BC}" type="presOf" srcId="{D447E703-0146-454B-A9BA-3A95435D0857}" destId="{1DBE775E-5B09-4F2E-B502-1B730ADA9AB4}" srcOrd="0" destOrd="0" presId="urn:microsoft.com/office/officeart/2018/2/layout/IconVerticalSolidList"/>
    <dgm:cxn modelId="{72ED60C3-E244-4471-855D-FAA6A58ED02F}" type="presOf" srcId="{4696D91C-FE6D-44E7-B0EB-4DEADC3E3E22}" destId="{8406746C-CB6E-4C07-8C53-2698207D6AB1}" srcOrd="0" destOrd="0" presId="urn:microsoft.com/office/officeart/2018/2/layout/IconVerticalSolidList"/>
    <dgm:cxn modelId="{DD97A7EC-A10D-4545-9BFA-A09E7908CD79}" srcId="{C5432C0D-70C8-49BF-9D72-F877D5546A6C}" destId="{41E7A29F-33BD-4E91-80FC-974D979244D7}" srcOrd="1" destOrd="0" parTransId="{13DB5C2B-441E-4B2E-ABCD-0DF277A851AA}" sibTransId="{62502536-5311-406C-9998-DDB2FA901EF1}"/>
    <dgm:cxn modelId="{A5A51AED-AC1F-4F08-B197-F9095AACBA38}" type="presOf" srcId="{287D2A84-8529-4030-90F5-18E84FEEC900}" destId="{10D82913-6E03-4FF8-8F4B-DEE37F81E946}" srcOrd="0" destOrd="0" presId="urn:microsoft.com/office/officeart/2018/2/layout/IconVerticalSolidList"/>
    <dgm:cxn modelId="{D52DE4FA-4229-44BF-BD25-DDED9EBBA424}" srcId="{C5432C0D-70C8-49BF-9D72-F877D5546A6C}" destId="{B6071EEF-91BE-45C3-A3ED-9D40FA3EF3C6}" srcOrd="2" destOrd="0" parTransId="{47DCBAA1-D182-4728-870A-FFD13F6C2129}" sibTransId="{81E3BBF2-D666-4604-8F7A-A5388FC9588E}"/>
    <dgm:cxn modelId="{720A21CB-BF88-4B60-84B9-AF716412AB12}" type="presParOf" srcId="{D2BAEAA8-6367-479F-8793-657B94A7F959}" destId="{8064A78A-00BD-4E66-A4BC-538DD12BD521}" srcOrd="0" destOrd="0" presId="urn:microsoft.com/office/officeart/2018/2/layout/IconVerticalSolidList"/>
    <dgm:cxn modelId="{7970BB94-6EB9-4C45-8FFA-AB6281079EC8}" type="presParOf" srcId="{8064A78A-00BD-4E66-A4BC-538DD12BD521}" destId="{2CCB0892-E103-4795-99C2-19D76A2AD060}" srcOrd="0" destOrd="0" presId="urn:microsoft.com/office/officeart/2018/2/layout/IconVerticalSolidList"/>
    <dgm:cxn modelId="{2E99BF7E-79AE-43A0-970D-49F38B25EBE6}" type="presParOf" srcId="{8064A78A-00BD-4E66-A4BC-538DD12BD521}" destId="{666FDFB4-3F73-44CA-A231-7893646ABA5D}" srcOrd="1" destOrd="0" presId="urn:microsoft.com/office/officeart/2018/2/layout/IconVerticalSolidList"/>
    <dgm:cxn modelId="{340FD065-E794-420B-A5BE-014A955BBA94}" type="presParOf" srcId="{8064A78A-00BD-4E66-A4BC-538DD12BD521}" destId="{2E358D41-9ED2-4BB8-BCA8-191C46AFDF7E}" srcOrd="2" destOrd="0" presId="urn:microsoft.com/office/officeart/2018/2/layout/IconVerticalSolidList"/>
    <dgm:cxn modelId="{8CE447DA-89F4-4410-BC8D-4ACEBB5FD038}" type="presParOf" srcId="{8064A78A-00BD-4E66-A4BC-538DD12BD521}" destId="{10D82913-6E03-4FF8-8F4B-DEE37F81E946}" srcOrd="3" destOrd="0" presId="urn:microsoft.com/office/officeart/2018/2/layout/IconVerticalSolidList"/>
    <dgm:cxn modelId="{7345E163-8292-4B32-B6D6-0215E7B0CF25}" type="presParOf" srcId="{D2BAEAA8-6367-479F-8793-657B94A7F959}" destId="{9A247AE0-8E28-4140-ADD7-3D0CF3EF8119}" srcOrd="1" destOrd="0" presId="urn:microsoft.com/office/officeart/2018/2/layout/IconVerticalSolidList"/>
    <dgm:cxn modelId="{5C3419FD-ADFD-47CD-9C1F-6063B84F5B3F}" type="presParOf" srcId="{D2BAEAA8-6367-479F-8793-657B94A7F959}" destId="{6ED10B70-8AC7-43DB-9563-8D1AF5B47CCE}" srcOrd="2" destOrd="0" presId="urn:microsoft.com/office/officeart/2018/2/layout/IconVerticalSolidList"/>
    <dgm:cxn modelId="{17F4DBD1-629B-4F66-A97F-502A1A838B61}" type="presParOf" srcId="{6ED10B70-8AC7-43DB-9563-8D1AF5B47CCE}" destId="{BE097C2D-D4E3-4897-ABF9-9F27931CE7CF}" srcOrd="0" destOrd="0" presId="urn:microsoft.com/office/officeart/2018/2/layout/IconVerticalSolidList"/>
    <dgm:cxn modelId="{099D05E8-8EC6-47F3-8734-85C6D5B3B2CC}" type="presParOf" srcId="{6ED10B70-8AC7-43DB-9563-8D1AF5B47CCE}" destId="{7673E938-FC96-4B5A-84C6-3F3B1737AEF1}" srcOrd="1" destOrd="0" presId="urn:microsoft.com/office/officeart/2018/2/layout/IconVerticalSolidList"/>
    <dgm:cxn modelId="{F9643B90-B1E1-43BF-AFA6-184FBC85F552}" type="presParOf" srcId="{6ED10B70-8AC7-43DB-9563-8D1AF5B47CCE}" destId="{34F14F54-191A-403B-98D2-C54BE11E19AE}" srcOrd="2" destOrd="0" presId="urn:microsoft.com/office/officeart/2018/2/layout/IconVerticalSolidList"/>
    <dgm:cxn modelId="{646D9362-1621-4B1C-A866-7BA68D985C3A}" type="presParOf" srcId="{6ED10B70-8AC7-43DB-9563-8D1AF5B47CCE}" destId="{5751FAB3-90E1-4A16-B407-E1E886F05FB4}" srcOrd="3" destOrd="0" presId="urn:microsoft.com/office/officeart/2018/2/layout/IconVerticalSolidList"/>
    <dgm:cxn modelId="{E75FFA83-0EFA-4C62-A815-0195E62CD714}" type="presParOf" srcId="{D2BAEAA8-6367-479F-8793-657B94A7F959}" destId="{911E49BE-67C3-4C14-9C6A-9418AE41ED93}" srcOrd="3" destOrd="0" presId="urn:microsoft.com/office/officeart/2018/2/layout/IconVerticalSolidList"/>
    <dgm:cxn modelId="{A4478741-0B8C-4CBD-8781-61BEEAFC3FCB}" type="presParOf" srcId="{D2BAEAA8-6367-479F-8793-657B94A7F959}" destId="{E5EF1906-5FA3-4EEE-B35D-E58334170037}" srcOrd="4" destOrd="0" presId="urn:microsoft.com/office/officeart/2018/2/layout/IconVerticalSolidList"/>
    <dgm:cxn modelId="{D94809EF-FBFA-4A95-9629-36308423C7BE}" type="presParOf" srcId="{E5EF1906-5FA3-4EEE-B35D-E58334170037}" destId="{900C5BF1-EC22-41E7-B212-7D3713833C83}" srcOrd="0" destOrd="0" presId="urn:microsoft.com/office/officeart/2018/2/layout/IconVerticalSolidList"/>
    <dgm:cxn modelId="{2F0EB1B1-3F92-4673-9448-ED5370F2944D}" type="presParOf" srcId="{E5EF1906-5FA3-4EEE-B35D-E58334170037}" destId="{023E3640-4CB8-4EE6-9D42-6577E77A8A10}" srcOrd="1" destOrd="0" presId="urn:microsoft.com/office/officeart/2018/2/layout/IconVerticalSolidList"/>
    <dgm:cxn modelId="{C47DB389-8088-446B-9389-7BE337F74017}" type="presParOf" srcId="{E5EF1906-5FA3-4EEE-B35D-E58334170037}" destId="{0CC816CD-8AAB-4F21-B97D-D0B60355A4C0}" srcOrd="2" destOrd="0" presId="urn:microsoft.com/office/officeart/2018/2/layout/IconVerticalSolidList"/>
    <dgm:cxn modelId="{92FC5480-8B71-4BA8-9389-610961D03A8A}" type="presParOf" srcId="{E5EF1906-5FA3-4EEE-B35D-E58334170037}" destId="{43B91F2D-B081-44B4-9A92-D7B8F18682BF}" srcOrd="3" destOrd="0" presId="urn:microsoft.com/office/officeart/2018/2/layout/IconVerticalSolidList"/>
    <dgm:cxn modelId="{0FBDDA9F-A49F-4513-A1D3-5AC1B33121A3}" type="presParOf" srcId="{D2BAEAA8-6367-479F-8793-657B94A7F959}" destId="{83847B27-1F5A-4EE0-848E-7F6A929D7737}" srcOrd="5" destOrd="0" presId="urn:microsoft.com/office/officeart/2018/2/layout/IconVerticalSolidList"/>
    <dgm:cxn modelId="{FF4DB6C8-6D87-42EE-9DE5-E138CE1B0455}" type="presParOf" srcId="{D2BAEAA8-6367-479F-8793-657B94A7F959}" destId="{1CE346E5-2E86-4059-91A9-5A47DF9231E9}" srcOrd="6" destOrd="0" presId="urn:microsoft.com/office/officeart/2018/2/layout/IconVerticalSolidList"/>
    <dgm:cxn modelId="{D2DE9DC5-0E46-4BE1-9722-FE5F7983ACBB}" type="presParOf" srcId="{1CE346E5-2E86-4059-91A9-5A47DF9231E9}" destId="{130477DD-F5E7-4C6F-8C3F-9E202D682FD9}" srcOrd="0" destOrd="0" presId="urn:microsoft.com/office/officeart/2018/2/layout/IconVerticalSolidList"/>
    <dgm:cxn modelId="{A7EAE21E-4549-4645-BAF1-CD5F1C4BF4F6}" type="presParOf" srcId="{1CE346E5-2E86-4059-91A9-5A47DF9231E9}" destId="{063EA1D6-7DF9-4BE9-AA18-22D8CAE3B9B2}" srcOrd="1" destOrd="0" presId="urn:microsoft.com/office/officeart/2018/2/layout/IconVerticalSolidList"/>
    <dgm:cxn modelId="{D6BF29C4-A487-4980-AC82-8AB479876613}" type="presParOf" srcId="{1CE346E5-2E86-4059-91A9-5A47DF9231E9}" destId="{15264D5B-E089-444B-BCFE-A336EECF2329}" srcOrd="2" destOrd="0" presId="urn:microsoft.com/office/officeart/2018/2/layout/IconVerticalSolidList"/>
    <dgm:cxn modelId="{4560C30B-0127-4426-BFDF-15321B1295F2}" type="presParOf" srcId="{1CE346E5-2E86-4059-91A9-5A47DF9231E9}" destId="{8406746C-CB6E-4C07-8C53-2698207D6AB1}" srcOrd="3" destOrd="0" presId="urn:microsoft.com/office/officeart/2018/2/layout/IconVerticalSolidList"/>
    <dgm:cxn modelId="{B1AD5C79-A0D1-4F8B-B49D-DE7A38270FFB}" type="presParOf" srcId="{1CE346E5-2E86-4059-91A9-5A47DF9231E9}" destId="{1DBE775E-5B09-4F2E-B502-1B730ADA9AB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A20768-E2BC-431C-B311-ABC4B931A849}" type="doc">
      <dgm:prSet loTypeId="urn:microsoft.com/office/officeart/2018/2/layout/IconVerticalSolidList" loCatId="icon" qsTypeId="urn:microsoft.com/office/officeart/2005/8/quickstyle/3d3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EB3FC4-E52C-4502-8E27-98293A2517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Bahaa Manasra</a:t>
          </a:r>
          <a:r>
            <a:rPr lang="en-US">
              <a:latin typeface="Gill Sans MT" panose="020B0502020104020203"/>
            </a:rPr>
            <a:t> </a:t>
          </a:r>
          <a:r>
            <a:rPr lang="en-US"/>
            <a:t> - CS</a:t>
          </a:r>
          <a:endParaRPr lang="en-US" dirty="0"/>
        </a:p>
      </dgm:t>
    </dgm:pt>
    <dgm:pt modelId="{749973A1-5F2F-40C2-AC5C-91E3C42261D6}" type="parTrans" cxnId="{8479DFAD-1C4A-4703-B612-67B50F8468CF}">
      <dgm:prSet/>
      <dgm:spPr/>
      <dgm:t>
        <a:bodyPr/>
        <a:lstStyle/>
        <a:p>
          <a:endParaRPr lang="en-US"/>
        </a:p>
      </dgm:t>
    </dgm:pt>
    <dgm:pt modelId="{374AF520-636E-4371-BD62-57029C871E4C}" type="sibTrans" cxnId="{8479DFAD-1C4A-4703-B612-67B50F8468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33E40A-7929-4276-B75E-A9C987E5A0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Aseel Nassar - </a:t>
          </a:r>
          <a:r>
            <a:rPr lang="en-US">
              <a:latin typeface="Gill Sans MT" panose="020B0502020104020203"/>
            </a:rPr>
            <a:t>CE</a:t>
          </a:r>
          <a:endParaRPr lang="en-US" dirty="0"/>
        </a:p>
      </dgm:t>
    </dgm:pt>
    <dgm:pt modelId="{3EF39F5D-88C6-4BA8-993A-50B264231E8C}" type="parTrans" cxnId="{08EEA475-A344-45F5-8CED-F9024B7E53D1}">
      <dgm:prSet/>
      <dgm:spPr/>
      <dgm:t>
        <a:bodyPr/>
        <a:lstStyle/>
        <a:p>
          <a:endParaRPr lang="en-US"/>
        </a:p>
      </dgm:t>
    </dgm:pt>
    <dgm:pt modelId="{A47D672A-19CA-469A-9615-6C5AF1FC6DFE}" type="sibTrans" cxnId="{08EEA475-A344-45F5-8CED-F9024B7E53D1}">
      <dgm:prSet/>
      <dgm:spPr/>
      <dgm:t>
        <a:bodyPr/>
        <a:lstStyle/>
        <a:p>
          <a:endParaRPr lang="en-US"/>
        </a:p>
      </dgm:t>
    </dgm:pt>
    <dgm:pt modelId="{0F9F30A0-1E10-4F68-8A2A-DBC92577386F}" type="pres">
      <dgm:prSet presAssocID="{6BA20768-E2BC-431C-B311-ABC4B931A849}" presName="root" presStyleCnt="0">
        <dgm:presLayoutVars>
          <dgm:dir/>
          <dgm:resizeHandles val="exact"/>
        </dgm:presLayoutVars>
      </dgm:prSet>
      <dgm:spPr/>
    </dgm:pt>
    <dgm:pt modelId="{B6DDED18-06DC-405D-B164-ECC86661B754}" type="pres">
      <dgm:prSet presAssocID="{8EEB3FC4-E52C-4502-8E27-98293A2517C7}" presName="compNode" presStyleCnt="0"/>
      <dgm:spPr/>
    </dgm:pt>
    <dgm:pt modelId="{D50F95D4-5173-4C79-B786-39FAC93A4AD4}" type="pres">
      <dgm:prSet presAssocID="{8EEB3FC4-E52C-4502-8E27-98293A2517C7}" presName="bgRect" presStyleLbl="bgShp" presStyleIdx="0" presStyleCnt="2"/>
      <dgm:spPr/>
    </dgm:pt>
    <dgm:pt modelId="{1309DC39-C1D9-4E76-B0FF-29F53800CA20}" type="pres">
      <dgm:prSet presAssocID="{8EEB3FC4-E52C-4502-8E27-98293A2517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glasses face outline"/>
        </a:ext>
      </dgm:extLst>
    </dgm:pt>
    <dgm:pt modelId="{6EA1215F-F00E-4BA2-B9A7-1C38F77AAAF5}" type="pres">
      <dgm:prSet presAssocID="{8EEB3FC4-E52C-4502-8E27-98293A2517C7}" presName="spaceRect" presStyleCnt="0"/>
      <dgm:spPr/>
    </dgm:pt>
    <dgm:pt modelId="{630CC05C-F18B-486B-8D6D-88D3FD64F067}" type="pres">
      <dgm:prSet presAssocID="{8EEB3FC4-E52C-4502-8E27-98293A2517C7}" presName="parTx" presStyleLbl="revTx" presStyleIdx="0" presStyleCnt="2">
        <dgm:presLayoutVars>
          <dgm:chMax val="0"/>
          <dgm:chPref val="0"/>
        </dgm:presLayoutVars>
      </dgm:prSet>
      <dgm:spPr/>
    </dgm:pt>
    <dgm:pt modelId="{80D989E0-0215-4A95-B52F-2C4EA840C72F}" type="pres">
      <dgm:prSet presAssocID="{374AF520-636E-4371-BD62-57029C871E4C}" presName="sibTrans" presStyleCnt="0"/>
      <dgm:spPr/>
    </dgm:pt>
    <dgm:pt modelId="{0909D025-3C83-4433-A60A-76D465FEE352}" type="pres">
      <dgm:prSet presAssocID="{2C33E40A-7929-4276-B75E-A9C987E5A048}" presName="compNode" presStyleCnt="0"/>
      <dgm:spPr/>
    </dgm:pt>
    <dgm:pt modelId="{B62B337B-B039-4076-A7B1-43368A81D0E0}" type="pres">
      <dgm:prSet presAssocID="{2C33E40A-7929-4276-B75E-A9C987E5A048}" presName="bgRect" presStyleLbl="bgShp" presStyleIdx="1" presStyleCnt="2" custLinFactNeighborX="957" custLinFactNeighborY="-480"/>
      <dgm:spPr/>
    </dgm:pt>
    <dgm:pt modelId="{C6B81731-F6C2-4D7D-A902-7900FFC142E9}" type="pres">
      <dgm:prSet presAssocID="{2C33E40A-7929-4276-B75E-A9C987E5A0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9B7400B-3BA8-4C7F-AD28-F0FAA2FE1718}" type="pres">
      <dgm:prSet presAssocID="{2C33E40A-7929-4276-B75E-A9C987E5A048}" presName="spaceRect" presStyleCnt="0"/>
      <dgm:spPr/>
    </dgm:pt>
    <dgm:pt modelId="{C7FF15F1-2E00-4230-883E-BE32A2206D7D}" type="pres">
      <dgm:prSet presAssocID="{2C33E40A-7929-4276-B75E-A9C987E5A04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04C8A4C-B5AD-40D9-9A1D-398678B56E40}" type="presOf" srcId="{2C33E40A-7929-4276-B75E-A9C987E5A048}" destId="{C7FF15F1-2E00-4230-883E-BE32A2206D7D}" srcOrd="0" destOrd="0" presId="urn:microsoft.com/office/officeart/2018/2/layout/IconVerticalSolidList"/>
    <dgm:cxn modelId="{08EEA475-A344-45F5-8CED-F9024B7E53D1}" srcId="{6BA20768-E2BC-431C-B311-ABC4B931A849}" destId="{2C33E40A-7929-4276-B75E-A9C987E5A048}" srcOrd="1" destOrd="0" parTransId="{3EF39F5D-88C6-4BA8-993A-50B264231E8C}" sibTransId="{A47D672A-19CA-469A-9615-6C5AF1FC6DFE}"/>
    <dgm:cxn modelId="{8479DFAD-1C4A-4703-B612-67B50F8468CF}" srcId="{6BA20768-E2BC-431C-B311-ABC4B931A849}" destId="{8EEB3FC4-E52C-4502-8E27-98293A2517C7}" srcOrd="0" destOrd="0" parTransId="{749973A1-5F2F-40C2-AC5C-91E3C42261D6}" sibTransId="{374AF520-636E-4371-BD62-57029C871E4C}"/>
    <dgm:cxn modelId="{2B915AE7-98D5-4324-9B09-03CAEE43556D}" type="presOf" srcId="{6BA20768-E2BC-431C-B311-ABC4B931A849}" destId="{0F9F30A0-1E10-4F68-8A2A-DBC92577386F}" srcOrd="0" destOrd="0" presId="urn:microsoft.com/office/officeart/2018/2/layout/IconVerticalSolidList"/>
    <dgm:cxn modelId="{ED12A1EC-95FE-4556-8B51-A6F3B55EE785}" type="presOf" srcId="{8EEB3FC4-E52C-4502-8E27-98293A2517C7}" destId="{630CC05C-F18B-486B-8D6D-88D3FD64F067}" srcOrd="0" destOrd="0" presId="urn:microsoft.com/office/officeart/2018/2/layout/IconVerticalSolidList"/>
    <dgm:cxn modelId="{9573D83B-E51D-4ACF-8AF0-2B923D21F9CE}" type="presParOf" srcId="{0F9F30A0-1E10-4F68-8A2A-DBC92577386F}" destId="{B6DDED18-06DC-405D-B164-ECC86661B754}" srcOrd="0" destOrd="0" presId="urn:microsoft.com/office/officeart/2018/2/layout/IconVerticalSolidList"/>
    <dgm:cxn modelId="{124A3488-3C7E-4846-BA32-A93C410C2985}" type="presParOf" srcId="{B6DDED18-06DC-405D-B164-ECC86661B754}" destId="{D50F95D4-5173-4C79-B786-39FAC93A4AD4}" srcOrd="0" destOrd="0" presId="urn:microsoft.com/office/officeart/2018/2/layout/IconVerticalSolidList"/>
    <dgm:cxn modelId="{D0542ACA-A697-4A6C-BE22-BB7395E6669E}" type="presParOf" srcId="{B6DDED18-06DC-405D-B164-ECC86661B754}" destId="{1309DC39-C1D9-4E76-B0FF-29F53800CA20}" srcOrd="1" destOrd="0" presId="urn:microsoft.com/office/officeart/2018/2/layout/IconVerticalSolidList"/>
    <dgm:cxn modelId="{D1114E2D-CA0E-41EA-AF43-30FB78D04F72}" type="presParOf" srcId="{B6DDED18-06DC-405D-B164-ECC86661B754}" destId="{6EA1215F-F00E-4BA2-B9A7-1C38F77AAAF5}" srcOrd="2" destOrd="0" presId="urn:microsoft.com/office/officeart/2018/2/layout/IconVerticalSolidList"/>
    <dgm:cxn modelId="{0261A4C9-B093-421C-8EC4-1804F0F2BA24}" type="presParOf" srcId="{B6DDED18-06DC-405D-B164-ECC86661B754}" destId="{630CC05C-F18B-486B-8D6D-88D3FD64F067}" srcOrd="3" destOrd="0" presId="urn:microsoft.com/office/officeart/2018/2/layout/IconVerticalSolidList"/>
    <dgm:cxn modelId="{82083406-4E8C-4713-B9BF-4430D862CC69}" type="presParOf" srcId="{0F9F30A0-1E10-4F68-8A2A-DBC92577386F}" destId="{80D989E0-0215-4A95-B52F-2C4EA840C72F}" srcOrd="1" destOrd="0" presId="urn:microsoft.com/office/officeart/2018/2/layout/IconVerticalSolidList"/>
    <dgm:cxn modelId="{6D25560E-CD93-4AA1-8F59-01E1E7D2DB5A}" type="presParOf" srcId="{0F9F30A0-1E10-4F68-8A2A-DBC92577386F}" destId="{0909D025-3C83-4433-A60A-76D465FEE352}" srcOrd="2" destOrd="0" presId="urn:microsoft.com/office/officeart/2018/2/layout/IconVerticalSolidList"/>
    <dgm:cxn modelId="{3A76C2B8-33FB-4505-A49A-007EA68C4A32}" type="presParOf" srcId="{0909D025-3C83-4433-A60A-76D465FEE352}" destId="{B62B337B-B039-4076-A7B1-43368A81D0E0}" srcOrd="0" destOrd="0" presId="urn:microsoft.com/office/officeart/2018/2/layout/IconVerticalSolidList"/>
    <dgm:cxn modelId="{01B97E93-5F7B-4F3B-976A-36A520B07EC1}" type="presParOf" srcId="{0909D025-3C83-4433-A60A-76D465FEE352}" destId="{C6B81731-F6C2-4D7D-A902-7900FFC142E9}" srcOrd="1" destOrd="0" presId="urn:microsoft.com/office/officeart/2018/2/layout/IconVerticalSolidList"/>
    <dgm:cxn modelId="{F02981C6-9967-450F-A5EE-94E84C4517EA}" type="presParOf" srcId="{0909D025-3C83-4433-A60A-76D465FEE352}" destId="{C9B7400B-3BA8-4C7F-AD28-F0FAA2FE1718}" srcOrd="2" destOrd="0" presId="urn:microsoft.com/office/officeart/2018/2/layout/IconVerticalSolidList"/>
    <dgm:cxn modelId="{864CB003-FD12-4FCC-941C-FD3300A9D11C}" type="presParOf" srcId="{0909D025-3C83-4433-A60A-76D465FEE352}" destId="{C7FF15F1-2E00-4230-883E-BE32A2206D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TinyLFU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W_TinyLFU</a:t>
          </a:r>
          <a:endParaRPr lang="en-US" sz="35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Adaptive </a:t>
          </a:r>
          <a:r>
            <a:rPr lang="en-US" sz="3500" kern="1200">
              <a:latin typeface="Gill Sans MT" panose="020B0502020104020203"/>
            </a:rPr>
            <a:t>W_TinyLFU</a:t>
          </a:r>
          <a:endParaRPr lang="en-US" sz="35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B0892-E103-4795-99C2-19D76A2AD060}">
      <dsp:nvSpPr>
        <dsp:cNvPr id="0" name=""/>
        <dsp:cNvSpPr/>
      </dsp:nvSpPr>
      <dsp:spPr>
        <a:xfrm>
          <a:off x="0" y="4251"/>
          <a:ext cx="7012370" cy="9896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FDFB4-3F73-44CA-A231-7893646ABA5D}">
      <dsp:nvSpPr>
        <dsp:cNvPr id="0" name=""/>
        <dsp:cNvSpPr/>
      </dsp:nvSpPr>
      <dsp:spPr>
        <a:xfrm>
          <a:off x="299355" y="226913"/>
          <a:ext cx="544283" cy="544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82913-6E03-4FF8-8F4B-DEE37F81E946}">
      <dsp:nvSpPr>
        <dsp:cNvPr id="0" name=""/>
        <dsp:cNvSpPr/>
      </dsp:nvSpPr>
      <dsp:spPr>
        <a:xfrm>
          <a:off x="1142994" y="4251"/>
          <a:ext cx="5868258" cy="98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33" tIns="104733" rIns="104733" bIns="1047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CM SKETCH LIBRARY https://www.cs.rutgers.edu/~muthu/countmin.c</a:t>
          </a:r>
          <a:endParaRPr lang="en-US" sz="1500" kern="1200" dirty="0"/>
        </a:p>
      </dsp:txBody>
      <dsp:txXfrm>
        <a:off x="1142994" y="4251"/>
        <a:ext cx="5868258" cy="989605"/>
      </dsp:txXfrm>
    </dsp:sp>
    <dsp:sp modelId="{BE097C2D-D4E3-4897-ABF9-9F27931CE7CF}">
      <dsp:nvSpPr>
        <dsp:cNvPr id="0" name=""/>
        <dsp:cNvSpPr/>
      </dsp:nvSpPr>
      <dsp:spPr>
        <a:xfrm>
          <a:off x="0" y="1241259"/>
          <a:ext cx="7012370" cy="9896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3E938-FC96-4B5A-84C6-3F3B1737AEF1}">
      <dsp:nvSpPr>
        <dsp:cNvPr id="0" name=""/>
        <dsp:cNvSpPr/>
      </dsp:nvSpPr>
      <dsp:spPr>
        <a:xfrm>
          <a:off x="299355" y="1463920"/>
          <a:ext cx="544283" cy="544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1FAB3-90E1-4A16-B407-E1E886F05FB4}">
      <dsp:nvSpPr>
        <dsp:cNvPr id="0" name=""/>
        <dsp:cNvSpPr/>
      </dsp:nvSpPr>
      <dsp:spPr>
        <a:xfrm>
          <a:off x="1142994" y="1241259"/>
          <a:ext cx="5868258" cy="98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33" tIns="104733" rIns="104733" bIns="1047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WEBCACHESIM SIMULATOR https://github.com/dasebe/webcachesim/blob/master/README.md</a:t>
          </a:r>
        </a:p>
      </dsp:txBody>
      <dsp:txXfrm>
        <a:off x="1142994" y="1241259"/>
        <a:ext cx="5868258" cy="989605"/>
      </dsp:txXfrm>
    </dsp:sp>
    <dsp:sp modelId="{900C5BF1-EC22-41E7-B212-7D3713833C83}">
      <dsp:nvSpPr>
        <dsp:cNvPr id="0" name=""/>
        <dsp:cNvSpPr/>
      </dsp:nvSpPr>
      <dsp:spPr>
        <a:xfrm>
          <a:off x="0" y="2478266"/>
          <a:ext cx="7012370" cy="9896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E3640-4CB8-4EE6-9D42-6577E77A8A10}">
      <dsp:nvSpPr>
        <dsp:cNvPr id="0" name=""/>
        <dsp:cNvSpPr/>
      </dsp:nvSpPr>
      <dsp:spPr>
        <a:xfrm>
          <a:off x="299355" y="2700927"/>
          <a:ext cx="544283" cy="5442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91F2D-B081-44B4-9A92-D7B8F18682BF}">
      <dsp:nvSpPr>
        <dsp:cNvPr id="0" name=""/>
        <dsp:cNvSpPr/>
      </dsp:nvSpPr>
      <dsp:spPr>
        <a:xfrm>
          <a:off x="1142994" y="2478266"/>
          <a:ext cx="5868258" cy="98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33" tIns="104733" rIns="104733" bIns="1047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CAFFEINE SIMULATOR FOR ALGORITHM IMPLEMENTATION CODE IN JAVA https://github.com/benmanes/</a:t>
          </a:r>
        </a:p>
      </dsp:txBody>
      <dsp:txXfrm>
        <a:off x="1142994" y="2478266"/>
        <a:ext cx="5868258" cy="989605"/>
      </dsp:txXfrm>
    </dsp:sp>
    <dsp:sp modelId="{130477DD-F5E7-4C6F-8C3F-9E202D682FD9}">
      <dsp:nvSpPr>
        <dsp:cNvPr id="0" name=""/>
        <dsp:cNvSpPr/>
      </dsp:nvSpPr>
      <dsp:spPr>
        <a:xfrm>
          <a:off x="0" y="3715273"/>
          <a:ext cx="7012370" cy="9896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EA1D6-7DF9-4BE9-AA18-22D8CAE3B9B2}">
      <dsp:nvSpPr>
        <dsp:cNvPr id="0" name=""/>
        <dsp:cNvSpPr/>
      </dsp:nvSpPr>
      <dsp:spPr>
        <a:xfrm>
          <a:off x="299355" y="3937934"/>
          <a:ext cx="544283" cy="5442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6746C-CB6E-4C07-8C53-2698207D6AB1}">
      <dsp:nvSpPr>
        <dsp:cNvPr id="0" name=""/>
        <dsp:cNvSpPr/>
      </dsp:nvSpPr>
      <dsp:spPr>
        <a:xfrm>
          <a:off x="1142994" y="3715273"/>
          <a:ext cx="3155566" cy="98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33" tIns="104733" rIns="104733" bIns="10473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TINYLFU ALGORITHM PAPERS</a:t>
          </a:r>
          <a:endParaRPr lang="en-US" sz="1500" kern="1200" dirty="0"/>
        </a:p>
      </dsp:txBody>
      <dsp:txXfrm>
        <a:off x="1142994" y="3715273"/>
        <a:ext cx="3155566" cy="989605"/>
      </dsp:txXfrm>
    </dsp:sp>
    <dsp:sp modelId="{1DBE775E-5B09-4F2E-B502-1B730ADA9AB4}">
      <dsp:nvSpPr>
        <dsp:cNvPr id="0" name=""/>
        <dsp:cNvSpPr/>
      </dsp:nvSpPr>
      <dsp:spPr>
        <a:xfrm>
          <a:off x="4298561" y="3715273"/>
          <a:ext cx="2712691" cy="989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33" tIns="104733" rIns="104733" bIns="10473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https://arxiv.org/pdf/1512.00727.pdf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https://dl.acm.org/doi/10.1145/3274808.3274816</a:t>
          </a:r>
        </a:p>
      </dsp:txBody>
      <dsp:txXfrm>
        <a:off x="4298561" y="3715273"/>
        <a:ext cx="2712691" cy="989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F95D4-5173-4C79-B786-39FAC93A4AD4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9DC39-C1D9-4E76-B0FF-29F53800CA20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0CC05C-F18B-486B-8D6D-88D3FD64F067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Bahaa Manasra</a:t>
          </a:r>
          <a:r>
            <a:rPr lang="en-US" sz="2500" kern="1200">
              <a:latin typeface="Gill Sans MT" panose="020B0502020104020203"/>
            </a:rPr>
            <a:t> </a:t>
          </a:r>
          <a:r>
            <a:rPr lang="en-US" sz="2500" kern="1200"/>
            <a:t> - CS</a:t>
          </a:r>
          <a:endParaRPr lang="en-US" sz="2500" kern="1200" dirty="0"/>
        </a:p>
      </dsp:txBody>
      <dsp:txXfrm>
        <a:off x="1631713" y="765233"/>
        <a:ext cx="5380656" cy="1412739"/>
      </dsp:txXfrm>
    </dsp:sp>
    <dsp:sp modelId="{B62B337B-B039-4076-A7B1-43368A81D0E0}">
      <dsp:nvSpPr>
        <dsp:cNvPr id="0" name=""/>
        <dsp:cNvSpPr/>
      </dsp:nvSpPr>
      <dsp:spPr>
        <a:xfrm>
          <a:off x="0" y="2524376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81731-F6C2-4D7D-A902-7900FFC142E9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FF15F1-2E00-4230-883E-BE32A2206D7D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Aseel Nassar - </a:t>
          </a:r>
          <a:r>
            <a:rPr lang="en-US" sz="2500" kern="1200">
              <a:latin typeface="Gill Sans MT" panose="020B0502020104020203"/>
            </a:rPr>
            <a:t>CE</a:t>
          </a:r>
          <a:endParaRPr lang="en-US" sz="2500" kern="1200" dirty="0"/>
        </a:p>
      </dsp:txBody>
      <dsp:txXfrm>
        <a:off x="1631713" y="2531157"/>
        <a:ext cx="5380656" cy="141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4DA2B-7ACA-44D4-AEDA-716C229557A2}"/>
              </a:ext>
            </a:extLst>
          </p:cNvPr>
          <p:cNvSpPr txBox="1"/>
          <p:nvPr/>
        </p:nvSpPr>
        <p:spPr>
          <a:xfrm>
            <a:off x="768625" y="4976697"/>
            <a:ext cx="974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TinyLFU cache implementation in C++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8B369A81-9E15-4957-AD6B-3A86B37A8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B27D64-B69B-4A8F-8907-F86F48BACB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908669"/>
              </p:ext>
            </p:extLst>
          </p:nvPr>
        </p:nvGraphicFramePr>
        <p:xfrm>
          <a:off x="4708680" y="585586"/>
          <a:ext cx="7850711" cy="2933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E84720-5C22-4C52-B330-6C5D1C866DA6}"/>
              </a:ext>
            </a:extLst>
          </p:cNvPr>
          <p:cNvSpPr txBox="1"/>
          <p:nvPr/>
        </p:nvSpPr>
        <p:spPr>
          <a:xfrm>
            <a:off x="4387271" y="1321567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TRACE (~500K)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CE50A-A0EA-4AFE-9697-F3FD2A41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54" y="1728582"/>
            <a:ext cx="7400581" cy="423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2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52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70D5D-9C2D-4298-B088-8E7B91D3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REFERENCES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0" name="Rectangle 54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56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58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60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CAEEBFB3-7443-4B58-A658-AFA3EACFA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679356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07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16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BD609-1265-434F-A391-43CE6A47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Time table</a:t>
            </a:r>
          </a:p>
        </p:txBody>
      </p:sp>
      <p:graphicFrame>
        <p:nvGraphicFramePr>
          <p:cNvPr id="34" name="Content Placeholder 3">
            <a:extLst>
              <a:ext uri="{FF2B5EF4-FFF2-40B4-BE49-F238E27FC236}">
                <a16:creationId xmlns:a16="http://schemas.microsoft.com/office/drawing/2014/main" id="{4EB902E2-EE32-40A9-99A9-33900F8A1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638655"/>
              </p:ext>
            </p:extLst>
          </p:nvPr>
        </p:nvGraphicFramePr>
        <p:xfrm>
          <a:off x="289055" y="2324354"/>
          <a:ext cx="11262867" cy="35839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49023">
                  <a:extLst>
                    <a:ext uri="{9D8B030D-6E8A-4147-A177-3AD203B41FA5}">
                      <a16:colId xmlns:a16="http://schemas.microsoft.com/office/drawing/2014/main" val="1026757271"/>
                    </a:ext>
                  </a:extLst>
                </a:gridCol>
                <a:gridCol w="2566760">
                  <a:extLst>
                    <a:ext uri="{9D8B030D-6E8A-4147-A177-3AD203B41FA5}">
                      <a16:colId xmlns:a16="http://schemas.microsoft.com/office/drawing/2014/main" val="3656909982"/>
                    </a:ext>
                  </a:extLst>
                </a:gridCol>
                <a:gridCol w="947084">
                  <a:extLst>
                    <a:ext uri="{9D8B030D-6E8A-4147-A177-3AD203B41FA5}">
                      <a16:colId xmlns:a16="http://schemas.microsoft.com/office/drawing/2014/main" val="1512285944"/>
                    </a:ext>
                  </a:extLst>
                </a:gridCol>
              </a:tblGrid>
              <a:tr h="429691">
                <a:tc>
                  <a:txBody>
                    <a:bodyPr/>
                    <a:lstStyle/>
                    <a:p>
                      <a:pPr marL="571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</a:rPr>
                        <a:t>Getting familiar with webcachesim simulator</a:t>
                      </a:r>
                      <a:endParaRPr lang="en-US" sz="1800" b="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tc>
                  <a:txBody>
                    <a:bodyPr/>
                    <a:lstStyle/>
                    <a:p>
                      <a:pPr marL="444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week 1</a:t>
                      </a:r>
                      <a:endParaRPr lang="en-US" sz="1800" b="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tc>
                  <a:txBody>
                    <a:bodyPr/>
                    <a:lstStyle/>
                    <a:p>
                      <a:pPr marL="444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extLst>
                  <a:ext uri="{0D108BD9-81ED-4DB2-BD59-A6C34878D82A}">
                    <a16:rowId xmlns:a16="http://schemas.microsoft.com/office/drawing/2014/main" val="203532996"/>
                  </a:ext>
                </a:extLst>
              </a:tr>
              <a:tr h="429691">
                <a:tc>
                  <a:txBody>
                    <a:bodyPr/>
                    <a:lstStyle/>
                    <a:p>
                      <a:pPr marL="571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Reading the papers about  the TinyLFU algorithm and its variations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tc>
                  <a:txBody>
                    <a:bodyPr/>
                    <a:lstStyle/>
                    <a:p>
                      <a:pPr marL="444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 2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tc>
                  <a:txBody>
                    <a:bodyPr/>
                    <a:lstStyle/>
                    <a:p>
                      <a:pPr marL="444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extLst>
                  <a:ext uri="{0D108BD9-81ED-4DB2-BD59-A6C34878D82A}">
                    <a16:rowId xmlns:a16="http://schemas.microsoft.com/office/drawing/2014/main" val="2236881626"/>
                  </a:ext>
                </a:extLst>
              </a:tr>
              <a:tr h="429691">
                <a:tc>
                  <a:txBody>
                    <a:bodyPr/>
                    <a:lstStyle/>
                    <a:p>
                      <a:pPr marL="571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TinyLFU algorithm (LRU as main cache with CM sketch for statistics)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tc>
                  <a:txBody>
                    <a:bodyPr/>
                    <a:lstStyle/>
                    <a:p>
                      <a:pPr marL="444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 3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tc>
                  <a:txBody>
                    <a:bodyPr/>
                    <a:lstStyle/>
                    <a:p>
                      <a:pPr marL="444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extLst>
                  <a:ext uri="{0D108BD9-81ED-4DB2-BD59-A6C34878D82A}">
                    <a16:rowId xmlns:a16="http://schemas.microsoft.com/office/drawing/2014/main" val="3258144493"/>
                  </a:ext>
                </a:extLst>
              </a:tr>
              <a:tr h="429691">
                <a:tc>
                  <a:txBody>
                    <a:bodyPr/>
                    <a:lstStyle/>
                    <a:p>
                      <a:pPr marL="571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W-tinyLFU (SLRU as main cache,LRU for window cache )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tc>
                  <a:txBody>
                    <a:bodyPr/>
                    <a:lstStyle/>
                    <a:p>
                      <a:pPr marL="444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 4,5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tc>
                  <a:txBody>
                    <a:bodyPr/>
                    <a:lstStyle/>
                    <a:p>
                      <a:pPr marL="444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extLst>
                  <a:ext uri="{0D108BD9-81ED-4DB2-BD59-A6C34878D82A}">
                    <a16:rowId xmlns:a16="http://schemas.microsoft.com/office/drawing/2014/main" val="3757245560"/>
                  </a:ext>
                </a:extLst>
              </a:tr>
              <a:tr h="429691">
                <a:tc>
                  <a:txBody>
                    <a:bodyPr/>
                    <a:lstStyle/>
                    <a:p>
                      <a:pPr marL="571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Adaptive W-tinyLFU algorithm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tc>
                  <a:txBody>
                    <a:bodyPr/>
                    <a:lstStyle/>
                    <a:p>
                      <a:pPr marL="444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 6-8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tc>
                  <a:txBody>
                    <a:bodyPr/>
                    <a:lstStyle/>
                    <a:p>
                      <a:pPr marL="444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extLst>
                  <a:ext uri="{0D108BD9-81ED-4DB2-BD59-A6C34878D82A}">
                    <a16:rowId xmlns:a16="http://schemas.microsoft.com/office/drawing/2014/main" val="49085753"/>
                  </a:ext>
                </a:extLst>
              </a:tr>
              <a:tr h="429691">
                <a:tc>
                  <a:txBody>
                    <a:bodyPr/>
                    <a:lstStyle/>
                    <a:p>
                      <a:pPr marL="571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Writing tests to compare results with other known algorithms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tc>
                  <a:txBody>
                    <a:bodyPr/>
                    <a:lstStyle/>
                    <a:p>
                      <a:pPr marL="101600" marR="457200" indent="-5715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 9-10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tc>
                  <a:txBody>
                    <a:bodyPr/>
                    <a:lstStyle/>
                    <a:p>
                      <a:pPr marL="101600" marR="457200" indent="-5715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extLst>
                  <a:ext uri="{0D108BD9-81ED-4DB2-BD59-A6C34878D82A}">
                    <a16:rowId xmlns:a16="http://schemas.microsoft.com/office/drawing/2014/main" val="3871965115"/>
                  </a:ext>
                </a:extLst>
              </a:tr>
              <a:tr h="706911">
                <a:tc>
                  <a:txBody>
                    <a:bodyPr/>
                    <a:lstStyle/>
                    <a:p>
                      <a:pPr marL="571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Improving the design &amp; adding more features to the algorithm for example ( The doorkeeper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 structure )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tc>
                  <a:txBody>
                    <a:bodyPr/>
                    <a:lstStyle/>
                    <a:p>
                      <a:pPr marL="457200" marR="457200" indent="-41275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 11-12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tc>
                  <a:txBody>
                    <a:bodyPr/>
                    <a:lstStyle/>
                    <a:p>
                      <a:pPr marL="457200" marR="457200" indent="-41275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extLst>
                  <a:ext uri="{0D108BD9-81ED-4DB2-BD59-A6C34878D82A}">
                    <a16:rowId xmlns:a16="http://schemas.microsoft.com/office/drawing/2014/main" val="1711849319"/>
                  </a:ext>
                </a:extLst>
              </a:tr>
              <a:tr h="274006">
                <a:tc>
                  <a:txBody>
                    <a:bodyPr/>
                    <a:lstStyle/>
                    <a:p>
                      <a:pPr marL="57150" marR="45720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Final code review &amp; submission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tc>
                  <a:txBody>
                    <a:bodyPr/>
                    <a:lstStyle/>
                    <a:p>
                      <a:pPr marL="457200" marR="457200" indent="-41275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 13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tc>
                  <a:txBody>
                    <a:bodyPr/>
                    <a:lstStyle/>
                    <a:p>
                      <a:pPr marL="457200" marR="457200" indent="-41275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Verdana" panose="020B060403050404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494" marR="121494" marT="0" marB="0"/>
                </a:tc>
                <a:extLst>
                  <a:ext uri="{0D108BD9-81ED-4DB2-BD59-A6C34878D82A}">
                    <a16:rowId xmlns:a16="http://schemas.microsoft.com/office/drawing/2014/main" val="3211860691"/>
                  </a:ext>
                </a:extLst>
              </a:tr>
            </a:tbl>
          </a:graphicData>
        </a:graphic>
      </p:graphicFrame>
      <p:pic>
        <p:nvPicPr>
          <p:cNvPr id="20" name="Graphic 19" descr="Badge Tick1">
            <a:extLst>
              <a:ext uri="{FF2B5EF4-FFF2-40B4-BE49-F238E27FC236}">
                <a16:creationId xmlns:a16="http://schemas.microsoft.com/office/drawing/2014/main" id="{82FE2B00-ABC4-4BEB-9896-705A1D84F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582" y="2332520"/>
            <a:ext cx="401782" cy="401782"/>
          </a:xfrm>
          <a:prstGeom prst="rect">
            <a:avLst/>
          </a:prstGeom>
        </p:spPr>
      </p:pic>
      <p:pic>
        <p:nvPicPr>
          <p:cNvPr id="36" name="Graphic 35" descr="Badge Tick1">
            <a:extLst>
              <a:ext uri="{FF2B5EF4-FFF2-40B4-BE49-F238E27FC236}">
                <a16:creationId xmlns:a16="http://schemas.microsoft.com/office/drawing/2014/main" id="{0610D0F6-0186-451B-B32B-E6AF44178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582" y="2742468"/>
            <a:ext cx="401782" cy="401782"/>
          </a:xfrm>
          <a:prstGeom prst="rect">
            <a:avLst/>
          </a:prstGeom>
        </p:spPr>
      </p:pic>
      <p:pic>
        <p:nvPicPr>
          <p:cNvPr id="37" name="Graphic 36" descr="Badge Tick1">
            <a:extLst>
              <a:ext uri="{FF2B5EF4-FFF2-40B4-BE49-F238E27FC236}">
                <a16:creationId xmlns:a16="http://schemas.microsoft.com/office/drawing/2014/main" id="{60BF945A-5B1D-4D4A-A7AB-51320830D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582" y="3154226"/>
            <a:ext cx="401782" cy="401782"/>
          </a:xfrm>
          <a:prstGeom prst="rect">
            <a:avLst/>
          </a:prstGeom>
        </p:spPr>
      </p:pic>
      <p:pic>
        <p:nvPicPr>
          <p:cNvPr id="38" name="Graphic 37" descr="Badge Tick1">
            <a:extLst>
              <a:ext uri="{FF2B5EF4-FFF2-40B4-BE49-F238E27FC236}">
                <a16:creationId xmlns:a16="http://schemas.microsoft.com/office/drawing/2014/main" id="{30BC3EE7-8FE7-4C3C-B61A-4A42CC559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582" y="3600616"/>
            <a:ext cx="401782" cy="401782"/>
          </a:xfrm>
          <a:prstGeom prst="rect">
            <a:avLst/>
          </a:prstGeom>
        </p:spPr>
      </p:pic>
      <p:pic>
        <p:nvPicPr>
          <p:cNvPr id="39" name="Graphic 38" descr="Badge Tick1">
            <a:extLst>
              <a:ext uri="{FF2B5EF4-FFF2-40B4-BE49-F238E27FC236}">
                <a16:creationId xmlns:a16="http://schemas.microsoft.com/office/drawing/2014/main" id="{EFCD0C92-6255-4E4A-A618-4F5B06011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582" y="4047007"/>
            <a:ext cx="401782" cy="401782"/>
          </a:xfrm>
          <a:prstGeom prst="rect">
            <a:avLst/>
          </a:prstGeom>
        </p:spPr>
      </p:pic>
      <p:pic>
        <p:nvPicPr>
          <p:cNvPr id="40" name="Graphic 39" descr="Badge Tick1">
            <a:extLst>
              <a:ext uri="{FF2B5EF4-FFF2-40B4-BE49-F238E27FC236}">
                <a16:creationId xmlns:a16="http://schemas.microsoft.com/office/drawing/2014/main" id="{4B5965A7-80F4-451C-981A-1176C6415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6582" y="4448699"/>
            <a:ext cx="401782" cy="401782"/>
          </a:xfrm>
          <a:prstGeom prst="rect">
            <a:avLst/>
          </a:prstGeom>
        </p:spPr>
      </p:pic>
      <p:pic>
        <p:nvPicPr>
          <p:cNvPr id="42" name="Picture 41" descr="Master Plan Chicken">
            <a:extLst>
              <a:ext uri="{FF2B5EF4-FFF2-40B4-BE49-F238E27FC236}">
                <a16:creationId xmlns:a16="http://schemas.microsoft.com/office/drawing/2014/main" id="{8AF39AE2-E85B-46B1-BDAF-D81286547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458" y="5405399"/>
            <a:ext cx="892029" cy="892029"/>
          </a:xfrm>
          <a:prstGeom prst="rect">
            <a:avLst/>
          </a:prstGeom>
        </p:spPr>
      </p:pic>
      <p:pic>
        <p:nvPicPr>
          <p:cNvPr id="3" name="Graphic 2" descr="Badge Tick1">
            <a:extLst>
              <a:ext uri="{FF2B5EF4-FFF2-40B4-BE49-F238E27FC236}">
                <a16:creationId xmlns:a16="http://schemas.microsoft.com/office/drawing/2014/main" id="{A9710AA1-13B4-4CC6-B220-D61A05E7C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8925" y="5083260"/>
            <a:ext cx="401782" cy="40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7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FB7AE-1DEE-40F6-8F6B-1ED2D082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Team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B2037A1-810D-488B-BF67-2CE195F44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649221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2031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7760-3C23-4683-A3CD-24B4279D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99201"/>
            <a:ext cx="11029616" cy="474385"/>
          </a:xfrm>
        </p:spPr>
        <p:txBody>
          <a:bodyPr>
            <a:normAutofit fontScale="90000"/>
          </a:bodyPr>
          <a:lstStyle/>
          <a:p>
            <a:r>
              <a:rPr lang="en-US" sz="3600"/>
              <a:t>INTro</a:t>
            </a:r>
            <a:r>
              <a:rPr lang="en-US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881E-B4A2-4DE5-8FC1-BEE9595E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implemented the TinyLFU caching policy as described in the paper by Roy Friedman ,Gil Einziger and Ben Manes in C++ programming language. </a:t>
            </a:r>
          </a:p>
          <a:p>
            <a:r>
              <a:rPr lang="en-GB"/>
              <a:t>The paper assumes and proves that this caching algorithm will have better results than other caching policies like LFU,LRU and more sophisticated policies.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3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8E14-C4CB-4D0E-B58B-CF408FA1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C8CF-821D-4F6B-8E96-2120AA49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project will be written as a contribution to the open-source caching simulator “WEBCACHESIM” on GitHub.</a:t>
            </a:r>
          </a:p>
          <a:p>
            <a:r>
              <a:rPr lang="en-GB" dirty="0"/>
              <a:t> The project heavily relies on the environment of the simulator and runs simply by command </a:t>
            </a:r>
            <a:r>
              <a:rPr lang="en-US" dirty="0"/>
              <a:t>line.</a:t>
            </a:r>
          </a:p>
          <a:p>
            <a:r>
              <a:rPr lang="en-GB" dirty="0"/>
              <a:t>The project also makes a use of some methods of a CM Sketch wrote by “Muthu </a:t>
            </a:r>
            <a:r>
              <a:rPr lang="en-GB" dirty="0" err="1"/>
              <a:t>Muthukrishnan</a:t>
            </a:r>
            <a:r>
              <a:rPr lang="en-GB" dirty="0"/>
              <a:t>”. The files reside in the subfolder caches/sketch (</a:t>
            </a:r>
            <a:r>
              <a:rPr lang="en-GB" dirty="0" err="1"/>
              <a:t>countmin.c</a:t>
            </a:r>
            <a:r>
              <a:rPr lang="en-GB" dirty="0"/>
              <a:t>/.h </a:t>
            </a:r>
            <a:r>
              <a:rPr lang="en-GB" dirty="0" err="1"/>
              <a:t>massdal.c</a:t>
            </a:r>
            <a:r>
              <a:rPr lang="en-GB" dirty="0"/>
              <a:t>/.h </a:t>
            </a:r>
            <a:r>
              <a:rPr lang="en-GB" dirty="0" err="1"/>
              <a:t>prng.c</a:t>
            </a:r>
            <a:r>
              <a:rPr lang="en-GB" dirty="0"/>
              <a:t>/.h)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2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Implemented Caching policies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45165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BD8CBF-1782-456F-AF12-36CD021C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2D03BF5A-19FE-436E-B659-229E59DCB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8A186C0-DD3C-4FF4-B165-943244CB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B5FEA-6902-4B00-A47E-21248EE0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policies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6B15A5-F4B5-4786-934F-E57C7FA30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4C8356C-9FE6-4DFB-8DBF-FDC1EE310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DDAF1C0-5210-43EC-A140-4032C6EBE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A89CEF-B8CB-4CA8-BD58-AE4392F2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665316-02DF-4A20-A6ED-117F3C2B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1. </a:t>
            </a:r>
            <a:r>
              <a:rPr lang="en-US" dirty="0" err="1">
                <a:ea typeface="+mn-lt"/>
                <a:cs typeface="+mn-lt"/>
              </a:rPr>
              <a:t>TinyLFU</a:t>
            </a:r>
            <a:r>
              <a:rPr lang="en-US" dirty="0">
                <a:ea typeface="+mn-lt"/>
                <a:cs typeface="+mn-lt"/>
              </a:rPr>
              <a:t> inherits LRU to use it for the main cache in eviction policy + using </a:t>
            </a:r>
            <a:r>
              <a:rPr lang="en-US" dirty="0" err="1">
                <a:ea typeface="+mn-lt"/>
                <a:cs typeface="+mn-lt"/>
              </a:rPr>
              <a:t>CM_sketch</a:t>
            </a:r>
            <a:r>
              <a:rPr lang="en-US" dirty="0">
                <a:ea typeface="+mn-lt"/>
                <a:cs typeface="+mn-lt"/>
              </a:rPr>
              <a:t> for implementing the </a:t>
            </a:r>
            <a:r>
              <a:rPr lang="en-US" dirty="0" err="1">
                <a:ea typeface="+mn-lt"/>
                <a:cs typeface="+mn-lt"/>
              </a:rPr>
              <a:t>admition</a:t>
            </a:r>
            <a:r>
              <a:rPr lang="en-US" dirty="0">
                <a:ea typeface="+mn-lt"/>
                <a:cs typeface="+mn-lt"/>
              </a:rPr>
              <a:t> policy</a:t>
            </a:r>
          </a:p>
          <a:p>
            <a:pPr marL="0" indent="0">
              <a:buNone/>
            </a:pPr>
            <a:r>
              <a:rPr lang="en-US" dirty="0"/>
              <a:t>2. Class </a:t>
            </a:r>
            <a:r>
              <a:rPr lang="en-US" dirty="0" err="1"/>
              <a:t>W_TinyLFU</a:t>
            </a:r>
            <a:r>
              <a:rPr lang="en-US" dirty="0"/>
              <a:t> inherits Class cache , contains two types of caches main cache SLRU and window cache LRU with fixed size (80% main cache 20% window) + using </a:t>
            </a:r>
            <a:r>
              <a:rPr lang="en-US" dirty="0" err="1"/>
              <a:t>CM_sketch</a:t>
            </a:r>
            <a:r>
              <a:rPr lang="en-US" dirty="0"/>
              <a:t> for implementing the </a:t>
            </a:r>
            <a:r>
              <a:rPr lang="en-US" dirty="0" err="1"/>
              <a:t>admition</a:t>
            </a:r>
            <a:r>
              <a:rPr lang="en-US" dirty="0"/>
              <a:t> policy</a:t>
            </a:r>
          </a:p>
          <a:p>
            <a:pPr marL="0" indent="0">
              <a:buNone/>
            </a:pPr>
            <a:r>
              <a:rPr lang="en-US" dirty="0"/>
              <a:t>3. </a:t>
            </a:r>
            <a:r>
              <a:rPr lang="en-US" dirty="0">
                <a:ea typeface="+mn-lt"/>
                <a:cs typeface="+mn-lt"/>
              </a:rPr>
              <a:t>Class </a:t>
            </a:r>
            <a:r>
              <a:rPr lang="en-US" dirty="0" err="1">
                <a:ea typeface="+mn-lt"/>
                <a:cs typeface="+mn-lt"/>
              </a:rPr>
              <a:t>W_TinyLFU</a:t>
            </a:r>
            <a:r>
              <a:rPr lang="en-US" dirty="0">
                <a:ea typeface="+mn-lt"/>
                <a:cs typeface="+mn-lt"/>
              </a:rPr>
              <a:t> inherits Class cache contains two types of caches SLRU and LRU with adaptive size + using </a:t>
            </a:r>
            <a:r>
              <a:rPr lang="en-US" dirty="0" err="1">
                <a:ea typeface="+mn-lt"/>
                <a:cs typeface="+mn-lt"/>
              </a:rPr>
              <a:t>CM_sketch</a:t>
            </a:r>
            <a:r>
              <a:rPr lang="en-US" dirty="0">
                <a:ea typeface="+mn-lt"/>
                <a:cs typeface="+mn-lt"/>
              </a:rPr>
              <a:t> for implementing the </a:t>
            </a:r>
            <a:r>
              <a:rPr lang="en-US" dirty="0" err="1">
                <a:ea typeface="+mn-lt"/>
                <a:cs typeface="+mn-lt"/>
              </a:rPr>
              <a:t>admition</a:t>
            </a:r>
            <a:r>
              <a:rPr lang="en-US" dirty="0">
                <a:ea typeface="+mn-lt"/>
                <a:cs typeface="+mn-lt"/>
              </a:rPr>
              <a:t> policy</a:t>
            </a:r>
          </a:p>
          <a:p>
            <a:pPr marL="0" indent="0">
              <a:buNone/>
            </a:pPr>
            <a:r>
              <a:rPr lang="en-US" dirty="0"/>
              <a:t>4. Same as point</a:t>
            </a:r>
            <a:r>
              <a:rPr lang="en-US"/>
              <a:t> three</a:t>
            </a:r>
            <a:r>
              <a:rPr lang="en-US" dirty="0"/>
              <a:t> with the addition of Door keeper</a:t>
            </a:r>
          </a:p>
          <a:p>
            <a:pPr marL="0" indent="0">
              <a:buNone/>
            </a:pPr>
            <a:r>
              <a:rPr lang="en-US"/>
              <a:t>5. To switch </a:t>
            </a:r>
            <a:r>
              <a:rPr lang="en-US" dirty="0"/>
              <a:t>from </a:t>
            </a:r>
            <a:r>
              <a:rPr lang="en-US"/>
              <a:t>the </a:t>
            </a:r>
            <a:r>
              <a:rPr lang="en-US" dirty="0"/>
              <a:t>fixed </a:t>
            </a:r>
            <a:r>
              <a:rPr lang="en-US" err="1"/>
              <a:t>W_TinyLFU</a:t>
            </a:r>
            <a:r>
              <a:rPr lang="en-US"/>
              <a:t> to the adaptive one</a:t>
            </a:r>
            <a:r>
              <a:rPr lang="en-US" dirty="0"/>
              <a:t> you should </a:t>
            </a:r>
            <a:r>
              <a:rPr lang="en-US"/>
              <a:t>turn on the HILL_CLIMBER flag , this flag turns on the adaptive algorithm to </a:t>
            </a:r>
            <a:r>
              <a:rPr lang="en-US" dirty="0"/>
              <a:t>change the size of the main cache and window cache in run time</a:t>
            </a:r>
          </a:p>
        </p:txBody>
      </p:sp>
    </p:spTree>
    <p:extLst>
      <p:ext uri="{BB962C8B-B14F-4D97-AF65-F5344CB8AC3E}">
        <p14:creationId xmlns:p14="http://schemas.microsoft.com/office/powerpoint/2010/main" val="85303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5FEA-6902-4B00-A47E-21248EE0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41AB71-4FA9-4E5A-8645-52D69C090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431" y="2181225"/>
            <a:ext cx="555313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8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763B-5A3D-4A18-815C-0BE86F9E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simulator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0B0F38-EE63-497A-B5F5-A84316911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25" y="2505869"/>
            <a:ext cx="8667750" cy="3028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5AC499-C83D-45D7-AD27-5CD54E97AD7A}"/>
              </a:ext>
            </a:extLst>
          </p:cNvPr>
          <p:cNvSpPr/>
          <p:nvPr/>
        </p:nvSpPr>
        <p:spPr>
          <a:xfrm>
            <a:off x="5970022" y="2490872"/>
            <a:ext cx="406066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D80A5-5CFA-4A4F-9358-417C20CF72B1}"/>
              </a:ext>
            </a:extLst>
          </p:cNvPr>
          <p:cNvSpPr/>
          <p:nvPr/>
        </p:nvSpPr>
        <p:spPr>
          <a:xfrm>
            <a:off x="5970022" y="2505869"/>
            <a:ext cx="4734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https://github.com/baha2303/webcachesim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2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AD350C8-D49A-49ED-9884-D4FFB631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B7A39C-68C3-48B9-80C8-81F565E2A1D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3134791"/>
            <a:ext cx="1102961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TinyLFU</a:t>
            </a:r>
            <a:r>
              <a:rPr lang="en-US" dirty="0">
                <a:latin typeface="+mj-lt"/>
              </a:rPr>
              <a:t>      - ./</a:t>
            </a:r>
            <a:r>
              <a:rPr lang="en-US" dirty="0" err="1">
                <a:latin typeface="+mj-lt"/>
              </a:rPr>
              <a:t>webcachesim</a:t>
            </a:r>
            <a:r>
              <a:rPr lang="en-US" dirty="0">
                <a:latin typeface="+mj-lt"/>
              </a:rPr>
              <a:t> multi1.trace </a:t>
            </a:r>
            <a:r>
              <a:rPr lang="en-US" dirty="0" err="1">
                <a:latin typeface="+mj-lt"/>
              </a:rPr>
              <a:t>TinyLFU</a:t>
            </a:r>
            <a:r>
              <a:rPr lang="en-US" dirty="0">
                <a:latin typeface="+mj-lt"/>
              </a:rPr>
              <a:t>  1000  </a:t>
            </a:r>
          </a:p>
          <a:p>
            <a:pPr lvl="1"/>
            <a:r>
              <a:rPr lang="en-US" dirty="0">
                <a:latin typeface="+mj-lt"/>
              </a:rPr>
              <a:t>RUNS THE TRACE MULTI1 WITH TINYLFU CACHING POLICY WITH CACHE SIZE OF 1000 ENTRIES.</a:t>
            </a:r>
          </a:p>
          <a:p>
            <a:r>
              <a:rPr lang="en-US" dirty="0" err="1">
                <a:latin typeface="+mj-lt"/>
              </a:rPr>
              <a:t>WTinyLFU</a:t>
            </a:r>
            <a:r>
              <a:rPr lang="en-US" dirty="0">
                <a:latin typeface="+mj-lt"/>
              </a:rPr>
              <a:t>  - ./</a:t>
            </a:r>
            <a:r>
              <a:rPr lang="en-US" dirty="0" err="1">
                <a:latin typeface="+mj-lt"/>
              </a:rPr>
              <a:t>webcachesim</a:t>
            </a:r>
            <a:r>
              <a:rPr lang="en-US" dirty="0">
                <a:latin typeface="+mj-lt"/>
              </a:rPr>
              <a:t> test.tr </a:t>
            </a:r>
            <a:r>
              <a:rPr lang="en-US" dirty="0" err="1">
                <a:latin typeface="+mj-lt"/>
              </a:rPr>
              <a:t>W_TinyLFU</a:t>
            </a:r>
            <a:r>
              <a:rPr lang="en-US" dirty="0">
                <a:latin typeface="+mj-lt"/>
              </a:rPr>
              <a:t>  1000 5</a:t>
            </a:r>
          </a:p>
          <a:p>
            <a:pPr lvl="1"/>
            <a:r>
              <a:rPr lang="en-US" dirty="0">
                <a:latin typeface="+mj-lt"/>
              </a:rPr>
              <a:t>RUNS THE WEBCAHCESIM SIMULATOR TEST TRACE TEST.TR WITH THE W_TINYLFU POLICY, CACHE SIZE OF 1000 AND WINDOW INITIALIZED AT 5% OFF THE TOTAL CACHE SIZE.</a:t>
            </a:r>
          </a:p>
        </p:txBody>
      </p:sp>
    </p:spTree>
    <p:extLst>
      <p:ext uri="{BB962C8B-B14F-4D97-AF65-F5344CB8AC3E}">
        <p14:creationId xmlns:p14="http://schemas.microsoft.com/office/powerpoint/2010/main" val="152599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65F3-64C4-404F-B4AD-824013C0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639503-8311-4E4F-BF83-FDF1B3C88C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242529"/>
              </p:ext>
            </p:extLst>
          </p:nvPr>
        </p:nvGraphicFramePr>
        <p:xfrm>
          <a:off x="474294" y="18609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DE6748-44B3-47E8-8A6B-7BFC7F5530DE}"/>
              </a:ext>
            </a:extLst>
          </p:cNvPr>
          <p:cNvSpPr txBox="1"/>
          <p:nvPr/>
        </p:nvSpPr>
        <p:spPr>
          <a:xfrm>
            <a:off x="3099480" y="2057400"/>
            <a:ext cx="2030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Trace provided by webcachesim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52A2E7E-A34A-4737-845B-AC10641A5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060365"/>
              </p:ext>
            </p:extLst>
          </p:nvPr>
        </p:nvGraphicFramePr>
        <p:xfrm>
          <a:off x="3912980" y="3953165"/>
          <a:ext cx="5175601" cy="2904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DCB947D-282D-4C86-B18B-841DEAA885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230622"/>
              </p:ext>
            </p:extLst>
          </p:nvPr>
        </p:nvGraphicFramePr>
        <p:xfrm>
          <a:off x="664633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158065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DEDE9CADD80844AD47C08EE06376FB" ma:contentTypeVersion="10" ma:contentTypeDescription="Create a new document." ma:contentTypeScope="" ma:versionID="60973c5b379659a4adda486d10016379">
  <xsd:schema xmlns:xsd="http://www.w3.org/2001/XMLSchema" xmlns:xs="http://www.w3.org/2001/XMLSchema" xmlns:p="http://schemas.microsoft.com/office/2006/metadata/properties" xmlns:ns3="ca4fd4cf-cbae-400f-95fb-6373a14b5627" xmlns:ns4="ba979585-9d16-4864-9384-f5959dc0c533" targetNamespace="http://schemas.microsoft.com/office/2006/metadata/properties" ma:root="true" ma:fieldsID="d13f3906583411071d0831365e6ca5be" ns3:_="" ns4:_="">
    <xsd:import namespace="ca4fd4cf-cbae-400f-95fb-6373a14b5627"/>
    <xsd:import namespace="ba979585-9d16-4864-9384-f5959dc0c5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4fd4cf-cbae-400f-95fb-6373a14b56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79585-9d16-4864-9384-f5959dc0c53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17FA2D-AB18-4B5B-B1CB-660EB69276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4fd4cf-cbae-400f-95fb-6373a14b5627"/>
    <ds:schemaRef ds:uri="ba979585-9d16-4864-9384-f5959dc0c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Widescreen</PresentationFormat>
  <Paragraphs>66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Gill Sans MT</vt:lpstr>
      <vt:lpstr>Times New Roman</vt:lpstr>
      <vt:lpstr>Verdana</vt:lpstr>
      <vt:lpstr>Wingdings 2</vt:lpstr>
      <vt:lpstr>Dividend</vt:lpstr>
      <vt:lpstr>PowerPoint Presentation</vt:lpstr>
      <vt:lpstr>INTro </vt:lpstr>
      <vt:lpstr>DEPENDENCIES</vt:lpstr>
      <vt:lpstr>Implemented Caching policies</vt:lpstr>
      <vt:lpstr>policies</vt:lpstr>
      <vt:lpstr>Class diagram</vt:lpstr>
      <vt:lpstr>How to run the simulator</vt:lpstr>
      <vt:lpstr>Example runs</vt:lpstr>
      <vt:lpstr>RESULTS</vt:lpstr>
      <vt:lpstr>PowerPoint Presentation</vt:lpstr>
      <vt:lpstr>REFERENCES</vt:lpstr>
      <vt:lpstr>Time table</vt:lpstr>
      <vt:lpstr>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2020-06-22T07:54:58Z</dcterms:created>
  <dcterms:modified xsi:type="dcterms:W3CDTF">2020-08-16T14:55:17Z</dcterms:modified>
</cp:coreProperties>
</file>