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89" r:id="rId39"/>
    <p:sldId id="291" r:id="rId40"/>
    <p:sldId id="292" r:id="rId4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263-93A1-C212-5A6C-822CE3AF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4A6FA-82E5-80DE-1590-B0EF5EC2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3BED-E3E5-F8AF-37F8-9C5CB130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6BAA-8E6D-0AD9-2AE6-8B368CE1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B69C-2F4F-4381-27AA-9F710FE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026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49D1-7ACF-1836-3420-2F76B9E1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34D29-EA75-07E8-6965-8C71D80C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ECA9-73EE-F1E8-AA47-EEBB5C60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F360-B785-2D3C-99A6-A6178D96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AFBA-72FB-0A18-5EEF-61CE96D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3850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F90F5-59B2-AD71-2463-858D140C6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65EC0-2722-7C6B-60C6-D44E6967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5F0E-F325-0833-E546-7B6E298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DCEF-1A7D-4217-AAD1-62079D70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9EFD-96ED-F27C-A784-8678784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665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58B9-BAC1-9745-6717-2F9141C7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DB70-392F-94B1-7C47-53E4F1C1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75E1-07A9-D6F9-37CF-32D5BC76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3B11-A49E-3B91-E5FE-19DA562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E3EC-A4BF-F1F4-7931-C6F4B6E2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3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F2B4-E889-7D57-3354-28FBE8D1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7858-2B29-39AD-1443-FF71C2FD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8B5D-8EC2-E91E-726F-21A06F8D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0291-AD5F-AD92-AD0D-6739B87F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0F28-D8FC-940F-2FA0-3649C7F5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140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F9E7-22BE-40B5-04EC-8A1F8DE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5389-E592-9226-35C2-88813A5C8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002DA-E569-4903-5325-0ECA4E73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1450-D57B-48EE-28FC-3D443FCF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25ED-5A55-B814-9759-A3A1DA1B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32458-18A2-DDED-0D0A-CBECA509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48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1893-F1E4-4906-B47B-E07A76FF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7920-BB54-9EB6-93CA-E5BE261C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9EFF-7268-3135-30C8-5A20D8E8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99297-2158-0DFB-5959-62A4867F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7E3AB-F213-C3D5-56DA-B4E66DF55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654A4-CE84-15FD-4A94-97B9EB3E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83194-B36A-8191-F404-1BA29C5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9C0B7-FAC9-7E70-0ED7-EACE7F9C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9405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ED-EEC0-AB71-733E-98D888D1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5D029-A867-4E54-FEB8-E9308EB3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FCD4-A86E-11FA-3E0B-A863503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0D434-A39D-BEFF-B0E0-E9F8539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67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18782-0248-4BCD-CFCD-4977FE22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80DA8-2E78-6DC2-230E-0E72537D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97AC-F366-EBD3-C60B-DFD1EF32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5131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BDD6-EC9A-04E5-8E71-C717153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D45C-A9D1-CA37-231D-4AEEDAA5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99CBE-9AAD-5637-E5D3-DE809126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88055-0030-CD41-DC85-2B9817F4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3D69A-99B2-A5F1-EB76-1845AAF8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DC4A-91C8-3BE4-8076-71117E3A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877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7DF-E33D-4D46-5EFC-6AFEF3CB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4B1AB-9665-E968-CBD4-23F9A9843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B22A-C31D-18ED-39B3-53F68173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D865E-3C21-9987-04EA-44F3235C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97ED-8546-5623-CD5B-A35D790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A884-E2D8-596B-56A2-314590EE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890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A8A5-AD23-EC3D-AAA0-318239B8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3139-04A6-42B5-FDAB-BA30DC87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8135-B043-04CD-83EA-2C58A74D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DA85-AB6F-4A1E-87D0-AE411226E866}" type="datetimeFigureOut">
              <a:rPr lang="ar-EG" smtClean="0"/>
              <a:t>04/11/1443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EE8A-7E30-DB40-DA8A-F679D5B6A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A0AB-6D93-745F-E152-CF79738F7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BFE7-88F8-4C2E-AE85-918C8AB0A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20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7C2B-11FC-FECF-2F9C-7899F1E22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A194-23F1-3036-44BB-45FD975D2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259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7621-AF47-9705-8BE2-75A1BDD2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76D9-D3E4-EF25-D7FB-D9A7BCDC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Familiarity with technology</a:t>
            </a:r>
          </a:p>
          <a:p>
            <a:pPr marL="0" indent="0">
              <a:buNone/>
            </a:pPr>
            <a:r>
              <a:rPr lang="en-US" dirty="0"/>
              <a:t>We have </a:t>
            </a:r>
            <a:r>
              <a:rPr lang="en-US" sz="2400" dirty="0"/>
              <a:t>good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experiences in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softwere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disktop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aplications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deal with technology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Size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project not have risk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b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the system with existing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disktop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</a:p>
          <a:p>
            <a:pPr marL="0" indent="0">
              <a:buNone/>
            </a:pPr>
            <a:endParaRPr lang="ar-E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8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7EEE-77CC-225B-5E99-95092B4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Economical study </a:t>
            </a:r>
            <a:endParaRPr lang="ar-EG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5AA26E16-9C23-7102-7B14-40A66675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87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A37A-F1EF-FDDC-06F2-83CC3A93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19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548DD4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B.E.P  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NAGATIVE +(YEAR NET CASH – YEAR COMM)/YEAR    COMM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B.E.P  =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ar-EG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183650-69550)/183650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B.E.P  = 3 .62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ROI     = (TOTAL BENEFIT-TOTAL COST )/TOTAL COST 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ROI    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(468000-398450)/398450)=6080  =17.4%</a:t>
            </a:r>
            <a:endParaRPr lang="ar-E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8F8002-061D-3C20-E5EA-A3F213766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9339" y="3207025"/>
          <a:ext cx="10214461" cy="28768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65176">
                  <a:extLst>
                    <a:ext uri="{9D8B030D-6E8A-4147-A177-3AD203B41FA5}">
                      <a16:colId xmlns:a16="http://schemas.microsoft.com/office/drawing/2014/main" val="3942294813"/>
                    </a:ext>
                  </a:extLst>
                </a:gridCol>
                <a:gridCol w="1565176">
                  <a:extLst>
                    <a:ext uri="{9D8B030D-6E8A-4147-A177-3AD203B41FA5}">
                      <a16:colId xmlns:a16="http://schemas.microsoft.com/office/drawing/2014/main" val="460874419"/>
                    </a:ext>
                  </a:extLst>
                </a:gridCol>
                <a:gridCol w="1565176">
                  <a:extLst>
                    <a:ext uri="{9D8B030D-6E8A-4147-A177-3AD203B41FA5}">
                      <a16:colId xmlns:a16="http://schemas.microsoft.com/office/drawing/2014/main" val="2955046800"/>
                    </a:ext>
                  </a:extLst>
                </a:gridCol>
                <a:gridCol w="1565176">
                  <a:extLst>
                    <a:ext uri="{9D8B030D-6E8A-4147-A177-3AD203B41FA5}">
                      <a16:colId xmlns:a16="http://schemas.microsoft.com/office/drawing/2014/main" val="3190096203"/>
                    </a:ext>
                  </a:extLst>
                </a:gridCol>
                <a:gridCol w="1329479">
                  <a:extLst>
                    <a:ext uri="{9D8B030D-6E8A-4147-A177-3AD203B41FA5}">
                      <a16:colId xmlns:a16="http://schemas.microsoft.com/office/drawing/2014/main" val="2472355380"/>
                    </a:ext>
                  </a:extLst>
                </a:gridCol>
                <a:gridCol w="1059102">
                  <a:extLst>
                    <a:ext uri="{9D8B030D-6E8A-4147-A177-3AD203B41FA5}">
                      <a16:colId xmlns:a16="http://schemas.microsoft.com/office/drawing/2014/main" val="4101667186"/>
                    </a:ext>
                  </a:extLst>
                </a:gridCol>
                <a:gridCol w="1565176">
                  <a:extLst>
                    <a:ext uri="{9D8B030D-6E8A-4147-A177-3AD203B41FA5}">
                      <a16:colId xmlns:a16="http://schemas.microsoft.com/office/drawing/2014/main" val="446472915"/>
                    </a:ext>
                  </a:extLst>
                </a:gridCol>
              </a:tblGrid>
              <a:tr h="54764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total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 4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 3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 2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Year 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Year 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1859"/>
                  </a:ext>
                </a:extLst>
              </a:tr>
              <a:tr h="504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468000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228000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156000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84000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benefit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73498"/>
                  </a:ext>
                </a:extLst>
              </a:tr>
              <a:tr h="724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342353.64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155727.06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117205.10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69421.48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Pv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benefit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44846"/>
                  </a:ext>
                </a:extLst>
              </a:tr>
              <a:tr h="504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398450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44350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40070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35790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315110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246730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Total cost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91565"/>
                  </a:ext>
                </a:extLst>
              </a:tr>
              <a:tr h="504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335977.18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30496.55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30105.18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29578.51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28645.54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246730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for cost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7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3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9EC1-B9D5-F155-B471-47836AF9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Organizational feasibility</a:t>
            </a:r>
            <a:endParaRPr lang="ar-E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915A-BE38-93A4-4E72-83393210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9BBB59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an organizational perspective, this project has low risk. The objective of the system, which is to increase income, easily reserve the rooms ,easily paid.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0969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835D-1C05-DCB1-FF36-C79C6619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7E5D9-51B2-5E7E-51A6-FB681B40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4" y="1482571"/>
            <a:ext cx="9499107" cy="4694392"/>
          </a:xfrm>
        </p:spPr>
      </p:pic>
    </p:spTree>
    <p:extLst>
      <p:ext uri="{BB962C8B-B14F-4D97-AF65-F5344CB8AC3E}">
        <p14:creationId xmlns:p14="http://schemas.microsoft.com/office/powerpoint/2010/main" val="49825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3CE1-F2AC-C0AA-A09C-2764B8E3E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table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024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75037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Enter customer details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that guest enter details to receptionist In order to get a suitable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guest needs a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guest prepares his data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enter your name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enter the room state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enter credit card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receptionist search room </a:t>
                      </a:r>
                      <a:r>
                        <a:rPr lang="en-US" dirty="0" err="1"/>
                        <a:t>availabilty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required data</a:t>
                      </a:r>
                      <a:r>
                        <a:rPr lang="ar-EG" dirty="0"/>
                        <a:t> </a:t>
                      </a:r>
                      <a:endParaRPr lang="en-US" dirty="0"/>
                    </a:p>
                    <a:p>
                      <a:pPr rtl="1"/>
                      <a:r>
                        <a:rPr lang="en-US" dirty="0"/>
                        <a:t>Confirm the required data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 data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70650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Search room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how find room available to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 enter details to receptionist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guest entered his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 the room availability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 the room suitable 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Prepare the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room will be booked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Is there an empty room or not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6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6857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Booking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&amp; Guest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booking the room to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When there are rooms with the appropriate specifications for the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There is room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 the period of stay</a:t>
                      </a:r>
                      <a:endParaRPr lang="ar-EG" dirty="0"/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customer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Confirm booking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the room booked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8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6857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Confirm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and guest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confirm booking the room to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Room booked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receptionist booked the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Make sure to specify the period of stay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Ensure that customer services are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Check payment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the room sure booked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2A7E-74DA-9F0F-EB72-36955A0F5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Gathering information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961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6857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&amp; Guest &amp; Bank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Pay hotel dues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Stay period is over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guest finished your time in the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Prepare credit card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 it has enough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Leave the hotel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Guest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Receiving the </a:t>
                      </a:r>
                      <a:r>
                        <a:rPr lang="en-US"/>
                        <a:t>hotel's dues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8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70223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Check 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check out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Stay period is over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guest finished your time in the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Confirmation of the payment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Leave the hotel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Payment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Receptionist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Confirmation of the payment amount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3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6857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effectLst/>
                        </a:rPr>
                        <a:t>Handle employee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Admin 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</a:t>
                      </a:r>
                      <a:r>
                        <a:rPr lang="en-US" sz="1600" b="0" dirty="0">
                          <a:effectLst/>
                        </a:rPr>
                        <a:t>Handle employee operations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system needs workers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system needs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presence of sufficient workers in the organization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Admin 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presence of sufficient workers in the organization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7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3B738-13C9-572B-40FA-EF9F9F6A7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0" cy="685799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137914">
                  <a:extLst>
                    <a:ext uri="{9D8B030D-6E8A-4147-A177-3AD203B41FA5}">
                      <a16:colId xmlns:a16="http://schemas.microsoft.com/office/drawing/2014/main" val="2222876301"/>
                    </a:ext>
                  </a:extLst>
                </a:gridCol>
                <a:gridCol w="2054086">
                  <a:extLst>
                    <a:ext uri="{9D8B030D-6E8A-4147-A177-3AD203B41FA5}">
                      <a16:colId xmlns:a16="http://schemas.microsoft.com/office/drawing/2014/main" val="1511149700"/>
                    </a:ext>
                  </a:extLst>
                </a:gridCol>
              </a:tblGrid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effectLst/>
                        </a:rPr>
                        <a:t>Add Services &amp; Rooms &amp; Departments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9137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Use case 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6424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Priority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01385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Admin 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Actor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78764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use case show </a:t>
                      </a:r>
                      <a:r>
                        <a:rPr lang="en-US" sz="1600" b="0" dirty="0">
                          <a:effectLst/>
                        </a:rPr>
                        <a:t>Handle rooms and services and department operations</a:t>
                      </a:r>
                      <a:endParaRPr lang="ar-E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90698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system needs services and rooms and department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Trigger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210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Eternal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2443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system needs services and rooms and department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Precondition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73936"/>
                  </a:ext>
                </a:extLst>
              </a:tr>
              <a:tr h="7072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services and rooms and department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Normal course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958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presence of sufficient services and rooms and department in the organization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Post 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51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organization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6949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organization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source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49894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presence of sufficient services and rooms and department in the organization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220"/>
                  </a:ext>
                </a:extLst>
              </a:tr>
              <a:tr h="47577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Database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destination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4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DCF9-14A9-F885-DF7B-CB32C957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br>
              <a:rPr lang="en-US" dirty="0"/>
            </a:br>
            <a:r>
              <a:rPr lang="en-US" dirty="0"/>
              <a:t>	Context level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94F7B-4522-1B7B-C0AA-224B1196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08" y="1825625"/>
            <a:ext cx="7908383" cy="4351338"/>
          </a:xfrm>
        </p:spPr>
      </p:pic>
    </p:spTree>
    <p:extLst>
      <p:ext uri="{BB962C8B-B14F-4D97-AF65-F5344CB8AC3E}">
        <p14:creationId xmlns:p14="http://schemas.microsoft.com/office/powerpoint/2010/main" val="2308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CBA0-7BA1-A081-83A0-E43162EA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br>
              <a:rPr lang="en-US" dirty="0"/>
            </a:br>
            <a:r>
              <a:rPr lang="en-US" dirty="0"/>
              <a:t>	Zero level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124FB-B619-4D96-87BA-8D7C2E8E6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8" y="1834502"/>
            <a:ext cx="6840503" cy="4351338"/>
          </a:xfrm>
        </p:spPr>
      </p:pic>
    </p:spTree>
    <p:extLst>
      <p:ext uri="{BB962C8B-B14F-4D97-AF65-F5344CB8AC3E}">
        <p14:creationId xmlns:p14="http://schemas.microsoft.com/office/powerpoint/2010/main" val="324197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558F-8716-6867-CBE6-A49B6375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939"/>
            <a:ext cx="8163339" cy="1921565"/>
          </a:xfrm>
        </p:spPr>
        <p:txBody>
          <a:bodyPr>
            <a:normAutofit/>
          </a:bodyPr>
          <a:lstStyle/>
          <a:p>
            <a:r>
              <a:rPr lang="en-US" dirty="0"/>
              <a:t>Data dictionary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7649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F9E-CB85-417F-93A7-21349DF9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Guest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7253D-6EC7-786A-8DFA-902B5C9630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64973"/>
          <a:ext cx="10515600" cy="49695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42085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53611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4299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6799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3971399"/>
                    </a:ext>
                  </a:extLst>
                </a:gridCol>
              </a:tblGrid>
              <a:tr h="62119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40077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88501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Guest_name</a:t>
                      </a:r>
                      <a:r>
                        <a:rPr lang="en-US" dirty="0"/>
                        <a:t>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2366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Credit of guest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Guest_crid_card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19508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Email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Guest_email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1590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The phone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Guest_contact_num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05644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Hotel_branch_id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44551"/>
                  </a:ext>
                </a:extLst>
              </a:tr>
              <a:tr h="6211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rooms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Booking_id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5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9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624E-1F6F-D1F2-7016-7916838C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Rooms</a:t>
            </a:r>
            <a:endParaRPr lang="ar-E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66619A-2CEA-54F1-38D9-C069C3C29B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37854"/>
          <a:ext cx="10515600" cy="419080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129339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7996499"/>
                    </a:ext>
                  </a:extLst>
                </a:gridCol>
                <a:gridCol w="1633451">
                  <a:extLst>
                    <a:ext uri="{9D8B030D-6E8A-4147-A177-3AD203B41FA5}">
                      <a16:colId xmlns:a16="http://schemas.microsoft.com/office/drawing/2014/main" val="49498136"/>
                    </a:ext>
                  </a:extLst>
                </a:gridCol>
                <a:gridCol w="2572789">
                  <a:extLst>
                    <a:ext uri="{9D8B030D-6E8A-4147-A177-3AD203B41FA5}">
                      <a16:colId xmlns:a16="http://schemas.microsoft.com/office/drawing/2014/main" val="4029961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37584"/>
                    </a:ext>
                  </a:extLst>
                </a:gridCol>
              </a:tblGrid>
              <a:tr h="59178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19709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Room_id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14889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room in hotel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Room_number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70447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Type of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Room_type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09439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Room_describtion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90046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The room with air condition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Air_condition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28656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Smoking in the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Smoke_friendly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3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89B7-3BC9-E1FB-3303-7196C9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Services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0AF5F-97AC-943E-0A7A-517CA93E05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97943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350080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0686263"/>
                    </a:ext>
                  </a:extLst>
                </a:gridCol>
                <a:gridCol w="1780430">
                  <a:extLst>
                    <a:ext uri="{9D8B030D-6E8A-4147-A177-3AD203B41FA5}">
                      <a16:colId xmlns:a16="http://schemas.microsoft.com/office/drawing/2014/main" val="3576698099"/>
                    </a:ext>
                  </a:extLst>
                </a:gridCol>
                <a:gridCol w="2425810">
                  <a:extLst>
                    <a:ext uri="{9D8B030D-6E8A-4147-A177-3AD203B41FA5}">
                      <a16:colId xmlns:a16="http://schemas.microsoft.com/office/drawing/2014/main" val="2575838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32459"/>
                    </a:ext>
                  </a:extLst>
                </a:gridCol>
              </a:tblGrid>
              <a:tr h="79588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20532"/>
                  </a:ext>
                </a:extLst>
              </a:tr>
              <a:tr h="79588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service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Service_id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33469"/>
                  </a:ext>
                </a:extLst>
              </a:tr>
              <a:tr h="79588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service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Service_name</a:t>
                      </a:r>
                      <a:r>
                        <a:rPr lang="en-US" dirty="0"/>
                        <a:t>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82634"/>
                  </a:ext>
                </a:extLst>
              </a:tr>
              <a:tr h="79588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 of service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Service_description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62234"/>
                  </a:ext>
                </a:extLst>
              </a:tr>
              <a:tr h="79588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decimal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Cost of service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Service_cost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1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3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013C-33D3-8D88-4B38-81440F91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205113"/>
            <a:ext cx="10515600" cy="16205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Interview</a:t>
            </a:r>
            <a:br>
              <a:rPr lang="en-US" b="1" dirty="0"/>
            </a:br>
            <a:r>
              <a:rPr lang="en-US" b="1" dirty="0"/>
              <a:t>-</a:t>
            </a:r>
            <a:r>
              <a:rPr lang="en-US" dirty="0"/>
              <a:t>interview schedule:-</a:t>
            </a:r>
            <a:br>
              <a:rPr lang="en-US" b="1" dirty="0"/>
            </a:br>
            <a:endParaRPr lang="ar-EG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664D27-6243-BB50-5505-5E4341BFB7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4704" y="1683026"/>
          <a:ext cx="10489096" cy="483704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3296">
                  <a:extLst>
                    <a:ext uri="{9D8B030D-6E8A-4147-A177-3AD203B41FA5}">
                      <a16:colId xmlns:a16="http://schemas.microsoft.com/office/drawing/2014/main" val="466812964"/>
                    </a:ext>
                  </a:extLst>
                </a:gridCol>
                <a:gridCol w="3697356">
                  <a:extLst>
                    <a:ext uri="{9D8B030D-6E8A-4147-A177-3AD203B41FA5}">
                      <a16:colId xmlns:a16="http://schemas.microsoft.com/office/drawing/2014/main" val="5912552"/>
                    </a:ext>
                  </a:extLst>
                </a:gridCol>
                <a:gridCol w="2570922">
                  <a:extLst>
                    <a:ext uri="{9D8B030D-6E8A-4147-A177-3AD203B41FA5}">
                      <a16:colId xmlns:a16="http://schemas.microsoft.com/office/drawing/2014/main" val="3961009963"/>
                    </a:ext>
                  </a:extLst>
                </a:gridCol>
                <a:gridCol w="2037522">
                  <a:extLst>
                    <a:ext uri="{9D8B030D-6E8A-4147-A177-3AD203B41FA5}">
                      <a16:colId xmlns:a16="http://schemas.microsoft.com/office/drawing/2014/main" val="1915119276"/>
                    </a:ext>
                  </a:extLst>
                </a:gridCol>
              </a:tblGrid>
              <a:tr h="9159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Meeting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Purpose interview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Position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84319"/>
                  </a:ext>
                </a:extLst>
              </a:tr>
              <a:tr h="9159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3/6/2022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Gathering information about the receiving part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receptionist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Receptionists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83471"/>
                  </a:ext>
                </a:extLst>
              </a:tr>
              <a:tr h="1172928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4/6/2022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Gathering information about the employees and rooms and departments part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admin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Admins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67648"/>
                  </a:ext>
                </a:extLst>
              </a:tr>
              <a:tr h="91595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5/6/2022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Gathering information about the workers in the hotel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worker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staff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66656"/>
                  </a:ext>
                </a:extLst>
              </a:tr>
              <a:tr h="91625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6/6/2022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Gathering information about the any thing in the hotel</a:t>
                      </a:r>
                      <a:endParaRPr lang="ar-EG" dirty="0"/>
                    </a:p>
                    <a:p>
                      <a:pPr algn="ctr" rtl="0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Manager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Manager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9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1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F75E-8ADC-2FB9-53BE-046920C7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hotel branch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066A39-F89E-E4EA-E810-82D1952435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6021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71631524"/>
                    </a:ext>
                  </a:extLst>
                </a:gridCol>
                <a:gridCol w="1590923">
                  <a:extLst>
                    <a:ext uri="{9D8B030D-6E8A-4147-A177-3AD203B41FA5}">
                      <a16:colId xmlns:a16="http://schemas.microsoft.com/office/drawing/2014/main" val="4917161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13246612"/>
                    </a:ext>
                  </a:extLst>
                </a:gridCol>
                <a:gridCol w="2398644">
                  <a:extLst>
                    <a:ext uri="{9D8B030D-6E8A-4147-A177-3AD203B41FA5}">
                      <a16:colId xmlns:a16="http://schemas.microsoft.com/office/drawing/2014/main" val="1085315729"/>
                    </a:ext>
                  </a:extLst>
                </a:gridCol>
                <a:gridCol w="2289313">
                  <a:extLst>
                    <a:ext uri="{9D8B030D-6E8A-4147-A177-3AD203B41FA5}">
                      <a16:colId xmlns:a16="http://schemas.microsoft.com/office/drawing/2014/main" val="2427270195"/>
                    </a:ext>
                  </a:extLst>
                </a:gridCol>
              </a:tblGrid>
              <a:tr h="64981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69986"/>
                  </a:ext>
                </a:extLst>
              </a:tr>
              <a:tr h="64981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10978"/>
                  </a:ext>
                </a:extLst>
              </a:tr>
              <a:tr h="64981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54162"/>
                  </a:ext>
                </a:extLst>
              </a:tr>
              <a:tr h="64981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Phone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Branch_contuct_num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23129"/>
                  </a:ext>
                </a:extLst>
              </a:tr>
              <a:tr h="64981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Email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Branch_email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09260"/>
                  </a:ext>
                </a:extLst>
              </a:tr>
              <a:tr h="70327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Manager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Branch_manager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31334"/>
                  </a:ext>
                </a:extLst>
              </a:tr>
              <a:tr h="64981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Count of rooms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Branch_total_rooms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C808-F311-9908-AFEC-8802277E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departments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6F57D2-506A-35DD-1765-5240117923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39149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68896">
                  <a:extLst>
                    <a:ext uri="{9D8B030D-6E8A-4147-A177-3AD203B41FA5}">
                      <a16:colId xmlns:a16="http://schemas.microsoft.com/office/drawing/2014/main" val="508507737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949724552"/>
                    </a:ext>
                  </a:extLst>
                </a:gridCol>
                <a:gridCol w="2040834">
                  <a:extLst>
                    <a:ext uri="{9D8B030D-6E8A-4147-A177-3AD203B41FA5}">
                      <a16:colId xmlns:a16="http://schemas.microsoft.com/office/drawing/2014/main" val="3633548148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1349701506"/>
                    </a:ext>
                  </a:extLst>
                </a:gridCol>
                <a:gridCol w="2739887">
                  <a:extLst>
                    <a:ext uri="{9D8B030D-6E8A-4147-A177-3AD203B41FA5}">
                      <a16:colId xmlns:a16="http://schemas.microsoft.com/office/drawing/2014/main" val="3212888733"/>
                    </a:ext>
                  </a:extLst>
                </a:gridCol>
              </a:tblGrid>
              <a:tr h="65249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8163"/>
                  </a:ext>
                </a:extLst>
              </a:tr>
              <a:tr h="652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department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Department_id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73461"/>
                  </a:ext>
                </a:extLst>
              </a:tr>
              <a:tr h="652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department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Department_name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6823"/>
                  </a:ext>
                </a:extLst>
              </a:tr>
              <a:tr h="652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 of department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Department_description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60359"/>
                  </a:ext>
                </a:extLst>
              </a:tr>
              <a:tr h="652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Manager of department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Dpartment_manager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98710"/>
                  </a:ext>
                </a:extLst>
              </a:tr>
              <a:tr h="652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branch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Branch_id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4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4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EE2B-0BCE-850A-0412-1E32BB2A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Employees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533BD1-55D7-FF33-E383-4570386331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085" y="1690688"/>
          <a:ext cx="10823715" cy="452119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4743">
                  <a:extLst>
                    <a:ext uri="{9D8B030D-6E8A-4147-A177-3AD203B41FA5}">
                      <a16:colId xmlns:a16="http://schemas.microsoft.com/office/drawing/2014/main" val="3668816955"/>
                    </a:ext>
                  </a:extLst>
                </a:gridCol>
                <a:gridCol w="1754587">
                  <a:extLst>
                    <a:ext uri="{9D8B030D-6E8A-4147-A177-3AD203B41FA5}">
                      <a16:colId xmlns:a16="http://schemas.microsoft.com/office/drawing/2014/main" val="2557584052"/>
                    </a:ext>
                  </a:extLst>
                </a:gridCol>
                <a:gridCol w="2266122">
                  <a:extLst>
                    <a:ext uri="{9D8B030D-6E8A-4147-A177-3AD203B41FA5}">
                      <a16:colId xmlns:a16="http://schemas.microsoft.com/office/drawing/2014/main" val="1201004713"/>
                    </a:ext>
                  </a:extLst>
                </a:gridCol>
                <a:gridCol w="2473520">
                  <a:extLst>
                    <a:ext uri="{9D8B030D-6E8A-4147-A177-3AD203B41FA5}">
                      <a16:colId xmlns:a16="http://schemas.microsoft.com/office/drawing/2014/main" val="1785941411"/>
                    </a:ext>
                  </a:extLst>
                </a:gridCol>
                <a:gridCol w="2164743">
                  <a:extLst>
                    <a:ext uri="{9D8B030D-6E8A-4147-A177-3AD203B41FA5}">
                      <a16:colId xmlns:a16="http://schemas.microsoft.com/office/drawing/2014/main" val="3320016564"/>
                    </a:ext>
                  </a:extLst>
                </a:gridCol>
              </a:tblGrid>
              <a:tr h="654947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2858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3005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395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Role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Emp_role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81490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decimal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Salary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Emp_salary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235338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Phone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Emp_contuct_num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234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Email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Emp_email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7884"/>
                  </a:ext>
                </a:extLst>
              </a:tr>
              <a:tr h="5523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department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Department_id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03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8C0A-3579-D366-C777-E705023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booking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7DEA97-5F4B-C162-F955-F0D3C7B2E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550" y="1550504"/>
          <a:ext cx="11062250" cy="540267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2450">
                  <a:extLst>
                    <a:ext uri="{9D8B030D-6E8A-4147-A177-3AD203B41FA5}">
                      <a16:colId xmlns:a16="http://schemas.microsoft.com/office/drawing/2014/main" val="2499181563"/>
                    </a:ext>
                  </a:extLst>
                </a:gridCol>
                <a:gridCol w="2212450">
                  <a:extLst>
                    <a:ext uri="{9D8B030D-6E8A-4147-A177-3AD203B41FA5}">
                      <a16:colId xmlns:a16="http://schemas.microsoft.com/office/drawing/2014/main" val="3712391599"/>
                    </a:ext>
                  </a:extLst>
                </a:gridCol>
                <a:gridCol w="2212450">
                  <a:extLst>
                    <a:ext uri="{9D8B030D-6E8A-4147-A177-3AD203B41FA5}">
                      <a16:colId xmlns:a16="http://schemas.microsoft.com/office/drawing/2014/main" val="1617325179"/>
                    </a:ext>
                  </a:extLst>
                </a:gridCol>
                <a:gridCol w="2212450">
                  <a:extLst>
                    <a:ext uri="{9D8B030D-6E8A-4147-A177-3AD203B41FA5}">
                      <a16:colId xmlns:a16="http://schemas.microsoft.com/office/drawing/2014/main" val="4128578947"/>
                    </a:ext>
                  </a:extLst>
                </a:gridCol>
                <a:gridCol w="2212450">
                  <a:extLst>
                    <a:ext uri="{9D8B030D-6E8A-4147-A177-3AD203B41FA5}">
                      <a16:colId xmlns:a16="http://schemas.microsoft.com/office/drawing/2014/main" val="1223631180"/>
                    </a:ext>
                  </a:extLst>
                </a:gridCol>
              </a:tblGrid>
              <a:tr h="4825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34289"/>
                  </a:ext>
                </a:extLst>
              </a:tr>
              <a:tr h="57767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booking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Booking_id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04168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Date of booking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Booking_date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8998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Duration of stay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Duration_of_stay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505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Check in date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Check_in_date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27253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Check out date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Check_out_date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98273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employee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32741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Count rooms booked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Total_rooms_booked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07997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01134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payment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Payment_id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59512"/>
                  </a:ext>
                </a:extLst>
              </a:tr>
              <a:tr h="482500"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3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4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18E6-3420-DF47-9002-49052ADF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payment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C13296-5A13-7AAF-C6F2-E6DFACE9E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4070" y="1825625"/>
          <a:ext cx="10929730" cy="432338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5946">
                  <a:extLst>
                    <a:ext uri="{9D8B030D-6E8A-4147-A177-3AD203B41FA5}">
                      <a16:colId xmlns:a16="http://schemas.microsoft.com/office/drawing/2014/main" val="174980483"/>
                    </a:ext>
                  </a:extLst>
                </a:gridCol>
                <a:gridCol w="2185946">
                  <a:extLst>
                    <a:ext uri="{9D8B030D-6E8A-4147-A177-3AD203B41FA5}">
                      <a16:colId xmlns:a16="http://schemas.microsoft.com/office/drawing/2014/main" val="1187555032"/>
                    </a:ext>
                  </a:extLst>
                </a:gridCol>
                <a:gridCol w="2185946">
                  <a:extLst>
                    <a:ext uri="{9D8B030D-6E8A-4147-A177-3AD203B41FA5}">
                      <a16:colId xmlns:a16="http://schemas.microsoft.com/office/drawing/2014/main" val="118255158"/>
                    </a:ext>
                  </a:extLst>
                </a:gridCol>
                <a:gridCol w="2185946">
                  <a:extLst>
                    <a:ext uri="{9D8B030D-6E8A-4147-A177-3AD203B41FA5}">
                      <a16:colId xmlns:a16="http://schemas.microsoft.com/office/drawing/2014/main" val="153862415"/>
                    </a:ext>
                  </a:extLst>
                </a:gridCol>
                <a:gridCol w="2185946">
                  <a:extLst>
                    <a:ext uri="{9D8B030D-6E8A-4147-A177-3AD203B41FA5}">
                      <a16:colId xmlns:a16="http://schemas.microsoft.com/office/drawing/2014/main" val="2070158793"/>
                    </a:ext>
                  </a:extLst>
                </a:gridCol>
              </a:tblGrid>
              <a:tr h="72056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71171"/>
                  </a:ext>
                </a:extLst>
              </a:tr>
              <a:tr h="72056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payment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Payment_id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5617"/>
                  </a:ext>
                </a:extLst>
              </a:tr>
              <a:tr h="72056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Type of payment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Payment_type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19874"/>
                  </a:ext>
                </a:extLst>
              </a:tr>
              <a:tr h="72056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Date of payment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Payment_date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95562"/>
                  </a:ext>
                </a:extLst>
              </a:tr>
              <a:tr h="72056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Count of payments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Total_payment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01777"/>
                  </a:ext>
                </a:extLst>
              </a:tr>
              <a:tr h="72056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guest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Guest_id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3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5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124-E61F-C38A-08B3-44158A0B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transaction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1BDBA-5060-2D19-4E5C-1D2DAC713C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99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10113692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4102078283"/>
                    </a:ext>
                  </a:extLst>
                </a:gridCol>
                <a:gridCol w="2120348">
                  <a:extLst>
                    <a:ext uri="{9D8B030D-6E8A-4147-A177-3AD203B41FA5}">
                      <a16:colId xmlns:a16="http://schemas.microsoft.com/office/drawing/2014/main" val="3370669406"/>
                    </a:ext>
                  </a:extLst>
                </a:gridCol>
                <a:gridCol w="2757115">
                  <a:extLst>
                    <a:ext uri="{9D8B030D-6E8A-4147-A177-3AD203B41FA5}">
                      <a16:colId xmlns:a16="http://schemas.microsoft.com/office/drawing/2014/main" val="21644441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4899951"/>
                    </a:ext>
                  </a:extLst>
                </a:gridCol>
              </a:tblGrid>
              <a:tr h="7984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04123"/>
                  </a:ext>
                </a:extLst>
              </a:tr>
              <a:tr h="79841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transaction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Transaction_id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0655"/>
                  </a:ext>
                </a:extLst>
              </a:tr>
              <a:tr h="79841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of transaction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Transaction_name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4160"/>
                  </a:ext>
                </a:extLst>
              </a:tr>
              <a:tr h="79841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255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varchar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Date of transaction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Transaction_date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29566"/>
                  </a:ext>
                </a:extLst>
              </a:tr>
              <a:tr h="79841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booking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Booking_id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6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A85D-2030-B5A4-1F76-91735D4A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room_booked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71773-B9E6-A5EC-0149-E299469DF8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19644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019156838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698851273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4175470704"/>
                    </a:ext>
                  </a:extLst>
                </a:gridCol>
                <a:gridCol w="2584837">
                  <a:extLst>
                    <a:ext uri="{9D8B030D-6E8A-4147-A177-3AD203B41FA5}">
                      <a16:colId xmlns:a16="http://schemas.microsoft.com/office/drawing/2014/main" val="2003576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8794536"/>
                    </a:ext>
                  </a:extLst>
                </a:gridCol>
              </a:tblGrid>
              <a:tr h="65483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93419"/>
                  </a:ext>
                </a:extLst>
              </a:tr>
              <a:tr h="65483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booked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Booked_id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7776"/>
                  </a:ext>
                </a:extLst>
              </a:tr>
              <a:tr h="65483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room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Room_id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5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0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5EA-8C42-FC0C-5532-D32ABF1E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booking_has_services</a:t>
            </a:r>
            <a:endParaRPr lang="ar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EA37C-474E-FC30-7685-8BAC2AC26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2865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54666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1936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218747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49780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8429926"/>
                    </a:ext>
                  </a:extLst>
                </a:gridCol>
              </a:tblGrid>
              <a:tr h="95521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Required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length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type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Description</a:t>
                      </a:r>
                      <a:r>
                        <a:rPr lang="ar-E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Name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8035"/>
                  </a:ext>
                </a:extLst>
              </a:tr>
              <a:tr h="9552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booking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Booking_id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7346"/>
                  </a:ext>
                </a:extLst>
              </a:tr>
              <a:tr h="9552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Number of service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Service_id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4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EF09-C102-5CDF-2F9B-4AB003E8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Question for receptionists:-</a:t>
            </a:r>
            <a:endParaRPr lang="ar-E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1421-FA95-64C7-A399-38268BC3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4"/>
            <a:ext cx="10515600" cy="48502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[1] what are some of problems you face on a daily basis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[2] Do you keep records of guests if yes then for how many years you keep record?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[3]what are the information you stored of guest?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[4] how you take payment from the guest?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[5] Describe me how you deal with a customer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[6] What do you want from the new system?</a:t>
            </a:r>
          </a:p>
          <a:p>
            <a:pPr marL="0" indent="0">
              <a:buNone/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2789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95C-19BD-3C16-408B-5D783A61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Questions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admins</a:t>
            </a:r>
            <a:endParaRPr lang="ar-E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3EE0-799B-A4D0-BE56-D86EF66A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7342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[1]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How many departments in Hotel and what they are named?</a:t>
            </a:r>
            <a:br>
              <a:rPr lang="en-US" dirty="0"/>
            </a:br>
            <a:r>
              <a:rPr lang="en-US" dirty="0"/>
              <a:t>[2]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How many rooms in Hotel and what they are number?</a:t>
            </a:r>
            <a:br>
              <a:rPr lang="en-US" dirty="0"/>
            </a:br>
            <a:r>
              <a:rPr lang="en-US" dirty="0"/>
              <a:t>[3] what are the services in your hotel you provide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[4] how many staff members in each department?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[5] Describe me how you deal with a problems in the hotel?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[6]</a:t>
            </a:r>
            <a:r>
              <a:rPr lang="en-US" dirty="0"/>
              <a:t> What do you want from the new system?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3B1B-5BBA-4146-E839-53979F2B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Questions for staff</a:t>
            </a:r>
            <a:endParaRPr lang="ar-E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76FE-D1C8-4A64-DE60-4214F178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035826"/>
          </a:xfrm>
        </p:spPr>
        <p:txBody>
          <a:bodyPr lIns="108000" tIns="0" rIns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[1] what are some of problems you face on a daily basis?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[2] How many orders do you(chef) make per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[3] What food would you(chef) like to have on the list?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[4] how many rooms you(housekeeper) clean per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[5] how can order processing be improved?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[6] What do you want from the new system?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9407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0DF-7A33-DA8B-FF67-3593676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Questions for manager</a:t>
            </a:r>
            <a:endParaRPr lang="ar-E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87E1-C375-E300-1D20-8C28C3F3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1411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[1] how many employees in the hotel?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[2] what is computer skill level of employees?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[3] what is the economic status of your hotel per year since you manage this hotel?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[4] What are the hotel's weaknesses in the hotel?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[5] What are the hotel’s strengths in the hotel?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[6] What do you want from the new system?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4897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288-8CFD-1B52-2002-4A6EB70A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Other method to gathering information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92CD-20B9-F83E-B126-1DE379B2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3"/>
            <a:ext cx="10515600" cy="5104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[1] document analysis</a:t>
            </a:r>
          </a:p>
          <a:p>
            <a:pPr marL="0" indent="0">
              <a:buNone/>
            </a:pPr>
            <a:r>
              <a:rPr lang="en-US" dirty="0"/>
              <a:t>	is used to understand the as is system . Forms , report ,policy 	manuals, organization charts describe the formal system that the 	business organization 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[2] observation</a:t>
            </a:r>
          </a:p>
          <a:p>
            <a:pPr marL="0" indent="0">
              <a:buNone/>
            </a:pPr>
            <a:r>
              <a:rPr lang="en-US" dirty="0"/>
              <a:t>	the act of watching processes being performed.</a:t>
            </a:r>
          </a:p>
          <a:p>
            <a:pPr marL="0" indent="0">
              <a:buNone/>
            </a:pPr>
            <a:r>
              <a:rPr lang="en-US" dirty="0"/>
              <a:t>	it is powerful tool to gain insight into the as is system , and to 	check the validity of information gathering from other sources</a:t>
            </a:r>
          </a:p>
        </p:txBody>
      </p:sp>
    </p:spTree>
    <p:extLst>
      <p:ext uri="{BB962C8B-B14F-4D97-AF65-F5344CB8AC3E}">
        <p14:creationId xmlns:p14="http://schemas.microsoft.com/office/powerpoint/2010/main" val="215447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B132-AFDB-5490-ECDF-E50C5426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58" y="477079"/>
            <a:ext cx="6161103" cy="1123122"/>
          </a:xfrm>
        </p:spPr>
        <p:txBody>
          <a:bodyPr/>
          <a:lstStyle/>
          <a:p>
            <a:r>
              <a:rPr lang="en-US" dirty="0"/>
              <a:t>Feasibility study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919C-2408-82CD-2EB6-B181E70E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3" y="2317071"/>
            <a:ext cx="9144000" cy="229043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Technical feasibility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Economic feasibility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Organization feasibility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7997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ADD19D929C845951503FBE0F76B71" ma:contentTypeVersion="2" ma:contentTypeDescription="Create a new document." ma:contentTypeScope="" ma:versionID="8f332acba47fed7d174f97525b67a87b">
  <xsd:schema xmlns:xsd="http://www.w3.org/2001/XMLSchema" xmlns:xs="http://www.w3.org/2001/XMLSchema" xmlns:p="http://schemas.microsoft.com/office/2006/metadata/properties" xmlns:ns3="06f58a50-8706-4ae4-bfbc-e077d78845ba" targetNamespace="http://schemas.microsoft.com/office/2006/metadata/properties" ma:root="true" ma:fieldsID="159702db16438db5d7b004f1eada40a7" ns3:_="">
    <xsd:import namespace="06f58a50-8706-4ae4-bfbc-e077d78845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58a50-8706-4ae4-bfbc-e077d78845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FC7D82-C871-4968-B669-57BB4047F1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58a50-8706-4ae4-bfbc-e077d78845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46C978-012B-4E4E-8517-2A94018C57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D221E-2E37-4F9A-A26B-CD19985ED607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6f58a50-8706-4ae4-bfbc-e077d78845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1898</Words>
  <Application>Microsoft Office PowerPoint</Application>
  <PresentationFormat>Widescreen</PresentationFormat>
  <Paragraphs>695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Office Theme</vt:lpstr>
      <vt:lpstr>PowerPoint Presentation</vt:lpstr>
      <vt:lpstr>Gathering information</vt:lpstr>
      <vt:lpstr>Interview -interview schedule:- </vt:lpstr>
      <vt:lpstr>Question for receptionists:-</vt:lpstr>
      <vt:lpstr>Questions for admins</vt:lpstr>
      <vt:lpstr>Questions for staff</vt:lpstr>
      <vt:lpstr>Questions for manager</vt:lpstr>
      <vt:lpstr>Other method to gathering information</vt:lpstr>
      <vt:lpstr>Feasibility study</vt:lpstr>
      <vt:lpstr>Technical feasibility</vt:lpstr>
      <vt:lpstr>Economical study </vt:lpstr>
      <vt:lpstr> B.E.P  =  YEARS NAGATIVE +(YEAR NET CASH – YEAR COMM)/YEAR    COMM  B.E.P  =  3 +)183650-69550)/183650  B.E.P  = 3 .62  ROI     = (TOTAL BENEFIT-TOTAL COST )/TOTAL COST    ROI    =  (468000-398450)/398450)=6080  =17.4%</vt:lpstr>
      <vt:lpstr>Organizational feasibility</vt:lpstr>
      <vt:lpstr>Use case</vt:lpstr>
      <vt:lpstr>Use case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  Context level</vt:lpstr>
      <vt:lpstr>Data flow   Zero level</vt:lpstr>
      <vt:lpstr>Data dictionary</vt:lpstr>
      <vt:lpstr>Table Guest</vt:lpstr>
      <vt:lpstr>Table Rooms</vt:lpstr>
      <vt:lpstr>Table Services</vt:lpstr>
      <vt:lpstr>Table hotel branch</vt:lpstr>
      <vt:lpstr>Table departments</vt:lpstr>
      <vt:lpstr>Table Employees</vt:lpstr>
      <vt:lpstr>Table booking</vt:lpstr>
      <vt:lpstr>Table payment</vt:lpstr>
      <vt:lpstr>Table transaction</vt:lpstr>
      <vt:lpstr>Table room_booked</vt:lpstr>
      <vt:lpstr>Table booking_has_services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abdalmeged Ahmad abdalmeged alaaser</dc:creator>
  <cp:lastModifiedBy>Waleed abdalmeged Ahmad abdalmeged alaaser</cp:lastModifiedBy>
  <cp:revision>1</cp:revision>
  <dcterms:created xsi:type="dcterms:W3CDTF">2022-06-03T09:50:28Z</dcterms:created>
  <dcterms:modified xsi:type="dcterms:W3CDTF">2022-06-03T10:01:38Z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0x010100A9CADD19D929C845951503FBE0F76B71</vt:lpwstr>
  </property>
</Properties>
</file>