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8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43CF-47FD-4156-A21C-1F048C1B421F}" type="datetimeFigureOut">
              <a:rPr lang="tr-TR" smtClean="0"/>
              <a:t>11.5.2020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5996-FD13-42F1-BD08-36BA0E4A9E4E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94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43CF-47FD-4156-A21C-1F048C1B421F}" type="datetimeFigureOut">
              <a:rPr lang="tr-TR" smtClean="0"/>
              <a:t>11.5.2020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5996-FD13-42F1-BD08-36BA0E4A9E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876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43CF-47FD-4156-A21C-1F048C1B421F}" type="datetimeFigureOut">
              <a:rPr lang="tr-TR" smtClean="0"/>
              <a:t>11.5.2020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5996-FD13-42F1-BD08-36BA0E4A9E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1087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43CF-47FD-4156-A21C-1F048C1B421F}" type="datetimeFigureOut">
              <a:rPr lang="tr-TR" smtClean="0"/>
              <a:t>11.5.2020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5996-FD13-42F1-BD08-36BA0E4A9E4E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3948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43CF-47FD-4156-A21C-1F048C1B421F}" type="datetimeFigureOut">
              <a:rPr lang="tr-TR" smtClean="0"/>
              <a:t>11.5.2020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5996-FD13-42F1-BD08-36BA0E4A9E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4131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43CF-47FD-4156-A21C-1F048C1B421F}" type="datetimeFigureOut">
              <a:rPr lang="tr-TR" smtClean="0"/>
              <a:t>11.5.2020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5996-FD13-42F1-BD08-36BA0E4A9E4E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691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43CF-47FD-4156-A21C-1F048C1B421F}" type="datetimeFigureOut">
              <a:rPr lang="tr-TR" smtClean="0"/>
              <a:t>11.5.2020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5996-FD13-42F1-BD08-36BA0E4A9E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2411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43CF-47FD-4156-A21C-1F048C1B421F}" type="datetimeFigureOut">
              <a:rPr lang="tr-TR" smtClean="0"/>
              <a:t>11.5.2020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5996-FD13-42F1-BD08-36BA0E4A9E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1701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43CF-47FD-4156-A21C-1F048C1B421F}" type="datetimeFigureOut">
              <a:rPr lang="tr-TR" smtClean="0"/>
              <a:t>11.5.2020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5996-FD13-42F1-BD08-36BA0E4A9E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337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43CF-47FD-4156-A21C-1F048C1B421F}" type="datetimeFigureOut">
              <a:rPr lang="tr-TR" smtClean="0"/>
              <a:t>11.5.2020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5996-FD13-42F1-BD08-36BA0E4A9E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091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43CF-47FD-4156-A21C-1F048C1B421F}" type="datetimeFigureOut">
              <a:rPr lang="tr-TR" smtClean="0"/>
              <a:t>11.5.2020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5996-FD13-42F1-BD08-36BA0E4A9E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307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43CF-47FD-4156-A21C-1F048C1B421F}" type="datetimeFigureOut">
              <a:rPr lang="tr-TR" smtClean="0"/>
              <a:t>11.5.2020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5996-FD13-42F1-BD08-36BA0E4A9E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596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43CF-47FD-4156-A21C-1F048C1B421F}" type="datetimeFigureOut">
              <a:rPr lang="tr-TR" smtClean="0"/>
              <a:t>11.5.2020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5996-FD13-42F1-BD08-36BA0E4A9E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935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43CF-47FD-4156-A21C-1F048C1B421F}" type="datetimeFigureOut">
              <a:rPr lang="tr-TR" smtClean="0"/>
              <a:t>11.5.2020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5996-FD13-42F1-BD08-36BA0E4A9E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727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43CF-47FD-4156-A21C-1F048C1B421F}" type="datetimeFigureOut">
              <a:rPr lang="tr-TR" smtClean="0"/>
              <a:t>11.5.2020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5996-FD13-42F1-BD08-36BA0E4A9E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486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43CF-47FD-4156-A21C-1F048C1B421F}" type="datetimeFigureOut">
              <a:rPr lang="tr-TR" smtClean="0"/>
              <a:t>11.5.2020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5996-FD13-42F1-BD08-36BA0E4A9E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646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643CF-47FD-4156-A21C-1F048C1B421F}" type="datetimeFigureOut">
              <a:rPr lang="tr-TR" smtClean="0"/>
              <a:t>11.5.2020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05996-FD13-42F1-BD08-36BA0E4A9E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192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5C643CF-47FD-4156-A21C-1F048C1B421F}" type="datetimeFigureOut">
              <a:rPr lang="tr-TR" smtClean="0"/>
              <a:t>11.5.2020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BF05996-FD13-42F1-BD08-36BA0E4A9E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47623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DEB3BD-CEFA-4293-9D33-2D9A33CC0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/>
              <a:t>Energy</a:t>
            </a:r>
            <a:r>
              <a:rPr lang="tr-TR" dirty="0"/>
              <a:t> </a:t>
            </a:r>
            <a:r>
              <a:rPr lang="tr-TR" dirty="0" err="1"/>
              <a:t>ExpendIture</a:t>
            </a:r>
            <a:r>
              <a:rPr lang="tr-TR" dirty="0"/>
              <a:t> </a:t>
            </a:r>
            <a:r>
              <a:rPr lang="tr-TR" dirty="0" err="1"/>
              <a:t>EstImatIon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361173F-5523-45BC-B770-5ED702706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Baha Hakkı Demircioğlu</a:t>
            </a:r>
          </a:p>
          <a:p>
            <a:r>
              <a:rPr lang="tr-TR" dirty="0">
                <a:solidFill>
                  <a:schemeClr val="bg1"/>
                </a:solidFill>
              </a:rPr>
              <a:t>1409872</a:t>
            </a:r>
          </a:p>
        </p:txBody>
      </p:sp>
    </p:spTree>
    <p:extLst>
      <p:ext uri="{BB962C8B-B14F-4D97-AF65-F5344CB8AC3E}">
        <p14:creationId xmlns:p14="http://schemas.microsoft.com/office/powerpoint/2010/main" val="4095191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35E3AF-4817-47B1-88C2-C67F09EB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tr-TR" dirty="0" err="1"/>
              <a:t>Implementatıon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E7731E-CB57-4F97-9BA3-9BB9D8216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3 </a:t>
            </a:r>
            <a:r>
              <a:rPr lang="tr-TR" dirty="0" err="1">
                <a:solidFill>
                  <a:schemeClr val="bg1"/>
                </a:solidFill>
              </a:rPr>
              <a:t>regression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algorithms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applied</a:t>
            </a:r>
            <a:r>
              <a:rPr lang="tr-TR" dirty="0">
                <a:solidFill>
                  <a:schemeClr val="bg1"/>
                </a:solidFill>
              </a:rPr>
              <a:t>:</a:t>
            </a:r>
          </a:p>
          <a:p>
            <a:r>
              <a:rPr lang="tr-TR" dirty="0" err="1">
                <a:solidFill>
                  <a:schemeClr val="bg1"/>
                </a:solidFill>
              </a:rPr>
              <a:t>Linear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Regression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 err="1">
                <a:solidFill>
                  <a:schemeClr val="bg1"/>
                </a:solidFill>
              </a:rPr>
              <a:t>Random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Sample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Consensus</a:t>
            </a:r>
            <a:r>
              <a:rPr lang="tr-TR" dirty="0">
                <a:solidFill>
                  <a:schemeClr val="bg1"/>
                </a:solidFill>
              </a:rPr>
              <a:t> (RANSAC) (</a:t>
            </a:r>
            <a:r>
              <a:rPr lang="tr-TR" dirty="0" err="1">
                <a:solidFill>
                  <a:schemeClr val="bg1"/>
                </a:solidFill>
              </a:rPr>
              <a:t>Robust</a:t>
            </a:r>
            <a:r>
              <a:rPr lang="tr-TR" dirty="0">
                <a:solidFill>
                  <a:schemeClr val="bg1"/>
                </a:solidFill>
              </a:rPr>
              <a:t>)</a:t>
            </a:r>
          </a:p>
          <a:p>
            <a:r>
              <a:rPr lang="tr-TR" dirty="0" err="1">
                <a:solidFill>
                  <a:schemeClr val="bg1"/>
                </a:solidFill>
              </a:rPr>
              <a:t>Theil</a:t>
            </a:r>
            <a:r>
              <a:rPr lang="tr-TR" dirty="0">
                <a:solidFill>
                  <a:schemeClr val="bg1"/>
                </a:solidFill>
              </a:rPr>
              <a:t>-Sen </a:t>
            </a:r>
            <a:r>
              <a:rPr lang="tr-TR" dirty="0" err="1">
                <a:solidFill>
                  <a:schemeClr val="bg1"/>
                </a:solidFill>
              </a:rPr>
              <a:t>Estimator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Robust</a:t>
            </a:r>
            <a:r>
              <a:rPr lang="tr-TR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713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68765DB-31A1-4A7B-8ADA-C8D0D5F8B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265248"/>
            <a:ext cx="3448050" cy="2409825"/>
          </a:xfr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9D172823-7B2C-488D-A8B4-574D0F9A8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75" y="2238375"/>
            <a:ext cx="3448050" cy="238125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8B147435-5169-4EA0-9EFF-C18493C98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110" y="2238375"/>
            <a:ext cx="3466255" cy="2381250"/>
          </a:xfrm>
          <a:prstGeom prst="rect">
            <a:avLst/>
          </a:prstGeom>
        </p:spPr>
      </p:pic>
      <p:sp>
        <p:nvSpPr>
          <p:cNvPr id="13" name="İçerik Yer Tutucusu 2">
            <a:extLst>
              <a:ext uri="{FF2B5EF4-FFF2-40B4-BE49-F238E27FC236}">
                <a16:creationId xmlns:a16="http://schemas.microsoft.com/office/drawing/2014/main" id="{50C281E8-ED2A-4717-9D56-46DC86BB3602}"/>
              </a:ext>
            </a:extLst>
          </p:cNvPr>
          <p:cNvSpPr txBox="1">
            <a:spLocks/>
          </p:cNvSpPr>
          <p:nvPr/>
        </p:nvSpPr>
        <p:spPr>
          <a:xfrm>
            <a:off x="684211" y="3480468"/>
            <a:ext cx="109621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>
                <a:solidFill>
                  <a:schemeClr val="bg1"/>
                </a:solidFill>
              </a:rPr>
              <a:t>(Test Data, </a:t>
            </a:r>
            <a:r>
              <a:rPr lang="tr-TR" dirty="0" err="1">
                <a:solidFill>
                  <a:schemeClr val="bg1"/>
                </a:solidFill>
              </a:rPr>
              <a:t>Linear</a:t>
            </a:r>
            <a:r>
              <a:rPr lang="tr-TR" dirty="0">
                <a:solidFill>
                  <a:schemeClr val="bg1"/>
                </a:solidFill>
              </a:rPr>
              <a:t>)				(Test Data, RANSAC)			 (Test Data, </a:t>
            </a:r>
            <a:r>
              <a:rPr lang="tr-TR" dirty="0" err="1">
                <a:solidFill>
                  <a:schemeClr val="bg1"/>
                </a:solidFill>
              </a:rPr>
              <a:t>Theil</a:t>
            </a:r>
            <a:r>
              <a:rPr lang="tr-TR" dirty="0">
                <a:solidFill>
                  <a:schemeClr val="bg1"/>
                </a:solidFill>
              </a:rPr>
              <a:t>-Sen)</a:t>
            </a:r>
          </a:p>
        </p:txBody>
      </p:sp>
    </p:spTree>
    <p:extLst>
      <p:ext uri="{BB962C8B-B14F-4D97-AF65-F5344CB8AC3E}">
        <p14:creationId xmlns:p14="http://schemas.microsoft.com/office/powerpoint/2010/main" val="2844237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A5161FF-303F-4C20-95DD-D10E6F975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69" y="1497496"/>
            <a:ext cx="12215770" cy="4055165"/>
          </a:xfr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6FD928B6-2313-423D-AC8B-0420BA7616BA}"/>
              </a:ext>
            </a:extLst>
          </p:cNvPr>
          <p:cNvSpPr txBox="1">
            <a:spLocks/>
          </p:cNvSpPr>
          <p:nvPr/>
        </p:nvSpPr>
        <p:spPr>
          <a:xfrm>
            <a:off x="2592525" y="5711687"/>
            <a:ext cx="5570814" cy="785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tr-TR" dirty="0">
                <a:solidFill>
                  <a:schemeClr val="bg1"/>
                </a:solidFill>
              </a:rPr>
              <a:t>1:Right </a:t>
            </a:r>
            <a:r>
              <a:rPr lang="tr-TR" dirty="0" err="1">
                <a:solidFill>
                  <a:schemeClr val="bg1"/>
                </a:solidFill>
              </a:rPr>
              <a:t>Proportion</a:t>
            </a:r>
            <a:r>
              <a:rPr lang="tr-TR" dirty="0">
                <a:solidFill>
                  <a:schemeClr val="bg1"/>
                </a:solidFill>
              </a:rPr>
              <a:t>		-1:Inverse </a:t>
            </a:r>
            <a:r>
              <a:rPr lang="tr-TR" dirty="0" err="1">
                <a:solidFill>
                  <a:schemeClr val="bg1"/>
                </a:solidFill>
              </a:rPr>
              <a:t>Proportion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655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35E3AF-4817-47B1-88C2-C67F09EB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tr-TR" dirty="0" err="1"/>
              <a:t>Conclusıon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E7731E-CB57-4F97-9BA3-9BB9D8216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2192867"/>
            <a:ext cx="9480205" cy="4393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solidFill>
                  <a:schemeClr val="tx1"/>
                </a:solidFill>
              </a:rPr>
              <a:t>R SQUARE SCORES:</a:t>
            </a:r>
          </a:p>
          <a:p>
            <a:pPr marL="0" indent="0">
              <a:buNone/>
            </a:pPr>
            <a:r>
              <a:rPr lang="tr-TR" dirty="0" err="1">
                <a:solidFill>
                  <a:schemeClr val="bg1"/>
                </a:solidFill>
              </a:rPr>
              <a:t>Linear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Regression</a:t>
            </a:r>
            <a:r>
              <a:rPr lang="tr-TR" dirty="0">
                <a:solidFill>
                  <a:schemeClr val="bg1"/>
                </a:solidFill>
              </a:rPr>
              <a:t>: ~0.80</a:t>
            </a:r>
          </a:p>
          <a:p>
            <a:pPr marL="0" indent="0">
              <a:buNone/>
            </a:pPr>
            <a:r>
              <a:rPr lang="tr-TR" dirty="0">
                <a:solidFill>
                  <a:schemeClr val="bg1"/>
                </a:solidFill>
              </a:rPr>
              <a:t>RANSAC: ~0.73</a:t>
            </a:r>
          </a:p>
          <a:p>
            <a:pPr marL="0" indent="0">
              <a:buNone/>
            </a:pPr>
            <a:r>
              <a:rPr lang="tr-TR" dirty="0" err="1">
                <a:solidFill>
                  <a:schemeClr val="bg1"/>
                </a:solidFill>
              </a:rPr>
              <a:t>Theil</a:t>
            </a:r>
            <a:r>
              <a:rPr lang="tr-TR" dirty="0">
                <a:solidFill>
                  <a:schemeClr val="bg1"/>
                </a:solidFill>
              </a:rPr>
              <a:t>-Sen: ~0.78</a:t>
            </a:r>
          </a:p>
          <a:p>
            <a:pPr marL="0" indent="0">
              <a:buNone/>
            </a:pPr>
            <a:endParaRPr lang="tr-T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tr-TR" dirty="0" err="1">
                <a:solidFill>
                  <a:schemeClr val="bg1"/>
                </a:solidFill>
              </a:rPr>
              <a:t>Linear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Regression</a:t>
            </a:r>
            <a:r>
              <a:rPr lang="tr-TR" dirty="0">
                <a:solidFill>
                  <a:schemeClr val="bg1"/>
                </a:solidFill>
              </a:rPr>
              <a:t> is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best</a:t>
            </a:r>
            <a:r>
              <a:rPr lang="tr-TR" dirty="0">
                <a:solidFill>
                  <a:schemeClr val="bg1"/>
                </a:solidFill>
              </a:rPr>
              <a:t> fit </a:t>
            </a:r>
            <a:r>
              <a:rPr lang="tr-TR" dirty="0" err="1">
                <a:solidFill>
                  <a:schemeClr val="bg1"/>
                </a:solidFill>
              </a:rPr>
              <a:t>for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this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case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for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this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project</a:t>
            </a:r>
            <a:r>
              <a:rPr lang="tr-TR" dirty="0">
                <a:solidFill>
                  <a:schemeClr val="bg1"/>
                </a:solidFill>
              </a:rPr>
              <a:t>. Has a </a:t>
            </a:r>
            <a:r>
              <a:rPr lang="tr-TR" dirty="0" err="1">
                <a:solidFill>
                  <a:schemeClr val="bg1"/>
                </a:solidFill>
              </a:rPr>
              <a:t>good</a:t>
            </a:r>
            <a:r>
              <a:rPr lang="tr-TR" dirty="0">
                <a:solidFill>
                  <a:schemeClr val="bg1"/>
                </a:solidFill>
              </a:rPr>
              <a:t> rate </a:t>
            </a:r>
            <a:r>
              <a:rPr lang="tr-TR" dirty="0" err="1">
                <a:solidFill>
                  <a:schemeClr val="bg1"/>
                </a:solidFill>
              </a:rPr>
              <a:t>with</a:t>
            </a:r>
            <a:r>
              <a:rPr lang="tr-TR" dirty="0">
                <a:solidFill>
                  <a:schemeClr val="bg1"/>
                </a:solidFill>
              </a:rPr>
              <a:t> %33 </a:t>
            </a:r>
            <a:r>
              <a:rPr lang="tr-TR" dirty="0" err="1">
                <a:solidFill>
                  <a:schemeClr val="bg1"/>
                </a:solidFill>
              </a:rPr>
              <a:t>testing</a:t>
            </a:r>
            <a:r>
              <a:rPr lang="tr-TR" dirty="0">
                <a:solidFill>
                  <a:schemeClr val="bg1"/>
                </a:solidFill>
              </a:rPr>
              <a:t>. 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 err="1">
                <a:solidFill>
                  <a:schemeClr val="bg1"/>
                </a:solidFill>
              </a:rPr>
              <a:t>In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this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case</a:t>
            </a:r>
            <a:r>
              <a:rPr lang="tr-TR" dirty="0">
                <a:solidFill>
                  <a:schemeClr val="bg1"/>
                </a:solidFill>
              </a:rPr>
              <a:t> BIG Data </a:t>
            </a:r>
            <a:r>
              <a:rPr lang="tr-TR" dirty="0" err="1">
                <a:solidFill>
                  <a:schemeClr val="bg1"/>
                </a:solidFill>
              </a:rPr>
              <a:t>implementation</a:t>
            </a:r>
            <a:r>
              <a:rPr lang="tr-TR" dirty="0">
                <a:solidFill>
                  <a:schemeClr val="bg1"/>
                </a:solidFill>
              </a:rPr>
              <a:t> is a </a:t>
            </a:r>
            <a:r>
              <a:rPr lang="tr-TR" dirty="0" err="1">
                <a:solidFill>
                  <a:schemeClr val="bg1"/>
                </a:solidFill>
              </a:rPr>
              <a:t>great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example</a:t>
            </a:r>
            <a:r>
              <a:rPr lang="tr-TR" dirty="0">
                <a:solidFill>
                  <a:schemeClr val="bg1"/>
                </a:solidFill>
              </a:rPr>
              <a:t> of how a </a:t>
            </a:r>
            <a:r>
              <a:rPr lang="tr-TR" dirty="0" err="1">
                <a:solidFill>
                  <a:schemeClr val="bg1"/>
                </a:solidFill>
              </a:rPr>
              <a:t>good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job</a:t>
            </a:r>
            <a:r>
              <a:rPr lang="tr-TR" dirty="0">
                <a:solidFill>
                  <a:schemeClr val="bg1"/>
                </a:solidFill>
              </a:rPr>
              <a:t> can be done </a:t>
            </a:r>
            <a:r>
              <a:rPr lang="tr-TR" dirty="0" err="1">
                <a:solidFill>
                  <a:schemeClr val="bg1"/>
                </a:solidFill>
              </a:rPr>
              <a:t>with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this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tech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tr-TR" dirty="0">
                <a:solidFill>
                  <a:schemeClr val="bg1"/>
                </a:solidFill>
              </a:rPr>
              <a:t>(</a:t>
            </a:r>
            <a:r>
              <a:rPr lang="tr-TR" dirty="0" err="1">
                <a:solidFill>
                  <a:schemeClr val="bg1"/>
                </a:solidFill>
              </a:rPr>
              <a:t>Much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more</a:t>
            </a:r>
            <a:r>
              <a:rPr lang="tr-TR" dirty="0">
                <a:solidFill>
                  <a:schemeClr val="bg1"/>
                </a:solidFill>
              </a:rPr>
              <a:t> data can be </a:t>
            </a:r>
            <a:r>
              <a:rPr lang="tr-TR" dirty="0" err="1">
                <a:solidFill>
                  <a:schemeClr val="bg1"/>
                </a:solidFill>
              </a:rPr>
              <a:t>found</a:t>
            </a:r>
            <a:r>
              <a:rPr lang="tr-TR" dirty="0">
                <a:solidFill>
                  <a:schemeClr val="bg1"/>
                </a:solidFill>
              </a:rPr>
              <a:t> in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project</a:t>
            </a:r>
            <a:r>
              <a:rPr lang="tr-TR" dirty="0">
                <a:solidFill>
                  <a:schemeClr val="bg1"/>
                </a:solidFill>
              </a:rPr>
              <a:t> file.)</a:t>
            </a:r>
          </a:p>
          <a:p>
            <a:pPr marL="0" indent="0">
              <a:buNone/>
            </a:pP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330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C2C490-CD7A-4546-90DD-F5BD679B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tr-TR" dirty="0" err="1"/>
              <a:t>Conclusıon</a:t>
            </a:r>
            <a:r>
              <a:rPr lang="tr-TR" dirty="0"/>
              <a:t> – </a:t>
            </a:r>
            <a:r>
              <a:rPr lang="tr-TR" dirty="0" err="1"/>
              <a:t>for</a:t>
            </a:r>
            <a:r>
              <a:rPr lang="tr-TR" dirty="0"/>
              <a:t> 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78E835-6078-41F1-AE7B-FC6E46E77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936866" cy="3615267"/>
          </a:xfrm>
        </p:spPr>
        <p:txBody>
          <a:bodyPr/>
          <a:lstStyle/>
          <a:p>
            <a:r>
              <a:rPr lang="tr-TR" dirty="0" err="1">
                <a:solidFill>
                  <a:schemeClr val="bg1"/>
                </a:solidFill>
              </a:rPr>
              <a:t>In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this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project</a:t>
            </a:r>
            <a:r>
              <a:rPr lang="tr-TR" dirty="0">
                <a:solidFill>
                  <a:schemeClr val="bg1"/>
                </a:solidFill>
              </a:rPr>
              <a:t> I </a:t>
            </a:r>
            <a:r>
              <a:rPr lang="tr-TR" dirty="0" err="1">
                <a:solidFill>
                  <a:schemeClr val="bg1"/>
                </a:solidFill>
              </a:rPr>
              <a:t>have</a:t>
            </a:r>
            <a:r>
              <a:rPr lang="tr-TR" dirty="0">
                <a:solidFill>
                  <a:schemeClr val="bg1"/>
                </a:solidFill>
              </a:rPr>
              <a:t>;</a:t>
            </a:r>
          </a:p>
          <a:p>
            <a:r>
              <a:rPr lang="tr-TR" dirty="0">
                <a:solidFill>
                  <a:schemeClr val="bg1"/>
                </a:solidFill>
              </a:rPr>
              <a:t>done </a:t>
            </a:r>
            <a:r>
              <a:rPr lang="tr-TR" dirty="0" err="1">
                <a:solidFill>
                  <a:schemeClr val="bg1"/>
                </a:solidFill>
              </a:rPr>
              <a:t>one</a:t>
            </a:r>
            <a:r>
              <a:rPr lang="tr-TR" dirty="0">
                <a:solidFill>
                  <a:schemeClr val="bg1"/>
                </a:solidFill>
              </a:rPr>
              <a:t> hot </a:t>
            </a:r>
            <a:r>
              <a:rPr lang="tr-TR" dirty="0" err="1">
                <a:solidFill>
                  <a:schemeClr val="bg1"/>
                </a:solidFill>
              </a:rPr>
              <a:t>encoding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due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to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existence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non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numeric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variables</a:t>
            </a:r>
            <a:r>
              <a:rPr lang="tr-TR" dirty="0">
                <a:solidFill>
                  <a:schemeClr val="bg1"/>
                </a:solidFill>
              </a:rPr>
              <a:t>,</a:t>
            </a:r>
          </a:p>
          <a:p>
            <a:r>
              <a:rPr lang="tr-TR" dirty="0" err="1">
                <a:solidFill>
                  <a:schemeClr val="bg1"/>
                </a:solidFill>
              </a:rPr>
              <a:t>applied</a:t>
            </a:r>
            <a:r>
              <a:rPr lang="tr-TR" dirty="0">
                <a:solidFill>
                  <a:schemeClr val="bg1"/>
                </a:solidFill>
              </a:rPr>
              <a:t> 3 </a:t>
            </a:r>
            <a:r>
              <a:rPr lang="tr-TR" dirty="0" err="1">
                <a:solidFill>
                  <a:schemeClr val="bg1"/>
                </a:solidFill>
              </a:rPr>
              <a:t>regression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algorithms</a:t>
            </a:r>
            <a:r>
              <a:rPr lang="tr-TR" dirty="0">
                <a:solidFill>
                  <a:schemeClr val="bg1"/>
                </a:solidFill>
              </a:rPr>
              <a:t>,</a:t>
            </a:r>
          </a:p>
          <a:p>
            <a:r>
              <a:rPr lang="tr-TR" dirty="0" err="1">
                <a:solidFill>
                  <a:schemeClr val="bg1"/>
                </a:solidFill>
              </a:rPr>
              <a:t>compared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results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see</a:t>
            </a:r>
            <a:r>
              <a:rPr lang="tr-TR" dirty="0">
                <a:solidFill>
                  <a:schemeClr val="bg1"/>
                </a:solidFill>
              </a:rPr>
              <a:t>/</a:t>
            </a:r>
            <a:r>
              <a:rPr lang="tr-TR" dirty="0" err="1">
                <a:solidFill>
                  <a:schemeClr val="bg1"/>
                </a:solidFill>
              </a:rPr>
              <a:t>show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differences</a:t>
            </a:r>
            <a:r>
              <a:rPr lang="tr-TR" dirty="0">
                <a:solidFill>
                  <a:schemeClr val="bg1"/>
                </a:solidFill>
              </a:rPr>
              <a:t>,</a:t>
            </a:r>
          </a:p>
          <a:p>
            <a:r>
              <a:rPr lang="tr-TR" dirty="0" err="1">
                <a:solidFill>
                  <a:schemeClr val="bg1"/>
                </a:solidFill>
              </a:rPr>
              <a:t>understood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manipulating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be a </a:t>
            </a:r>
            <a:r>
              <a:rPr lang="tr-TR" dirty="0" err="1">
                <a:solidFill>
                  <a:schemeClr val="bg1"/>
                </a:solidFill>
              </a:rPr>
              <a:t>colleague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330423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83B493-D3C6-48B4-9F6F-09DD4A9F5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tr-TR" dirty="0"/>
              <a:t>ENERGY EXPENDITURE PREDICTION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055B3D-0FA0-4088-829C-DD7EA189B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r>
              <a:rPr lang="tr-TR" dirty="0" err="1">
                <a:solidFill>
                  <a:schemeClr val="bg1"/>
                </a:solidFill>
              </a:rPr>
              <a:t>Target</a:t>
            </a:r>
            <a:r>
              <a:rPr lang="tr-TR" dirty="0">
                <a:solidFill>
                  <a:schemeClr val="bg1"/>
                </a:solidFill>
              </a:rPr>
              <a:t> is </a:t>
            </a:r>
            <a:r>
              <a:rPr lang="tr-TR" dirty="0" err="1">
                <a:solidFill>
                  <a:schemeClr val="bg1"/>
                </a:solidFill>
              </a:rPr>
              <a:t>predict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cosmed</a:t>
            </a:r>
            <a:r>
              <a:rPr lang="tr-TR" dirty="0">
                <a:solidFill>
                  <a:schemeClr val="bg1"/>
                </a:solidFill>
              </a:rPr>
              <a:t>(</a:t>
            </a:r>
            <a:r>
              <a:rPr lang="tr-TR" dirty="0" err="1">
                <a:solidFill>
                  <a:schemeClr val="bg1"/>
                </a:solidFill>
              </a:rPr>
              <a:t>energy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expenditure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measurement</a:t>
            </a:r>
            <a:r>
              <a:rPr lang="tr-TR" dirty="0">
                <a:solidFill>
                  <a:schemeClr val="bg1"/>
                </a:solidFill>
              </a:rPr>
              <a:t>) </a:t>
            </a:r>
            <a:r>
              <a:rPr lang="tr-TR" dirty="0" err="1">
                <a:solidFill>
                  <a:schemeClr val="bg1"/>
                </a:solidFill>
              </a:rPr>
              <a:t>depending</a:t>
            </a:r>
            <a:r>
              <a:rPr lang="tr-TR" dirty="0">
                <a:solidFill>
                  <a:schemeClr val="bg1"/>
                </a:solidFill>
              </a:rPr>
              <a:t> on </a:t>
            </a:r>
            <a:r>
              <a:rPr lang="tr-TR" dirty="0" err="1">
                <a:solidFill>
                  <a:schemeClr val="bg1"/>
                </a:solidFill>
              </a:rPr>
              <a:t>given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variables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693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83B493-D3C6-48B4-9F6F-09DD4A9F5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tr-TR" dirty="0" err="1"/>
              <a:t>Table</a:t>
            </a:r>
            <a:r>
              <a:rPr lang="tr-TR" dirty="0"/>
              <a:t> of </a:t>
            </a:r>
            <a:r>
              <a:rPr lang="tr-TR" dirty="0" err="1"/>
              <a:t>content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055B3D-0FA0-4088-829C-DD7EA189B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4665133"/>
          </a:xfrm>
        </p:spPr>
        <p:txBody>
          <a:bodyPr/>
          <a:lstStyle/>
          <a:p>
            <a:r>
              <a:rPr lang="tr-TR" dirty="0" err="1">
                <a:solidFill>
                  <a:schemeClr val="bg1"/>
                </a:solidFill>
              </a:rPr>
              <a:t>Why</a:t>
            </a:r>
            <a:r>
              <a:rPr lang="tr-TR" dirty="0">
                <a:solidFill>
                  <a:schemeClr val="bg1"/>
                </a:solidFill>
              </a:rPr>
              <a:t> Do </a:t>
            </a:r>
            <a:r>
              <a:rPr lang="tr-TR" dirty="0" err="1">
                <a:solidFill>
                  <a:schemeClr val="bg1"/>
                </a:solidFill>
              </a:rPr>
              <a:t>We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Need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It</a:t>
            </a:r>
            <a:r>
              <a:rPr lang="tr-TR" dirty="0">
                <a:solidFill>
                  <a:schemeClr val="bg1"/>
                </a:solidFill>
              </a:rPr>
              <a:t>?</a:t>
            </a:r>
          </a:p>
          <a:p>
            <a:r>
              <a:rPr lang="tr-TR" dirty="0" err="1">
                <a:solidFill>
                  <a:schemeClr val="bg1"/>
                </a:solidFill>
              </a:rPr>
              <a:t>Who</a:t>
            </a:r>
            <a:r>
              <a:rPr lang="tr-TR" dirty="0">
                <a:solidFill>
                  <a:schemeClr val="bg1"/>
                </a:solidFill>
              </a:rPr>
              <a:t> Can </a:t>
            </a:r>
            <a:r>
              <a:rPr lang="tr-TR" dirty="0" err="1">
                <a:solidFill>
                  <a:schemeClr val="bg1"/>
                </a:solidFill>
              </a:rPr>
              <a:t>Use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It</a:t>
            </a:r>
            <a:r>
              <a:rPr lang="tr-TR" dirty="0">
                <a:solidFill>
                  <a:schemeClr val="bg1"/>
                </a:solidFill>
              </a:rPr>
              <a:t>?</a:t>
            </a:r>
          </a:p>
          <a:p>
            <a:r>
              <a:rPr lang="tr-TR" dirty="0" err="1">
                <a:solidFill>
                  <a:schemeClr val="bg1"/>
                </a:solidFill>
              </a:rPr>
              <a:t>Subjects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>
                <a:solidFill>
                  <a:schemeClr val="bg1"/>
                </a:solidFill>
              </a:rPr>
              <a:t>of Data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Data</a:t>
            </a:r>
          </a:p>
          <a:p>
            <a:r>
              <a:rPr lang="tr-TR" dirty="0" err="1">
                <a:solidFill>
                  <a:schemeClr val="bg1"/>
                </a:solidFill>
              </a:rPr>
              <a:t>Implementation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 err="1">
                <a:solidFill>
                  <a:schemeClr val="bg1"/>
                </a:solidFill>
              </a:rPr>
              <a:t>Conclusion</a:t>
            </a:r>
            <a:endParaRPr lang="tr-TR" dirty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  <a:p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34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2C7BF2-15E3-4E19-AC9F-25E1C8CC2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tr-TR" dirty="0" err="1"/>
              <a:t>Why</a:t>
            </a:r>
            <a:r>
              <a:rPr lang="tr-TR" dirty="0"/>
              <a:t> do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 </a:t>
            </a:r>
            <a:r>
              <a:rPr lang="tr-TR" dirty="0" err="1"/>
              <a:t>ıt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C9F67F-D5EC-4D8F-9C22-5EC0B1EDE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r>
              <a:rPr lang="tr-TR" dirty="0" err="1">
                <a:solidFill>
                  <a:schemeClr val="bg1"/>
                </a:solidFill>
              </a:rPr>
              <a:t>Everyone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spends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energy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even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though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doing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nothing</a:t>
            </a:r>
            <a:r>
              <a:rPr lang="tr-TR" dirty="0">
                <a:solidFill>
                  <a:schemeClr val="bg1"/>
                </a:solidFill>
              </a:rPr>
              <a:t>.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 err="1">
                <a:solidFill>
                  <a:schemeClr val="bg1"/>
                </a:solidFill>
              </a:rPr>
              <a:t>Energy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Expanditure</a:t>
            </a:r>
            <a:r>
              <a:rPr lang="tr-TR" dirty="0">
                <a:solidFill>
                  <a:schemeClr val="bg1"/>
                </a:solidFill>
              </a:rPr>
              <a:t> is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main </a:t>
            </a:r>
            <a:r>
              <a:rPr lang="tr-TR" dirty="0" err="1">
                <a:solidFill>
                  <a:schemeClr val="bg1"/>
                </a:solidFill>
              </a:rPr>
              <a:t>calculation</a:t>
            </a:r>
            <a:r>
              <a:rPr lang="tr-TR" dirty="0">
                <a:solidFill>
                  <a:schemeClr val="bg1"/>
                </a:solidFill>
              </a:rPr>
              <a:t> of a </a:t>
            </a:r>
            <a:r>
              <a:rPr lang="tr-TR" dirty="0" err="1">
                <a:solidFill>
                  <a:schemeClr val="bg1"/>
                </a:solidFill>
              </a:rPr>
              <a:t>human’s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energy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spending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depending</a:t>
            </a:r>
            <a:r>
              <a:rPr lang="tr-TR" dirty="0">
                <a:solidFill>
                  <a:schemeClr val="bg1"/>
                </a:solidFill>
              </a:rPr>
              <a:t> on </a:t>
            </a:r>
            <a:r>
              <a:rPr lang="tr-TR" dirty="0" err="1">
                <a:solidFill>
                  <a:schemeClr val="bg1"/>
                </a:solidFill>
              </a:rPr>
              <a:t>many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variables</a:t>
            </a:r>
            <a:r>
              <a:rPr lang="tr-TR" dirty="0">
                <a:solidFill>
                  <a:schemeClr val="bg1"/>
                </a:solidFill>
              </a:rPr>
              <a:t>.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tr-TR" dirty="0" err="1">
                <a:solidFill>
                  <a:schemeClr val="bg1"/>
                </a:solidFill>
              </a:rPr>
              <a:t>With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understand</a:t>
            </a:r>
            <a:r>
              <a:rPr lang="tr-TR" dirty="0">
                <a:solidFill>
                  <a:schemeClr val="bg1"/>
                </a:solidFill>
              </a:rPr>
              <a:t> of it </a:t>
            </a:r>
            <a:r>
              <a:rPr lang="tr-TR" dirty="0" err="1">
                <a:solidFill>
                  <a:schemeClr val="bg1"/>
                </a:solidFill>
              </a:rPr>
              <a:t>we</a:t>
            </a:r>
            <a:r>
              <a:rPr lang="tr-TR" dirty="0">
                <a:solidFill>
                  <a:schemeClr val="bg1"/>
                </a:solidFill>
              </a:rPr>
              <a:t> can </a:t>
            </a:r>
            <a:r>
              <a:rPr lang="tr-TR" dirty="0" err="1">
                <a:solidFill>
                  <a:schemeClr val="bg1"/>
                </a:solidFill>
              </a:rPr>
              <a:t>understand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«</a:t>
            </a:r>
            <a:r>
              <a:rPr lang="tr-TR" dirty="0" err="1">
                <a:solidFill>
                  <a:schemeClr val="bg1"/>
                </a:solidFill>
              </a:rPr>
              <a:t>health</a:t>
            </a:r>
            <a:r>
              <a:rPr lang="tr-TR" dirty="0">
                <a:solidFill>
                  <a:schemeClr val="bg1"/>
                </a:solidFill>
              </a:rPr>
              <a:t>»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«</a:t>
            </a:r>
            <a:r>
              <a:rPr lang="tr-TR" dirty="0" err="1">
                <a:solidFill>
                  <a:schemeClr val="bg1"/>
                </a:solidFill>
              </a:rPr>
              <a:t>live»s</a:t>
            </a:r>
            <a:r>
              <a:rPr lang="tr-TR" dirty="0">
                <a:solidFill>
                  <a:schemeClr val="bg1"/>
                </a:solidFill>
              </a:rPr>
              <a:t> on </a:t>
            </a:r>
            <a:r>
              <a:rPr lang="tr-TR" dirty="0" err="1">
                <a:solidFill>
                  <a:schemeClr val="bg1"/>
                </a:solidFill>
              </a:rPr>
              <a:t>mathematical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way</a:t>
            </a:r>
            <a:r>
              <a:rPr lang="tr-TR" dirty="0">
                <a:solidFill>
                  <a:schemeClr val="bg1"/>
                </a:solidFill>
              </a:rPr>
              <a:t>; </a:t>
            </a:r>
            <a:r>
              <a:rPr lang="tr-TR" dirty="0" err="1">
                <a:solidFill>
                  <a:schemeClr val="bg1"/>
                </a:solidFill>
              </a:rPr>
              <a:t>think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make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comment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correctly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4034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D766FE-C78A-41DA-923E-E68D764B8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tr-TR" dirty="0" err="1"/>
              <a:t>Who</a:t>
            </a:r>
            <a:r>
              <a:rPr lang="tr-TR" dirty="0"/>
              <a:t> can </a:t>
            </a:r>
            <a:r>
              <a:rPr lang="tr-TR" dirty="0" err="1"/>
              <a:t>use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4D21EB-17CE-4678-91F0-1F945A2BE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r>
              <a:rPr lang="tr-TR" dirty="0" err="1">
                <a:solidFill>
                  <a:schemeClr val="bg1"/>
                </a:solidFill>
              </a:rPr>
              <a:t>Hospitals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 err="1">
                <a:solidFill>
                  <a:schemeClr val="bg1"/>
                </a:solidFill>
              </a:rPr>
              <a:t>Teams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 err="1">
                <a:solidFill>
                  <a:schemeClr val="bg1"/>
                </a:solidFill>
              </a:rPr>
              <a:t>Wellness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Centers-Companies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 err="1">
                <a:solidFill>
                  <a:schemeClr val="bg1"/>
                </a:solidFill>
              </a:rPr>
              <a:t>Anyone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related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or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curious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about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human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health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35E3AF-4817-47B1-88C2-C67F09EB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tr-TR" dirty="0" err="1"/>
              <a:t>Subjects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E7731E-CB57-4F97-9BA3-9BB9D8216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total of ten healthy participants</a:t>
            </a:r>
            <a:r>
              <a:rPr lang="tr-TR" dirty="0">
                <a:solidFill>
                  <a:schemeClr val="bg1"/>
                </a:solidFill>
              </a:rPr>
              <a:t>: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(age 27.2 years (SD = 3.1); 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BMI 24.1 kg/m-2 (SD = 2.3); 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weight 78.2 kg (SD = 10.9)) </a:t>
            </a:r>
            <a:br>
              <a:rPr lang="tr-TR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completed a two-week study (each participant was recorded during one day for approximately eight hours).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721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35E3AF-4817-47B1-88C2-C67F09EB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2761353" cy="1507067"/>
          </a:xfrm>
        </p:spPr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data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E7731E-CB57-4F97-9BA3-9BB9D8216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192867"/>
            <a:ext cx="11754678" cy="3823620"/>
          </a:xfrm>
        </p:spPr>
        <p:txBody>
          <a:bodyPr/>
          <a:lstStyle/>
          <a:p>
            <a:r>
              <a:rPr lang="tr-TR" dirty="0" err="1">
                <a:solidFill>
                  <a:schemeClr val="bg1"/>
                </a:solidFill>
              </a:rPr>
              <a:t>peakCount</a:t>
            </a:r>
            <a:r>
              <a:rPr lang="tr-TR" dirty="0">
                <a:solidFill>
                  <a:schemeClr val="bg1"/>
                </a:solidFill>
              </a:rPr>
              <a:t>				</a:t>
            </a:r>
            <a:r>
              <a:rPr lang="tr-TR" dirty="0" err="1">
                <a:solidFill>
                  <a:schemeClr val="bg1"/>
                </a:solidFill>
              </a:rPr>
              <a:t>acceleration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peak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counts</a:t>
            </a:r>
            <a:r>
              <a:rPr lang="tr-TR" dirty="0">
                <a:solidFill>
                  <a:schemeClr val="bg1"/>
                </a:solidFill>
              </a:rPr>
              <a:t>					</a:t>
            </a:r>
            <a:r>
              <a:rPr lang="tr-TR" dirty="0" err="1">
                <a:solidFill>
                  <a:schemeClr val="bg1"/>
                </a:solidFill>
              </a:rPr>
              <a:t>Shimmer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Acc</a:t>
            </a:r>
            <a:r>
              <a:rPr lang="tr-TR" dirty="0">
                <a:solidFill>
                  <a:schemeClr val="bg1"/>
                </a:solidFill>
              </a:rPr>
              <a:t>		</a:t>
            </a:r>
            <a:r>
              <a:rPr lang="tr-TR" dirty="0" err="1">
                <a:solidFill>
                  <a:schemeClr val="bg1"/>
                </a:solidFill>
              </a:rPr>
              <a:t>float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 err="1">
                <a:solidFill>
                  <a:schemeClr val="bg1"/>
                </a:solidFill>
              </a:rPr>
              <a:t>Z_breathRate</a:t>
            </a:r>
            <a:r>
              <a:rPr lang="tr-TR" dirty="0">
                <a:solidFill>
                  <a:schemeClr val="bg1"/>
                </a:solidFill>
              </a:rPr>
              <a:t>			</a:t>
            </a:r>
            <a:r>
              <a:rPr lang="tr-TR" dirty="0" err="1">
                <a:solidFill>
                  <a:schemeClr val="bg1"/>
                </a:solidFill>
              </a:rPr>
              <a:t>breath</a:t>
            </a:r>
            <a:r>
              <a:rPr lang="tr-TR" dirty="0">
                <a:solidFill>
                  <a:schemeClr val="bg1"/>
                </a:solidFill>
              </a:rPr>
              <a:t> rate								</a:t>
            </a:r>
            <a:r>
              <a:rPr lang="tr-TR" dirty="0" err="1">
                <a:solidFill>
                  <a:schemeClr val="bg1"/>
                </a:solidFill>
              </a:rPr>
              <a:t>Zephyr</a:t>
            </a:r>
            <a:r>
              <a:rPr lang="tr-TR" dirty="0">
                <a:solidFill>
                  <a:schemeClr val="bg1"/>
                </a:solidFill>
              </a:rPr>
              <a:t>				</a:t>
            </a:r>
            <a:r>
              <a:rPr lang="tr-TR" dirty="0" err="1">
                <a:solidFill>
                  <a:schemeClr val="bg1"/>
                </a:solidFill>
              </a:rPr>
              <a:t>float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 err="1">
                <a:solidFill>
                  <a:schemeClr val="bg1"/>
                </a:solidFill>
              </a:rPr>
              <a:t>Z_hearthRate</a:t>
            </a:r>
            <a:r>
              <a:rPr lang="tr-TR" dirty="0">
                <a:solidFill>
                  <a:schemeClr val="bg1"/>
                </a:solidFill>
              </a:rPr>
              <a:t>			</a:t>
            </a:r>
            <a:r>
              <a:rPr lang="tr-TR" dirty="0" err="1">
                <a:solidFill>
                  <a:schemeClr val="bg1"/>
                </a:solidFill>
              </a:rPr>
              <a:t>hearth</a:t>
            </a:r>
            <a:r>
              <a:rPr lang="tr-TR" dirty="0">
                <a:solidFill>
                  <a:schemeClr val="bg1"/>
                </a:solidFill>
              </a:rPr>
              <a:t> rate								</a:t>
            </a:r>
            <a:r>
              <a:rPr lang="tr-TR" dirty="0" err="1">
                <a:solidFill>
                  <a:schemeClr val="bg1"/>
                </a:solidFill>
              </a:rPr>
              <a:t>Zephyr</a:t>
            </a:r>
            <a:r>
              <a:rPr lang="tr-TR" dirty="0">
                <a:solidFill>
                  <a:schemeClr val="bg1"/>
                </a:solidFill>
              </a:rPr>
              <a:t>				</a:t>
            </a:r>
            <a:r>
              <a:rPr lang="tr-TR" dirty="0" err="1">
                <a:solidFill>
                  <a:schemeClr val="bg1"/>
                </a:solidFill>
              </a:rPr>
              <a:t>float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 err="1">
                <a:solidFill>
                  <a:schemeClr val="bg1"/>
                </a:solidFill>
              </a:rPr>
              <a:t>Z_skinTemp</a:t>
            </a:r>
            <a:r>
              <a:rPr lang="tr-TR" dirty="0">
                <a:solidFill>
                  <a:schemeClr val="bg1"/>
                </a:solidFill>
              </a:rPr>
              <a:t>				</a:t>
            </a:r>
            <a:r>
              <a:rPr lang="tr-TR" dirty="0" err="1">
                <a:solidFill>
                  <a:schemeClr val="bg1"/>
                </a:solidFill>
              </a:rPr>
              <a:t>temperature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from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chest</a:t>
            </a:r>
            <a:r>
              <a:rPr lang="tr-TR" dirty="0">
                <a:solidFill>
                  <a:schemeClr val="bg1"/>
                </a:solidFill>
              </a:rPr>
              <a:t>					</a:t>
            </a:r>
            <a:r>
              <a:rPr lang="tr-TR" dirty="0" err="1">
                <a:solidFill>
                  <a:schemeClr val="bg1"/>
                </a:solidFill>
              </a:rPr>
              <a:t>Zephyr</a:t>
            </a:r>
            <a:r>
              <a:rPr lang="tr-TR" dirty="0">
                <a:solidFill>
                  <a:schemeClr val="bg1"/>
                </a:solidFill>
              </a:rPr>
              <a:t>				</a:t>
            </a:r>
            <a:r>
              <a:rPr lang="tr-TR" dirty="0" err="1">
                <a:solidFill>
                  <a:schemeClr val="bg1"/>
                </a:solidFill>
              </a:rPr>
              <a:t>float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>
                <a:solidFill>
                  <a:schemeClr val="bg1"/>
                </a:solidFill>
              </a:rPr>
              <a:t>SW_GSR					</a:t>
            </a:r>
            <a:r>
              <a:rPr lang="tr-TR" dirty="0" err="1">
                <a:solidFill>
                  <a:schemeClr val="bg1"/>
                </a:solidFill>
              </a:rPr>
              <a:t>galvanic</a:t>
            </a:r>
            <a:r>
              <a:rPr lang="tr-TR" dirty="0">
                <a:solidFill>
                  <a:schemeClr val="bg1"/>
                </a:solidFill>
              </a:rPr>
              <a:t> skin </a:t>
            </a:r>
            <a:r>
              <a:rPr lang="tr-TR" dirty="0" err="1">
                <a:solidFill>
                  <a:schemeClr val="bg1"/>
                </a:solidFill>
              </a:rPr>
              <a:t>response</a:t>
            </a:r>
            <a:r>
              <a:rPr lang="tr-TR" dirty="0">
                <a:solidFill>
                  <a:schemeClr val="bg1"/>
                </a:solidFill>
              </a:rPr>
              <a:t>					</a:t>
            </a:r>
            <a:r>
              <a:rPr lang="tr-TR" dirty="0" err="1">
                <a:solidFill>
                  <a:schemeClr val="bg1"/>
                </a:solidFill>
              </a:rPr>
              <a:t>BodyMedia</a:t>
            </a:r>
            <a:r>
              <a:rPr lang="tr-TR" dirty="0">
                <a:solidFill>
                  <a:schemeClr val="bg1"/>
                </a:solidFill>
              </a:rPr>
              <a:t>		</a:t>
            </a:r>
            <a:r>
              <a:rPr lang="tr-TR" dirty="0" err="1">
                <a:solidFill>
                  <a:schemeClr val="bg1"/>
                </a:solidFill>
              </a:rPr>
              <a:t>float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 err="1">
                <a:solidFill>
                  <a:schemeClr val="bg1"/>
                </a:solidFill>
              </a:rPr>
              <a:t>SW_NearBodyTemp</a:t>
            </a:r>
            <a:r>
              <a:rPr lang="tr-TR" dirty="0">
                <a:solidFill>
                  <a:schemeClr val="bg1"/>
                </a:solidFill>
              </a:rPr>
              <a:t>		</a:t>
            </a:r>
            <a:r>
              <a:rPr lang="tr-TR" dirty="0" err="1">
                <a:solidFill>
                  <a:schemeClr val="bg1"/>
                </a:solidFill>
              </a:rPr>
              <a:t>near</a:t>
            </a:r>
            <a:r>
              <a:rPr lang="tr-TR" dirty="0">
                <a:solidFill>
                  <a:schemeClr val="bg1"/>
                </a:solidFill>
              </a:rPr>
              <a:t> body </a:t>
            </a:r>
            <a:r>
              <a:rPr lang="tr-TR" dirty="0" err="1">
                <a:solidFill>
                  <a:schemeClr val="bg1"/>
                </a:solidFill>
              </a:rPr>
              <a:t>ambient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temperature</a:t>
            </a:r>
            <a:r>
              <a:rPr lang="tr-TR" dirty="0">
                <a:solidFill>
                  <a:schemeClr val="bg1"/>
                </a:solidFill>
              </a:rPr>
              <a:t>			</a:t>
            </a:r>
            <a:r>
              <a:rPr lang="tr-TR" dirty="0" err="1">
                <a:solidFill>
                  <a:schemeClr val="bg1"/>
                </a:solidFill>
              </a:rPr>
              <a:t>BodyMedia</a:t>
            </a:r>
            <a:r>
              <a:rPr lang="tr-TR" dirty="0">
                <a:solidFill>
                  <a:schemeClr val="bg1"/>
                </a:solidFill>
              </a:rPr>
              <a:t>		</a:t>
            </a:r>
            <a:r>
              <a:rPr lang="tr-TR" dirty="0" err="1">
                <a:solidFill>
                  <a:schemeClr val="bg1"/>
                </a:solidFill>
              </a:rPr>
              <a:t>float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 err="1">
                <a:solidFill>
                  <a:schemeClr val="bg1"/>
                </a:solidFill>
              </a:rPr>
              <a:t>SW_skinTemp</a:t>
            </a:r>
            <a:r>
              <a:rPr lang="tr-TR" dirty="0">
                <a:solidFill>
                  <a:schemeClr val="bg1"/>
                </a:solidFill>
              </a:rPr>
              <a:t>			</a:t>
            </a:r>
            <a:r>
              <a:rPr lang="tr-TR" dirty="0" err="1">
                <a:solidFill>
                  <a:schemeClr val="bg1"/>
                </a:solidFill>
              </a:rPr>
              <a:t>temperature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from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arm</a:t>
            </a:r>
            <a:r>
              <a:rPr lang="tr-TR" dirty="0">
                <a:solidFill>
                  <a:schemeClr val="bg1"/>
                </a:solidFill>
              </a:rPr>
              <a:t>					</a:t>
            </a:r>
            <a:r>
              <a:rPr lang="tr-TR" dirty="0" err="1">
                <a:solidFill>
                  <a:schemeClr val="bg1"/>
                </a:solidFill>
              </a:rPr>
              <a:t>BodyMedia</a:t>
            </a:r>
            <a:r>
              <a:rPr lang="tr-TR" dirty="0">
                <a:solidFill>
                  <a:schemeClr val="bg1"/>
                </a:solidFill>
              </a:rPr>
              <a:t>		</a:t>
            </a:r>
            <a:r>
              <a:rPr lang="tr-TR" dirty="0" err="1">
                <a:solidFill>
                  <a:schemeClr val="bg1"/>
                </a:solidFill>
              </a:rPr>
              <a:t>float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 err="1">
                <a:solidFill>
                  <a:schemeClr val="bg1"/>
                </a:solidFill>
              </a:rPr>
              <a:t>pred_Activity</a:t>
            </a:r>
            <a:r>
              <a:rPr lang="tr-TR" dirty="0">
                <a:solidFill>
                  <a:schemeClr val="bg1"/>
                </a:solidFill>
              </a:rPr>
              <a:t>			</a:t>
            </a:r>
            <a:r>
              <a:rPr lang="tr-TR" dirty="0" err="1">
                <a:solidFill>
                  <a:schemeClr val="bg1"/>
                </a:solidFill>
              </a:rPr>
              <a:t>what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subject</a:t>
            </a:r>
            <a:r>
              <a:rPr lang="tr-TR" dirty="0">
                <a:solidFill>
                  <a:schemeClr val="bg1"/>
                </a:solidFill>
              </a:rPr>
              <a:t> done </a:t>
            </a:r>
            <a:r>
              <a:rPr lang="tr-TR" dirty="0" err="1">
                <a:solidFill>
                  <a:schemeClr val="bg1"/>
                </a:solidFill>
              </a:rPr>
              <a:t>just</a:t>
            </a:r>
            <a:r>
              <a:rPr lang="tr-TR" dirty="0">
                <a:solidFill>
                  <a:schemeClr val="bg1"/>
                </a:solidFill>
              </a:rPr>
              <a:t> yet								</a:t>
            </a:r>
            <a:r>
              <a:rPr lang="tr-TR" dirty="0" err="1">
                <a:solidFill>
                  <a:schemeClr val="bg1"/>
                </a:solidFill>
              </a:rPr>
              <a:t>string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C23C0851-C870-4DC5-B117-4AB77BDEE3E6}"/>
              </a:ext>
            </a:extLst>
          </p:cNvPr>
          <p:cNvSpPr txBox="1">
            <a:spLocks/>
          </p:cNvSpPr>
          <p:nvPr/>
        </p:nvSpPr>
        <p:spPr>
          <a:xfrm>
            <a:off x="7765775" y="1520319"/>
            <a:ext cx="3838229" cy="1345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>
                <a:solidFill>
                  <a:schemeClr val="bg1"/>
                </a:solidFill>
              </a:rPr>
              <a:t>	</a:t>
            </a:r>
            <a:r>
              <a:rPr lang="tr-TR" u="sng" dirty="0">
                <a:solidFill>
                  <a:srgbClr val="FF0000"/>
                </a:solidFill>
              </a:rPr>
              <a:t>Sensor</a:t>
            </a:r>
            <a:r>
              <a:rPr lang="tr-TR" dirty="0">
                <a:solidFill>
                  <a:schemeClr val="bg1"/>
                </a:solidFill>
              </a:rPr>
              <a:t>				</a:t>
            </a:r>
            <a:r>
              <a:rPr lang="tr-TR" u="sng" dirty="0" err="1">
                <a:solidFill>
                  <a:srgbClr val="FF0000"/>
                </a:solidFill>
              </a:rPr>
              <a:t>Type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740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35E3AF-4817-47B1-88C2-C67F09EB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tr-TR" dirty="0" err="1"/>
              <a:t>Understandıng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694FAD6-5BD1-4637-A97C-9A893C6CB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" y="1928811"/>
            <a:ext cx="12185591" cy="4727169"/>
          </a:xfrm>
        </p:spPr>
      </p:pic>
    </p:spTree>
    <p:extLst>
      <p:ext uri="{BB962C8B-B14F-4D97-AF65-F5344CB8AC3E}">
        <p14:creationId xmlns:p14="http://schemas.microsoft.com/office/powerpoint/2010/main" val="242173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35E3AF-4817-47B1-88C2-C67F09EB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tr-TR" dirty="0" err="1"/>
              <a:t>Understandıng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 (</a:t>
            </a:r>
            <a:r>
              <a:rPr lang="tr-TR" dirty="0" err="1"/>
              <a:t>cont</a:t>
            </a:r>
            <a:r>
              <a:rPr lang="tr-TR" dirty="0"/>
              <a:t>.)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E7731E-CB57-4F97-9BA3-9BB9D8216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As </a:t>
            </a:r>
            <a:r>
              <a:rPr lang="tr-TR" dirty="0" err="1">
                <a:solidFill>
                  <a:schemeClr val="bg1"/>
                </a:solidFill>
              </a:rPr>
              <a:t>pred_Activity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was</a:t>
            </a:r>
            <a:r>
              <a:rPr lang="tr-TR" dirty="0">
                <a:solidFill>
                  <a:schemeClr val="bg1"/>
                </a:solidFill>
              </a:rPr>
              <a:t> not in </a:t>
            </a:r>
            <a:r>
              <a:rPr lang="tr-TR" dirty="0" err="1">
                <a:solidFill>
                  <a:schemeClr val="bg1"/>
                </a:solidFill>
              </a:rPr>
              <a:t>numeric</a:t>
            </a:r>
            <a:r>
              <a:rPr lang="tr-TR" dirty="0">
                <a:solidFill>
                  <a:schemeClr val="bg1"/>
                </a:solidFill>
              </a:rPr>
              <a:t> form, I had </a:t>
            </a:r>
            <a:r>
              <a:rPr lang="tr-TR" dirty="0" err="1">
                <a:solidFill>
                  <a:schemeClr val="bg1"/>
                </a:solidFill>
              </a:rPr>
              <a:t>to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deal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with</a:t>
            </a:r>
            <a:r>
              <a:rPr lang="tr-TR" dirty="0">
                <a:solidFill>
                  <a:schemeClr val="bg1"/>
                </a:solidFill>
              </a:rPr>
              <a:t> it, </a:t>
            </a:r>
            <a:r>
              <a:rPr lang="tr-TR" dirty="0" err="1">
                <a:solidFill>
                  <a:schemeClr val="bg1"/>
                </a:solidFill>
              </a:rPr>
              <a:t>after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it’s</a:t>
            </a:r>
            <a:r>
              <a:rPr lang="tr-TR" dirty="0">
                <a:solidFill>
                  <a:schemeClr val="bg1"/>
                </a:solidFill>
              </a:rPr>
              <a:t> done I </a:t>
            </a:r>
            <a:r>
              <a:rPr lang="tr-TR" dirty="0" err="1">
                <a:solidFill>
                  <a:schemeClr val="bg1"/>
                </a:solidFill>
              </a:rPr>
              <a:t>was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able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to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apply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regression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algorithms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  <a:p>
            <a:r>
              <a:rPr lang="tr-TR" dirty="0" err="1">
                <a:solidFill>
                  <a:schemeClr val="bg1"/>
                </a:solidFill>
              </a:rPr>
              <a:t>In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project</a:t>
            </a:r>
            <a:r>
              <a:rPr lang="tr-TR" dirty="0">
                <a:solidFill>
                  <a:schemeClr val="bg1"/>
                </a:solidFill>
              </a:rPr>
              <a:t> I </a:t>
            </a:r>
            <a:r>
              <a:rPr lang="tr-TR" dirty="0" err="1">
                <a:solidFill>
                  <a:schemeClr val="bg1"/>
                </a:solidFill>
              </a:rPr>
              <a:t>divided</a:t>
            </a:r>
            <a:r>
              <a:rPr lang="tr-TR" dirty="0">
                <a:solidFill>
                  <a:schemeClr val="bg1"/>
                </a:solidFill>
              </a:rPr>
              <a:t> data in 3 </a:t>
            </a:r>
            <a:r>
              <a:rPr lang="tr-TR" dirty="0" err="1">
                <a:solidFill>
                  <a:schemeClr val="bg1"/>
                </a:solidFill>
              </a:rPr>
              <a:t>parts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used</a:t>
            </a:r>
            <a:r>
              <a:rPr lang="tr-TR" dirty="0">
                <a:solidFill>
                  <a:schemeClr val="bg1"/>
                </a:solidFill>
              </a:rPr>
              <a:t> 1 of </a:t>
            </a:r>
            <a:r>
              <a:rPr lang="tr-TR" dirty="0" err="1">
                <a:solidFill>
                  <a:schemeClr val="bg1"/>
                </a:solidFill>
              </a:rPr>
              <a:t>them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for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testing</a:t>
            </a:r>
            <a:r>
              <a:rPr lang="tr-TR" dirty="0">
                <a:solidFill>
                  <a:schemeClr val="bg1"/>
                </a:solidFill>
              </a:rPr>
              <a:t> (%33).</a:t>
            </a:r>
          </a:p>
        </p:txBody>
      </p:sp>
    </p:spTree>
    <p:extLst>
      <p:ext uri="{BB962C8B-B14F-4D97-AF65-F5344CB8AC3E}">
        <p14:creationId xmlns:p14="http://schemas.microsoft.com/office/powerpoint/2010/main" val="3038475699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4450</TotalTime>
  <Words>581</Words>
  <Application>Microsoft Office PowerPoint</Application>
  <PresentationFormat>Geniş ekran</PresentationFormat>
  <Paragraphs>57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Dilim</vt:lpstr>
      <vt:lpstr>Energy ExpendIture EstImatIon</vt:lpstr>
      <vt:lpstr>ENERGY EXPENDITURE PREDICTION</vt:lpstr>
      <vt:lpstr>Table of content</vt:lpstr>
      <vt:lpstr>Why do we need ıt</vt:lpstr>
      <vt:lpstr>Who can use</vt:lpstr>
      <vt:lpstr>Subjects</vt:lpstr>
      <vt:lpstr>The data</vt:lpstr>
      <vt:lpstr>Understandıng the data</vt:lpstr>
      <vt:lpstr>Understandıng the data (cont.)</vt:lpstr>
      <vt:lpstr>Implementatıon</vt:lpstr>
      <vt:lpstr>PowerPoint Sunusu</vt:lpstr>
      <vt:lpstr>PowerPoint Sunusu</vt:lpstr>
      <vt:lpstr>Conclusıon</vt:lpstr>
      <vt:lpstr>Conclusıon – for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ExpendIture Estimation</dc:title>
  <dc:creator>Baha Demircioğlu</dc:creator>
  <cp:lastModifiedBy>Baha Demircioğlu</cp:lastModifiedBy>
  <cp:revision>23</cp:revision>
  <dcterms:created xsi:type="dcterms:W3CDTF">2020-05-06T18:10:25Z</dcterms:created>
  <dcterms:modified xsi:type="dcterms:W3CDTF">2020-05-11T10:21:48Z</dcterms:modified>
</cp:coreProperties>
</file>