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57" r:id="rId3"/>
    <p:sldId id="259" r:id="rId4"/>
    <p:sldId id="265" r:id="rId5"/>
    <p:sldId id="266" r:id="rId6"/>
    <p:sldId id="267" r:id="rId7"/>
    <p:sldId id="268" r:id="rId8"/>
    <p:sldId id="269" r:id="rId9"/>
    <p:sldId id="271" r:id="rId10"/>
    <p:sldId id="277" r:id="rId11"/>
    <p:sldId id="272" r:id="rId12"/>
    <p:sldId id="273" r:id="rId13"/>
    <p:sldId id="274" r:id="rId14"/>
    <p:sldId id="276" r:id="rId15"/>
    <p:sldId id="275" r:id="rId16"/>
    <p:sldId id="264" r:id="rId17"/>
    <p:sldId id="278" r:id="rId18"/>
    <p:sldId id="280" r:id="rId19"/>
    <p:sldId id="281"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11:12:24.742"/>
    </inkml:context>
    <inkml:brush xml:id="br0">
      <inkml:brushProperty name="width" value="0.05" units="cm"/>
      <inkml:brushProperty name="height" value="0.05" units="cm"/>
    </inkml:brush>
  </inkml:definitions>
  <inkml:trace contextRef="#ctx0" brushRef="#br0">0 585 1408,'3'0'512,"-3"0"-384,0 0 96,0 0 96,0 0-64,0 0 32,0 0-160,0 0-32,0 0-96,0 0-32,0 0-256,0 0-64,0 0-448,0 0-192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BF028-24E7-434A-A984-9FA981213539}"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006DC-BB31-47A2-B88D-E1044D7DBF01}" type="slidenum">
              <a:rPr lang="en-US" smtClean="0"/>
              <a:t>‹#›</a:t>
            </a:fld>
            <a:endParaRPr lang="en-US"/>
          </a:p>
        </p:txBody>
      </p:sp>
    </p:spTree>
    <p:extLst>
      <p:ext uri="{BB962C8B-B14F-4D97-AF65-F5344CB8AC3E}">
        <p14:creationId xmlns:p14="http://schemas.microsoft.com/office/powerpoint/2010/main" val="40302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006DC-BB31-47A2-B88D-E1044D7DBF01}" type="slidenum">
              <a:rPr lang="en-US" smtClean="0"/>
              <a:t>19</a:t>
            </a:fld>
            <a:endParaRPr lang="en-US"/>
          </a:p>
        </p:txBody>
      </p:sp>
    </p:spTree>
    <p:extLst>
      <p:ext uri="{BB962C8B-B14F-4D97-AF65-F5344CB8AC3E}">
        <p14:creationId xmlns:p14="http://schemas.microsoft.com/office/powerpoint/2010/main" val="80873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BB763F4-1181-4C2E-9671-338955D59E05}" type="datetimeFigureOut">
              <a:rPr lang="en-US" smtClean="0"/>
              <a:t>11/1/2018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6EBD51E-461A-4D15-959F-D244A261415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126057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3539178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0020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9315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BB763F4-1181-4C2E-9671-338955D59E05}" type="datetimeFigureOut">
              <a:rPr lang="en-US" smtClean="0"/>
              <a:t>11/1/2018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6EBD51E-461A-4D15-959F-D244A261415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81131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763F4-1181-4C2E-9671-338955D59E05}"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18832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763F4-1181-4C2E-9671-338955D59E05}"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391689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B763F4-1181-4C2E-9671-338955D59E05}" type="datetimeFigureOut">
              <a:rPr lang="en-US" smtClean="0"/>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268166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763F4-1181-4C2E-9671-338955D59E05}" type="datetimeFigureOut">
              <a:rPr lang="en-US" smtClean="0"/>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66185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BB763F4-1181-4C2E-9671-338955D59E05}" type="datetimeFigureOut">
              <a:rPr lang="en-US" smtClean="0"/>
              <a:t>11/1/2018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6EBD51E-461A-4D15-959F-D244A261415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2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BB763F4-1181-4C2E-9671-338955D59E05}" type="datetimeFigureOut">
              <a:rPr lang="en-US" smtClean="0"/>
              <a:t>11/1/2018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6EBD51E-461A-4D15-959F-D244A261415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9826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BB763F4-1181-4C2E-9671-338955D59E05}" type="datetimeFigureOut">
              <a:rPr lang="en-US" smtClean="0"/>
              <a:t>11/1/2018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6EBD51E-461A-4D15-959F-D244A261415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95089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olab.research.google.com/" TargetMode="External"/><Relationship Id="rId2" Type="http://schemas.openxmlformats.org/officeDocument/2006/relationships/hyperlink" Target="https://gitlab.erc.monash.edu.au/andrease/Python4Maths/tree/master/Intro-to-Pyth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8BA7-92E9-48DF-BEE8-DA50D42E72E9}"/>
              </a:ext>
            </a:extLst>
          </p:cNvPr>
          <p:cNvSpPr>
            <a:spLocks noGrp="1"/>
          </p:cNvSpPr>
          <p:nvPr>
            <p:ph type="ctrTitle"/>
          </p:nvPr>
        </p:nvSpPr>
        <p:spPr>
          <a:xfrm>
            <a:off x="1854898" y="1667995"/>
            <a:ext cx="8361229" cy="2098226"/>
          </a:xfrm>
        </p:spPr>
        <p:txBody>
          <a:bodyPr>
            <a:normAutofit/>
          </a:bodyPr>
          <a:lstStyle/>
          <a:p>
            <a:r>
              <a:rPr lang="en-US" dirty="0"/>
              <a:t>Deep Learning for Medical Research</a:t>
            </a:r>
          </a:p>
        </p:txBody>
      </p:sp>
      <p:sp>
        <p:nvSpPr>
          <p:cNvPr id="3" name="Subtitle 2">
            <a:extLst>
              <a:ext uri="{FF2B5EF4-FFF2-40B4-BE49-F238E27FC236}">
                <a16:creationId xmlns:a16="http://schemas.microsoft.com/office/drawing/2014/main" id="{121D4685-BE10-4F11-B77C-1C03755F7241}"/>
              </a:ext>
            </a:extLst>
          </p:cNvPr>
          <p:cNvSpPr>
            <a:spLocks noGrp="1"/>
          </p:cNvSpPr>
          <p:nvPr>
            <p:ph type="subTitle" idx="1"/>
          </p:nvPr>
        </p:nvSpPr>
        <p:spPr>
          <a:xfrm>
            <a:off x="4497755" y="4898056"/>
            <a:ext cx="6831673" cy="1086237"/>
          </a:xfrm>
        </p:spPr>
        <p:txBody>
          <a:bodyPr/>
          <a:lstStyle/>
          <a:p>
            <a:r>
              <a:rPr lang="en-US" dirty="0"/>
              <a:t>Prof. </a:t>
            </a:r>
            <a:r>
              <a:rPr lang="en-US" dirty="0" err="1"/>
              <a:t>Çetin</a:t>
            </a:r>
            <a:r>
              <a:rPr lang="en-US" dirty="0"/>
              <a:t> Kaya </a:t>
            </a:r>
            <a:r>
              <a:rPr lang="en-US" dirty="0" err="1"/>
              <a:t>Koç</a:t>
            </a:r>
            <a:r>
              <a:rPr lang="en-US" dirty="0"/>
              <a:t> &amp; Sam Green</a:t>
            </a:r>
          </a:p>
        </p:txBody>
      </p:sp>
    </p:spTree>
    <p:extLst>
      <p:ext uri="{BB962C8B-B14F-4D97-AF65-F5344CB8AC3E}">
        <p14:creationId xmlns:p14="http://schemas.microsoft.com/office/powerpoint/2010/main" val="1785084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A995-F44A-4D6E-9F3D-6C94A4AC18AD}"/>
              </a:ext>
            </a:extLst>
          </p:cNvPr>
          <p:cNvSpPr>
            <a:spLocks noGrp="1"/>
          </p:cNvSpPr>
          <p:nvPr>
            <p:ph type="title"/>
          </p:nvPr>
        </p:nvSpPr>
        <p:spPr/>
        <p:txBody>
          <a:bodyPr/>
          <a:lstStyle/>
          <a:p>
            <a:r>
              <a:rPr lang="en-US" dirty="0"/>
              <a:t>Area Under Curve (AUC)</a:t>
            </a:r>
          </a:p>
        </p:txBody>
      </p:sp>
      <p:sp>
        <p:nvSpPr>
          <p:cNvPr id="3" name="Content Placeholder 2">
            <a:extLst>
              <a:ext uri="{FF2B5EF4-FFF2-40B4-BE49-F238E27FC236}">
                <a16:creationId xmlns:a16="http://schemas.microsoft.com/office/drawing/2014/main" id="{886ECF03-97D4-4D14-B898-7EFCADFAC007}"/>
              </a:ext>
            </a:extLst>
          </p:cNvPr>
          <p:cNvSpPr>
            <a:spLocks noGrp="1"/>
          </p:cNvSpPr>
          <p:nvPr>
            <p:ph idx="1"/>
          </p:nvPr>
        </p:nvSpPr>
        <p:spPr>
          <a:xfrm>
            <a:off x="1258166" y="2171700"/>
            <a:ext cx="5195455" cy="3581400"/>
          </a:xfrm>
        </p:spPr>
        <p:txBody>
          <a:bodyPr/>
          <a:lstStyle/>
          <a:p>
            <a:r>
              <a:rPr lang="en-US" dirty="0"/>
              <a:t>A measure of how well a parameter can distinguish between two diagnostic groups (diseased/normal)</a:t>
            </a:r>
          </a:p>
          <a:p>
            <a:r>
              <a:rPr lang="en-US" dirty="0"/>
              <a:t>The closer to 1, the better</a:t>
            </a:r>
          </a:p>
        </p:txBody>
      </p:sp>
      <p:pic>
        <p:nvPicPr>
          <p:cNvPr id="2052" name="Picture 4" descr="https://www.medcalc.org/manual/_help/images/roc_intro1.png">
            <a:extLst>
              <a:ext uri="{FF2B5EF4-FFF2-40B4-BE49-F238E27FC236}">
                <a16:creationId xmlns:a16="http://schemas.microsoft.com/office/drawing/2014/main" id="{3982A3B5-D0BE-4C58-96D8-82C34C899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966" y="2308513"/>
            <a:ext cx="5350452" cy="31733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9AC515-7A05-4C7E-8934-978E0F5D6977}"/>
              </a:ext>
            </a:extLst>
          </p:cNvPr>
          <p:cNvSpPr txBox="1"/>
          <p:nvPr/>
        </p:nvSpPr>
        <p:spPr>
          <a:xfrm>
            <a:off x="722759" y="6611779"/>
            <a:ext cx="2869696" cy="246221"/>
          </a:xfrm>
          <a:prstGeom prst="rect">
            <a:avLst/>
          </a:prstGeom>
          <a:noFill/>
        </p:spPr>
        <p:txBody>
          <a:bodyPr wrap="none" rtlCol="0">
            <a:spAutoFit/>
          </a:bodyPr>
          <a:lstStyle/>
          <a:p>
            <a:r>
              <a:rPr lang="en-US" sz="1000" dirty="0"/>
              <a:t>https://www.medcalc.org/manual/roc-curves.php</a:t>
            </a:r>
          </a:p>
        </p:txBody>
      </p:sp>
    </p:spTree>
    <p:extLst>
      <p:ext uri="{BB962C8B-B14F-4D97-AF65-F5344CB8AC3E}">
        <p14:creationId xmlns:p14="http://schemas.microsoft.com/office/powerpoint/2010/main" val="283945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F197-8553-4924-AA49-6284A48F60C1}"/>
              </a:ext>
            </a:extLst>
          </p:cNvPr>
          <p:cNvSpPr>
            <a:spLocks noGrp="1"/>
          </p:cNvSpPr>
          <p:nvPr>
            <p:ph type="title"/>
          </p:nvPr>
        </p:nvSpPr>
        <p:spPr/>
        <p:txBody>
          <a:bodyPr/>
          <a:lstStyle/>
          <a:p>
            <a:r>
              <a:rPr lang="en-US" dirty="0"/>
              <a:t>A few recent medical applications</a:t>
            </a:r>
          </a:p>
        </p:txBody>
      </p:sp>
      <p:sp>
        <p:nvSpPr>
          <p:cNvPr id="3" name="Content Placeholder 2">
            <a:extLst>
              <a:ext uri="{FF2B5EF4-FFF2-40B4-BE49-F238E27FC236}">
                <a16:creationId xmlns:a16="http://schemas.microsoft.com/office/drawing/2014/main" id="{91FAB0C0-9399-4549-809E-81BCA884FE29}"/>
              </a:ext>
            </a:extLst>
          </p:cNvPr>
          <p:cNvSpPr>
            <a:spLocks noGrp="1"/>
          </p:cNvSpPr>
          <p:nvPr>
            <p:ph idx="1"/>
          </p:nvPr>
        </p:nvSpPr>
        <p:spPr/>
        <p:txBody>
          <a:bodyPr/>
          <a:lstStyle/>
          <a:p>
            <a:r>
              <a:rPr lang="en-US" dirty="0"/>
              <a:t>Skin cancer screening</a:t>
            </a:r>
          </a:p>
          <a:p>
            <a:r>
              <a:rPr lang="en-US" dirty="0"/>
              <a:t>Diabetic retinopathy</a:t>
            </a:r>
          </a:p>
          <a:p>
            <a:r>
              <a:rPr lang="en-US" dirty="0"/>
              <a:t>Medication adherence</a:t>
            </a:r>
          </a:p>
        </p:txBody>
      </p:sp>
      <p:sp>
        <p:nvSpPr>
          <p:cNvPr id="7" name="TextBox 6">
            <a:extLst>
              <a:ext uri="{FF2B5EF4-FFF2-40B4-BE49-F238E27FC236}">
                <a16:creationId xmlns:a16="http://schemas.microsoft.com/office/drawing/2014/main" id="{1FD1EFD0-28F2-4343-BC87-8B6BFBDCD2C6}"/>
              </a:ext>
            </a:extLst>
          </p:cNvPr>
          <p:cNvSpPr txBox="1"/>
          <p:nvPr/>
        </p:nvSpPr>
        <p:spPr>
          <a:xfrm>
            <a:off x="733711"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10436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324B-02CF-428B-BA2D-402189F48D0C}"/>
              </a:ext>
            </a:extLst>
          </p:cNvPr>
          <p:cNvSpPr>
            <a:spLocks noGrp="1"/>
          </p:cNvSpPr>
          <p:nvPr>
            <p:ph type="title"/>
          </p:nvPr>
        </p:nvSpPr>
        <p:spPr>
          <a:xfrm>
            <a:off x="1371600" y="685800"/>
            <a:ext cx="9601200" cy="1485900"/>
          </a:xfrm>
        </p:spPr>
        <p:txBody>
          <a:bodyPr/>
          <a:lstStyle/>
          <a:p>
            <a:r>
              <a:rPr lang="en-US" dirty="0"/>
              <a:t>Skin cancer screening</a:t>
            </a:r>
          </a:p>
        </p:txBody>
      </p:sp>
      <p:sp>
        <p:nvSpPr>
          <p:cNvPr id="3" name="Content Placeholder 2">
            <a:extLst>
              <a:ext uri="{FF2B5EF4-FFF2-40B4-BE49-F238E27FC236}">
                <a16:creationId xmlns:a16="http://schemas.microsoft.com/office/drawing/2014/main" id="{DE986B9B-A1FD-4BA6-80C6-8371719BC92D}"/>
              </a:ext>
            </a:extLst>
          </p:cNvPr>
          <p:cNvSpPr>
            <a:spLocks noGrp="1"/>
          </p:cNvSpPr>
          <p:nvPr>
            <p:ph idx="1"/>
          </p:nvPr>
        </p:nvSpPr>
        <p:spPr/>
        <p:txBody>
          <a:bodyPr/>
          <a:lstStyle/>
          <a:p>
            <a:r>
              <a:rPr lang="en-US" dirty="0"/>
              <a:t>The most common type of cancer </a:t>
            </a:r>
          </a:p>
          <a:p>
            <a:r>
              <a:rPr lang="en-US" dirty="0"/>
              <a:t>5.4 million new cases and 10,000 deaths in US each year</a:t>
            </a:r>
          </a:p>
          <a:p>
            <a:r>
              <a:rPr lang="en-US" dirty="0"/>
              <a:t>Training dataset had hundreds of thousands of images</a:t>
            </a:r>
          </a:p>
          <a:p>
            <a:r>
              <a:rPr lang="en-US" dirty="0"/>
              <a:t>DNN achieved AUC between .91 and .96</a:t>
            </a:r>
          </a:p>
          <a:p>
            <a:endParaRPr lang="en-US" dirty="0"/>
          </a:p>
        </p:txBody>
      </p:sp>
      <p:sp>
        <p:nvSpPr>
          <p:cNvPr id="5" name="TextBox 4">
            <a:extLst>
              <a:ext uri="{FF2B5EF4-FFF2-40B4-BE49-F238E27FC236}">
                <a16:creationId xmlns:a16="http://schemas.microsoft.com/office/drawing/2014/main" id="{D32AC448-C38F-485A-9837-B34C9787015A}"/>
              </a:ext>
            </a:extLst>
          </p:cNvPr>
          <p:cNvSpPr txBox="1"/>
          <p:nvPr/>
        </p:nvSpPr>
        <p:spPr>
          <a:xfrm>
            <a:off x="733711"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301259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476A-E725-4778-AD48-BD195B16468D}"/>
              </a:ext>
            </a:extLst>
          </p:cNvPr>
          <p:cNvSpPr>
            <a:spLocks noGrp="1"/>
          </p:cNvSpPr>
          <p:nvPr>
            <p:ph type="title"/>
          </p:nvPr>
        </p:nvSpPr>
        <p:spPr/>
        <p:txBody>
          <a:bodyPr/>
          <a:lstStyle/>
          <a:p>
            <a:r>
              <a:rPr lang="en-US" dirty="0"/>
              <a:t>Diabetic retinopathy</a:t>
            </a:r>
          </a:p>
        </p:txBody>
      </p:sp>
      <p:sp>
        <p:nvSpPr>
          <p:cNvPr id="3" name="Content Placeholder 2">
            <a:extLst>
              <a:ext uri="{FF2B5EF4-FFF2-40B4-BE49-F238E27FC236}">
                <a16:creationId xmlns:a16="http://schemas.microsoft.com/office/drawing/2014/main" id="{CDF2DC1C-D430-4E9D-8B77-F93F91A01E34}"/>
              </a:ext>
            </a:extLst>
          </p:cNvPr>
          <p:cNvSpPr>
            <a:spLocks noGrp="1"/>
          </p:cNvSpPr>
          <p:nvPr>
            <p:ph idx="1"/>
          </p:nvPr>
        </p:nvSpPr>
        <p:spPr/>
        <p:txBody>
          <a:bodyPr/>
          <a:lstStyle/>
          <a:p>
            <a:r>
              <a:rPr lang="en-US" dirty="0"/>
              <a:t>Diabetes affects 29.1 million Americans</a:t>
            </a:r>
          </a:p>
          <a:p>
            <a:r>
              <a:rPr lang="en-US" dirty="0"/>
              <a:t>Another 86 million Americans have pre-diabetes</a:t>
            </a:r>
          </a:p>
          <a:p>
            <a:r>
              <a:rPr lang="en-US" dirty="0"/>
              <a:t> 28.5% of U.S. diabetics have diabetic retinopathy (can lead to blindness)</a:t>
            </a:r>
          </a:p>
          <a:p>
            <a:r>
              <a:rPr lang="en-US" dirty="0"/>
              <a:t>Screening involves a dilated eye exam 1–2 times annually, with referral to an ophthalmologist</a:t>
            </a:r>
          </a:p>
          <a:p>
            <a:r>
              <a:rPr lang="en-US" dirty="0"/>
              <a:t>DNN trained with 128,175 images previously evaluated by a panel of 54 board-certified U.S. ophthalmologists and senior ophthalmology residents</a:t>
            </a:r>
          </a:p>
          <a:p>
            <a:r>
              <a:rPr lang="en-US" dirty="0"/>
              <a:t> AUC of 0.97–0.99 for detecting referable diabetic retinopathy</a:t>
            </a:r>
          </a:p>
        </p:txBody>
      </p:sp>
      <p:sp>
        <p:nvSpPr>
          <p:cNvPr id="4" name="TextBox 3">
            <a:extLst>
              <a:ext uri="{FF2B5EF4-FFF2-40B4-BE49-F238E27FC236}">
                <a16:creationId xmlns:a16="http://schemas.microsoft.com/office/drawing/2014/main" id="{FFC5D8FA-58CD-4547-94B8-EAFB76D903FC}"/>
              </a:ext>
            </a:extLst>
          </p:cNvPr>
          <p:cNvSpPr txBox="1"/>
          <p:nvPr/>
        </p:nvSpPr>
        <p:spPr>
          <a:xfrm>
            <a:off x="733711"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60704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18D1-08EC-43D1-BBE5-B22B1B98181B}"/>
              </a:ext>
            </a:extLst>
          </p:cNvPr>
          <p:cNvSpPr>
            <a:spLocks noGrp="1"/>
          </p:cNvSpPr>
          <p:nvPr>
            <p:ph type="title"/>
          </p:nvPr>
        </p:nvSpPr>
        <p:spPr/>
        <p:txBody>
          <a:bodyPr/>
          <a:lstStyle/>
          <a:p>
            <a:r>
              <a:rPr lang="en-US" dirty="0"/>
              <a:t>Medication adherence</a:t>
            </a:r>
          </a:p>
        </p:txBody>
      </p:sp>
      <p:sp>
        <p:nvSpPr>
          <p:cNvPr id="3" name="Content Placeholder 2">
            <a:extLst>
              <a:ext uri="{FF2B5EF4-FFF2-40B4-BE49-F238E27FC236}">
                <a16:creationId xmlns:a16="http://schemas.microsoft.com/office/drawing/2014/main" id="{A708685A-67C1-4A31-B061-6A43B6E5E525}"/>
              </a:ext>
            </a:extLst>
          </p:cNvPr>
          <p:cNvSpPr>
            <a:spLocks noGrp="1"/>
          </p:cNvSpPr>
          <p:nvPr>
            <p:ph idx="1"/>
          </p:nvPr>
        </p:nvSpPr>
        <p:spPr/>
        <p:txBody>
          <a:bodyPr/>
          <a:lstStyle/>
          <a:p>
            <a:r>
              <a:rPr lang="en-US" dirty="0"/>
              <a:t>Medication nonadherence contributes to 125,000 deaths accounts for more than $100 billion in healthcare costs each year</a:t>
            </a:r>
          </a:p>
          <a:p>
            <a:r>
              <a:rPr lang="en-US" dirty="0"/>
              <a:t>Used a DNN smartphone’s camera to visually identify the patient, the drug and confirm ingestion</a:t>
            </a:r>
          </a:p>
          <a:p>
            <a:r>
              <a:rPr lang="en-US" dirty="0"/>
              <a:t>Authors found that adherence was 100% in the intervention group compared with 50% in the control group</a:t>
            </a:r>
          </a:p>
          <a:p>
            <a:pPr marL="0" indent="0">
              <a:buNone/>
            </a:pPr>
            <a:endParaRPr lang="en-US" dirty="0"/>
          </a:p>
        </p:txBody>
      </p:sp>
      <p:sp>
        <p:nvSpPr>
          <p:cNvPr id="4" name="TextBox 3">
            <a:extLst>
              <a:ext uri="{FF2B5EF4-FFF2-40B4-BE49-F238E27FC236}">
                <a16:creationId xmlns:a16="http://schemas.microsoft.com/office/drawing/2014/main" id="{53D992E6-0526-4D5B-94B9-F18969E6B382}"/>
              </a:ext>
            </a:extLst>
          </p:cNvPr>
          <p:cNvSpPr txBox="1"/>
          <p:nvPr/>
        </p:nvSpPr>
        <p:spPr>
          <a:xfrm>
            <a:off x="733711"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422256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D0FB-D1FA-45CE-9BDC-FD444C8DAF53}"/>
              </a:ext>
            </a:extLst>
          </p:cNvPr>
          <p:cNvSpPr>
            <a:spLocks noGrp="1"/>
          </p:cNvSpPr>
          <p:nvPr>
            <p:ph type="title"/>
          </p:nvPr>
        </p:nvSpPr>
        <p:spPr/>
        <p:txBody>
          <a:bodyPr/>
          <a:lstStyle/>
          <a:p>
            <a:r>
              <a:rPr lang="en-US" dirty="0"/>
              <a:t>Position: Physician augmentation with AI/ML</a:t>
            </a:r>
          </a:p>
        </p:txBody>
      </p:sp>
      <p:sp>
        <p:nvSpPr>
          <p:cNvPr id="3" name="Content Placeholder 2">
            <a:extLst>
              <a:ext uri="{FF2B5EF4-FFF2-40B4-BE49-F238E27FC236}">
                <a16:creationId xmlns:a16="http://schemas.microsoft.com/office/drawing/2014/main" id="{685708B1-114B-42E3-B79A-A84999C87521}"/>
              </a:ext>
            </a:extLst>
          </p:cNvPr>
          <p:cNvSpPr>
            <a:spLocks noGrp="1"/>
          </p:cNvSpPr>
          <p:nvPr>
            <p:ph idx="1"/>
          </p:nvPr>
        </p:nvSpPr>
        <p:spPr/>
        <p:txBody>
          <a:bodyPr>
            <a:normAutofit fontScale="92500" lnSpcReduction="20000"/>
          </a:bodyPr>
          <a:lstStyle/>
          <a:p>
            <a:r>
              <a:rPr lang="en-US" dirty="0"/>
              <a:t>Think of AI techniques as ways to reduce or eliminate mundane tasks</a:t>
            </a:r>
          </a:p>
          <a:p>
            <a:r>
              <a:rPr lang="en-US" dirty="0"/>
              <a:t>If a problem does not seem routine or mundane to you, it will most likely not be replaced with AI soon</a:t>
            </a:r>
          </a:p>
          <a:p>
            <a:pPr lvl="1"/>
            <a:r>
              <a:rPr lang="en-US" dirty="0"/>
              <a:t>Not guaranteed – AI advances and implications are difficult to predict</a:t>
            </a:r>
          </a:p>
          <a:p>
            <a:r>
              <a:rPr lang="en-US" dirty="0"/>
              <a:t>AI requires data</a:t>
            </a:r>
          </a:p>
          <a:p>
            <a:pPr lvl="1"/>
            <a:r>
              <a:rPr lang="en-US" dirty="0"/>
              <a:t>Preferably with labels</a:t>
            </a:r>
          </a:p>
          <a:p>
            <a:pPr lvl="1"/>
            <a:r>
              <a:rPr lang="en-US" dirty="0"/>
              <a:t>The more the better</a:t>
            </a:r>
          </a:p>
          <a:p>
            <a:pPr lvl="1"/>
            <a:r>
              <a:rPr lang="en-US" dirty="0"/>
              <a:t>The “cleaner” the better</a:t>
            </a:r>
          </a:p>
          <a:p>
            <a:pPr lvl="1"/>
            <a:r>
              <a:rPr lang="en-US" dirty="0"/>
              <a:t>Data is gold</a:t>
            </a:r>
          </a:p>
          <a:p>
            <a:r>
              <a:rPr lang="en-US" dirty="0"/>
              <a:t>Current AI “applications” papers use basic AI techniques applied to new problems</a:t>
            </a:r>
          </a:p>
          <a:p>
            <a:pPr lvl="1"/>
            <a:r>
              <a:rPr lang="en-US" dirty="0"/>
              <a:t>Need collaboration between medical and AI researchers</a:t>
            </a:r>
          </a:p>
          <a:p>
            <a:pPr lvl="1"/>
            <a:endParaRPr lang="en-US" dirty="0"/>
          </a:p>
        </p:txBody>
      </p:sp>
    </p:spTree>
    <p:extLst>
      <p:ext uri="{BB962C8B-B14F-4D97-AF65-F5344CB8AC3E}">
        <p14:creationId xmlns:p14="http://schemas.microsoft.com/office/powerpoint/2010/main" val="358798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2017-907F-469B-A2B5-86AA6FD16FF8}"/>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EF45800D-B4B7-4680-B7EB-6CAB5C50B0D0}"/>
              </a:ext>
            </a:extLst>
          </p:cNvPr>
          <p:cNvSpPr>
            <a:spLocks noGrp="1"/>
          </p:cNvSpPr>
          <p:nvPr>
            <p:ph idx="1"/>
          </p:nvPr>
        </p:nvSpPr>
        <p:spPr/>
        <p:txBody>
          <a:bodyPr/>
          <a:lstStyle/>
          <a:p>
            <a:r>
              <a:rPr lang="en-US" dirty="0"/>
              <a:t>Introduction (today)</a:t>
            </a:r>
          </a:p>
          <a:p>
            <a:r>
              <a:rPr lang="en-US" dirty="0"/>
              <a:t>Convolutional neural networks (tomorrow)</a:t>
            </a:r>
          </a:p>
          <a:p>
            <a:r>
              <a:rPr lang="en-US" dirty="0"/>
              <a:t>Data processing, storage, and visualization</a:t>
            </a:r>
          </a:p>
          <a:p>
            <a:r>
              <a:rPr lang="en-US" dirty="0"/>
              <a:t>Regression</a:t>
            </a:r>
          </a:p>
          <a:p>
            <a:r>
              <a:rPr lang="en-US" dirty="0"/>
              <a:t>Classification</a:t>
            </a:r>
          </a:p>
          <a:p>
            <a:r>
              <a:rPr lang="en-US" dirty="0"/>
              <a:t>Segmentation</a:t>
            </a:r>
          </a:p>
          <a:p>
            <a:r>
              <a:rPr lang="en-US" dirty="0"/>
              <a:t>Analysis of DNNs</a:t>
            </a:r>
          </a:p>
          <a:p>
            <a:endParaRPr lang="en-US" dirty="0"/>
          </a:p>
        </p:txBody>
      </p:sp>
    </p:spTree>
    <p:extLst>
      <p:ext uri="{BB962C8B-B14F-4D97-AF65-F5344CB8AC3E}">
        <p14:creationId xmlns:p14="http://schemas.microsoft.com/office/powerpoint/2010/main" val="293360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9A64-19E7-4C7E-B8EA-72E7550A81E1}"/>
              </a:ext>
            </a:extLst>
          </p:cNvPr>
          <p:cNvSpPr>
            <a:spLocks noGrp="1"/>
          </p:cNvSpPr>
          <p:nvPr>
            <p:ph type="title"/>
          </p:nvPr>
        </p:nvSpPr>
        <p:spPr/>
        <p:txBody>
          <a:bodyPr/>
          <a:lstStyle/>
          <a:p>
            <a:r>
              <a:rPr lang="en-US" dirty="0"/>
              <a:t>Introduction to Python and Google </a:t>
            </a:r>
            <a:r>
              <a:rPr lang="en-US" dirty="0" err="1"/>
              <a:t>Colaboratory</a:t>
            </a:r>
            <a:endParaRPr lang="en-US" dirty="0"/>
          </a:p>
        </p:txBody>
      </p:sp>
      <p:sp>
        <p:nvSpPr>
          <p:cNvPr id="3" name="Content Placeholder 2">
            <a:extLst>
              <a:ext uri="{FF2B5EF4-FFF2-40B4-BE49-F238E27FC236}">
                <a16:creationId xmlns:a16="http://schemas.microsoft.com/office/drawing/2014/main" id="{FB4A7774-0CD7-498B-8F36-1D37B8C5DB40}"/>
              </a:ext>
            </a:extLst>
          </p:cNvPr>
          <p:cNvSpPr>
            <a:spLocks noGrp="1"/>
          </p:cNvSpPr>
          <p:nvPr>
            <p:ph idx="1"/>
          </p:nvPr>
        </p:nvSpPr>
        <p:spPr/>
        <p:txBody>
          <a:bodyPr/>
          <a:lstStyle/>
          <a:p>
            <a:r>
              <a:rPr lang="en-US" dirty="0"/>
              <a:t>Download files from </a:t>
            </a:r>
            <a:r>
              <a:rPr lang="en-US" dirty="0">
                <a:hlinkClick r:id="rId2"/>
              </a:rPr>
              <a:t>https://gitlab.erc.monash.edu.au/andrease/Python4Maths/tree/master/Intro-to-Python</a:t>
            </a:r>
            <a:endParaRPr lang="en-US" dirty="0"/>
          </a:p>
          <a:p>
            <a:r>
              <a:rPr lang="en-US" dirty="0"/>
              <a:t>Go to </a:t>
            </a:r>
            <a:r>
              <a:rPr lang="en-US" dirty="0">
                <a:hlinkClick r:id="rId3"/>
              </a:rPr>
              <a:t>http://colab.research.google.com</a:t>
            </a:r>
            <a:endParaRPr lang="en-US" dirty="0"/>
          </a:p>
          <a:p>
            <a:r>
              <a:rPr lang="en-US" dirty="0"/>
              <a:t>From the downloaded files, upload 01.ipynb</a:t>
            </a:r>
          </a:p>
        </p:txBody>
      </p:sp>
    </p:spTree>
    <p:extLst>
      <p:ext uri="{BB962C8B-B14F-4D97-AF65-F5344CB8AC3E}">
        <p14:creationId xmlns:p14="http://schemas.microsoft.com/office/powerpoint/2010/main" val="1450351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04B2-B1DC-4768-B930-D9AE40CDE1C2}"/>
              </a:ext>
            </a:extLst>
          </p:cNvPr>
          <p:cNvSpPr>
            <a:spLocks noGrp="1"/>
          </p:cNvSpPr>
          <p:nvPr>
            <p:ph type="title"/>
          </p:nvPr>
        </p:nvSpPr>
        <p:spPr/>
        <p:txBody>
          <a:bodyPr/>
          <a:lstStyle/>
          <a:p>
            <a:r>
              <a:rPr lang="en-US" dirty="0"/>
              <a:t>Tools for deep learning</a:t>
            </a:r>
          </a:p>
        </p:txBody>
      </p:sp>
      <p:sp>
        <p:nvSpPr>
          <p:cNvPr id="3" name="Content Placeholder 2">
            <a:extLst>
              <a:ext uri="{FF2B5EF4-FFF2-40B4-BE49-F238E27FC236}">
                <a16:creationId xmlns:a16="http://schemas.microsoft.com/office/drawing/2014/main" id="{DA863935-D3D4-4F1D-B2BC-2C385E3D59DD}"/>
              </a:ext>
            </a:extLst>
          </p:cNvPr>
          <p:cNvSpPr>
            <a:spLocks noGrp="1"/>
          </p:cNvSpPr>
          <p:nvPr>
            <p:ph idx="1"/>
          </p:nvPr>
        </p:nvSpPr>
        <p:spPr/>
        <p:txBody>
          <a:bodyPr/>
          <a:lstStyle/>
          <a:p>
            <a:r>
              <a:rPr lang="en-US" dirty="0"/>
              <a:t>Academic and industry has focused on Python language</a:t>
            </a:r>
          </a:p>
          <a:p>
            <a:r>
              <a:rPr lang="en-US" dirty="0" err="1"/>
              <a:t>Tensorflow</a:t>
            </a:r>
            <a:r>
              <a:rPr lang="en-US" dirty="0"/>
              <a:t> is a Python deep learning framework from Google</a:t>
            </a:r>
          </a:p>
          <a:p>
            <a:pPr lvl="1"/>
            <a:r>
              <a:rPr lang="en-US" dirty="0"/>
              <a:t>Focused on performance in the beginning, now </a:t>
            </a:r>
            <a:r>
              <a:rPr lang="en-US" dirty="0" err="1"/>
              <a:t>useability</a:t>
            </a:r>
            <a:endParaRPr lang="en-US" dirty="0"/>
          </a:p>
          <a:p>
            <a:r>
              <a:rPr lang="en-US" dirty="0" err="1"/>
              <a:t>PyTorch</a:t>
            </a:r>
            <a:r>
              <a:rPr lang="en-US" dirty="0"/>
              <a:t> is a Python deep learning framework from Facebook</a:t>
            </a:r>
          </a:p>
          <a:p>
            <a:pPr lvl="1"/>
            <a:r>
              <a:rPr lang="en-US" dirty="0"/>
              <a:t>Focused on </a:t>
            </a:r>
            <a:r>
              <a:rPr lang="en-US" dirty="0" err="1"/>
              <a:t>useability</a:t>
            </a:r>
            <a:r>
              <a:rPr lang="en-US" dirty="0"/>
              <a:t> in the beginning, now performance</a:t>
            </a:r>
          </a:p>
          <a:p>
            <a:pPr lvl="1"/>
            <a:endParaRPr lang="en-US" dirty="0"/>
          </a:p>
          <a:p>
            <a:endParaRPr lang="en-US" dirty="0"/>
          </a:p>
        </p:txBody>
      </p:sp>
    </p:spTree>
    <p:extLst>
      <p:ext uri="{BB962C8B-B14F-4D97-AF65-F5344CB8AC3E}">
        <p14:creationId xmlns:p14="http://schemas.microsoft.com/office/powerpoint/2010/main" val="1621575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D4F3-A7D2-45DD-BB3D-2E0ADB4F74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3DDBB1-103E-4853-8F35-F2A0D03E599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91E256-850B-4D14-905C-CD923665A345}"/>
              </a:ext>
            </a:extLst>
          </p:cNvPr>
          <p:cNvPicPr>
            <a:picLocks noChangeAspect="1"/>
          </p:cNvPicPr>
          <p:nvPr/>
        </p:nvPicPr>
        <p:blipFill>
          <a:blip r:embed="rId3"/>
          <a:stretch>
            <a:fillRect/>
          </a:stretch>
        </p:blipFill>
        <p:spPr>
          <a:xfrm>
            <a:off x="1371600" y="775004"/>
            <a:ext cx="9892145" cy="5146852"/>
          </a:xfrm>
          <a:prstGeom prst="rect">
            <a:avLst/>
          </a:prstGeom>
        </p:spPr>
      </p:pic>
    </p:spTree>
    <p:extLst>
      <p:ext uri="{BB962C8B-B14F-4D97-AF65-F5344CB8AC3E}">
        <p14:creationId xmlns:p14="http://schemas.microsoft.com/office/powerpoint/2010/main" val="281201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F8F6-813C-457C-A09A-66E5551773E9}"/>
              </a:ext>
            </a:extLst>
          </p:cNvPr>
          <p:cNvSpPr>
            <a:spLocks noGrp="1"/>
          </p:cNvSpPr>
          <p:nvPr>
            <p:ph type="title"/>
          </p:nvPr>
        </p:nvSpPr>
        <p:spPr/>
        <p:txBody>
          <a:bodyPr/>
          <a:lstStyle/>
          <a:p>
            <a:r>
              <a:rPr lang="en-US" dirty="0"/>
              <a:t>Seminar goals</a:t>
            </a:r>
          </a:p>
        </p:txBody>
      </p:sp>
      <p:sp>
        <p:nvSpPr>
          <p:cNvPr id="3" name="Content Placeholder 2">
            <a:extLst>
              <a:ext uri="{FF2B5EF4-FFF2-40B4-BE49-F238E27FC236}">
                <a16:creationId xmlns:a16="http://schemas.microsoft.com/office/drawing/2014/main" id="{71151CFC-265A-4866-B2C5-A20F8F1A45B0}"/>
              </a:ext>
            </a:extLst>
          </p:cNvPr>
          <p:cNvSpPr>
            <a:spLocks noGrp="1"/>
          </p:cNvSpPr>
          <p:nvPr>
            <p:ph idx="1"/>
          </p:nvPr>
        </p:nvSpPr>
        <p:spPr/>
        <p:txBody>
          <a:bodyPr/>
          <a:lstStyle/>
          <a:p>
            <a:r>
              <a:rPr lang="en-US" dirty="0"/>
              <a:t>Provide intuition regarding deep learning</a:t>
            </a:r>
          </a:p>
          <a:p>
            <a:pPr lvl="1"/>
            <a:r>
              <a:rPr lang="en-US" dirty="0"/>
              <a:t>How to identify problems which deep learning may solve</a:t>
            </a:r>
          </a:p>
          <a:p>
            <a:pPr lvl="1"/>
            <a:r>
              <a:rPr lang="en-US" dirty="0"/>
              <a:t>How to identify the type of data needed for deep learning</a:t>
            </a:r>
          </a:p>
          <a:p>
            <a:r>
              <a:rPr lang="en-US" dirty="0"/>
              <a:t>Provide technical understanding</a:t>
            </a:r>
          </a:p>
          <a:p>
            <a:pPr lvl="1"/>
            <a:r>
              <a:rPr lang="en-US" dirty="0"/>
              <a:t>Implement deep learning algorithms in Python</a:t>
            </a:r>
          </a:p>
          <a:p>
            <a:pPr lvl="1"/>
            <a:r>
              <a:rPr lang="en-US" dirty="0"/>
              <a:t>Analyze popular deep learning techniques</a:t>
            </a:r>
          </a:p>
        </p:txBody>
      </p:sp>
    </p:spTree>
    <p:extLst>
      <p:ext uri="{BB962C8B-B14F-4D97-AF65-F5344CB8AC3E}">
        <p14:creationId xmlns:p14="http://schemas.microsoft.com/office/powerpoint/2010/main" val="319812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1DA0-C69F-475E-BAF6-4DFA5203C1A0}"/>
              </a:ext>
            </a:extLst>
          </p:cNvPr>
          <p:cNvSpPr>
            <a:spLocks noGrp="1"/>
          </p:cNvSpPr>
          <p:nvPr>
            <p:ph type="title"/>
          </p:nvPr>
        </p:nvSpPr>
        <p:spPr/>
        <p:txBody>
          <a:bodyPr/>
          <a:lstStyle/>
          <a:p>
            <a:r>
              <a:rPr lang="en-US" dirty="0"/>
              <a:t>Training our first neural network</a:t>
            </a:r>
          </a:p>
        </p:txBody>
      </p:sp>
      <p:sp>
        <p:nvSpPr>
          <p:cNvPr id="3" name="Content Placeholder 2">
            <a:extLst>
              <a:ext uri="{FF2B5EF4-FFF2-40B4-BE49-F238E27FC236}">
                <a16:creationId xmlns:a16="http://schemas.microsoft.com/office/drawing/2014/main" id="{DC16E6F3-A2D1-4B2A-B907-A9DBD096BC7C}"/>
              </a:ext>
            </a:extLst>
          </p:cNvPr>
          <p:cNvSpPr>
            <a:spLocks noGrp="1"/>
          </p:cNvSpPr>
          <p:nvPr>
            <p:ph idx="1"/>
          </p:nvPr>
        </p:nvSpPr>
        <p:spPr/>
        <p:txBody>
          <a:bodyPr/>
          <a:lstStyle/>
          <a:p>
            <a:r>
              <a:rPr lang="en-US" dirty="0"/>
              <a:t>Upload PyTorch-CIFAR-10.ipynb</a:t>
            </a:r>
          </a:p>
        </p:txBody>
      </p:sp>
    </p:spTree>
    <p:extLst>
      <p:ext uri="{BB962C8B-B14F-4D97-AF65-F5344CB8AC3E}">
        <p14:creationId xmlns:p14="http://schemas.microsoft.com/office/powerpoint/2010/main" val="160418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0136-523E-4CAE-ADD8-FD61F94BE157}"/>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9711291-2E30-4760-B588-5C601108AE16}"/>
              </a:ext>
            </a:extLst>
          </p:cNvPr>
          <p:cNvSpPr>
            <a:spLocks noGrp="1"/>
          </p:cNvSpPr>
          <p:nvPr>
            <p:ph idx="1"/>
          </p:nvPr>
        </p:nvSpPr>
        <p:spPr/>
        <p:txBody>
          <a:bodyPr>
            <a:normAutofit lnSpcReduction="10000"/>
          </a:bodyPr>
          <a:lstStyle/>
          <a:p>
            <a:r>
              <a:rPr lang="en-US" dirty="0"/>
              <a:t>Artificial Intelligence (MIT </a:t>
            </a:r>
            <a:r>
              <a:rPr lang="fr-FR" dirty="0"/>
              <a:t>6.825 Techniques in </a:t>
            </a:r>
            <a:r>
              <a:rPr lang="fr-FR" dirty="0" err="1"/>
              <a:t>Artificial</a:t>
            </a:r>
            <a:r>
              <a:rPr lang="fr-FR" dirty="0"/>
              <a:t> Intelligence)</a:t>
            </a:r>
            <a:endParaRPr lang="en-US" dirty="0"/>
          </a:p>
          <a:p>
            <a:pPr lvl="1"/>
            <a:r>
              <a:rPr lang="en-US" dirty="0"/>
              <a:t>Computational models of human behavior?</a:t>
            </a:r>
          </a:p>
          <a:p>
            <a:pPr lvl="1"/>
            <a:r>
              <a:rPr lang="en-US" dirty="0"/>
              <a:t>Computational models of human “thought” processes?</a:t>
            </a:r>
          </a:p>
          <a:p>
            <a:pPr lvl="1"/>
            <a:r>
              <a:rPr lang="en-US" dirty="0"/>
              <a:t>Computational systems that behave intelligently? </a:t>
            </a:r>
          </a:p>
          <a:p>
            <a:pPr lvl="1"/>
            <a:r>
              <a:rPr lang="en-US" u="sng" dirty="0"/>
              <a:t>Computational systems that behave rationally.</a:t>
            </a:r>
          </a:p>
          <a:p>
            <a:r>
              <a:rPr lang="en-US" dirty="0"/>
              <a:t>Machine Learning (Princeton COS 511)</a:t>
            </a:r>
          </a:p>
          <a:p>
            <a:pPr lvl="1"/>
            <a:r>
              <a:rPr lang="en-US" dirty="0"/>
              <a:t>Machine learning studies computer algorithms for learning to do stuff.</a:t>
            </a:r>
          </a:p>
          <a:p>
            <a:r>
              <a:rPr lang="en-US" dirty="0"/>
              <a:t>Machine Intelligence</a:t>
            </a:r>
          </a:p>
          <a:p>
            <a:pPr lvl="1"/>
            <a:r>
              <a:rPr lang="en-US" dirty="0"/>
              <a:t>Search Google for this: “machine learning” and “artificial intelligence” are returned.</a:t>
            </a:r>
          </a:p>
          <a:p>
            <a:pPr lvl="1"/>
            <a:endParaRPr lang="en-US" dirty="0"/>
          </a:p>
          <a:p>
            <a:pPr marL="0" indent="0">
              <a:buNone/>
            </a:pPr>
            <a:endParaRPr lang="en-US" dirty="0"/>
          </a:p>
        </p:txBody>
      </p:sp>
    </p:spTree>
    <p:extLst>
      <p:ext uri="{BB962C8B-B14F-4D97-AF65-F5344CB8AC3E}">
        <p14:creationId xmlns:p14="http://schemas.microsoft.com/office/powerpoint/2010/main" val="48250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0136-523E-4CAE-ADD8-FD61F94BE157}"/>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9711291-2E30-4760-B588-5C601108AE16}"/>
              </a:ext>
            </a:extLst>
          </p:cNvPr>
          <p:cNvSpPr>
            <a:spLocks noGrp="1"/>
          </p:cNvSpPr>
          <p:nvPr>
            <p:ph idx="1"/>
          </p:nvPr>
        </p:nvSpPr>
        <p:spPr/>
        <p:txBody>
          <a:bodyPr>
            <a:normAutofit lnSpcReduction="10000"/>
          </a:bodyPr>
          <a:lstStyle/>
          <a:p>
            <a:r>
              <a:rPr lang="en-US" dirty="0"/>
              <a:t>Computational Statistics (Johns Hopkins 625.664)</a:t>
            </a:r>
          </a:p>
          <a:p>
            <a:pPr lvl="1"/>
            <a:r>
              <a:rPr lang="en-US" dirty="0"/>
              <a:t>A branch of mathematical sciences concerned with efficient methods for obtaining numerical solutions to statistically formulated problems.</a:t>
            </a:r>
          </a:p>
          <a:p>
            <a:r>
              <a:rPr lang="en-US" dirty="0"/>
              <a:t>Data Science (Berkeley Data Science)</a:t>
            </a:r>
          </a:p>
          <a:p>
            <a:pPr lvl="1"/>
            <a:r>
              <a:rPr lang="en-US" dirty="0"/>
              <a:t>Examines which questions need answering and where to find the related data. Data science requires business acumen and analytical skills as well as the ability to mine, clean, and present data.</a:t>
            </a:r>
          </a:p>
          <a:p>
            <a:r>
              <a:rPr lang="en-US" dirty="0"/>
              <a:t>Deep Learning (deeplearningbook.org)</a:t>
            </a:r>
          </a:p>
          <a:p>
            <a:pPr lvl="1"/>
            <a:r>
              <a:rPr lang="en-US" i="0" dirty="0"/>
              <a:t>Algorithms which learn from experience and understand the world in terms </a:t>
            </a:r>
            <a:r>
              <a:rPr lang="en-US" dirty="0"/>
              <a:t>of a hierarchy of concepts, with each concept deﬁned through its relation to simpler concepts.</a:t>
            </a:r>
          </a:p>
          <a:p>
            <a:pPr lvl="1"/>
            <a:endParaRPr lang="en-US" dirty="0"/>
          </a:p>
          <a:p>
            <a:pPr lvl="1"/>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029" name="Ink 1028">
                <a:extLst>
                  <a:ext uri="{FF2B5EF4-FFF2-40B4-BE49-F238E27FC236}">
                    <a16:creationId xmlns:a16="http://schemas.microsoft.com/office/drawing/2014/main" id="{257C13EA-BAB7-4F49-8306-93530D673966}"/>
                  </a:ext>
                </a:extLst>
              </p14:cNvPr>
              <p14:cNvContentPartPr/>
              <p14:nvPr/>
            </p14:nvContentPartPr>
            <p14:xfrm>
              <a:off x="5673380" y="1190158"/>
              <a:ext cx="1440" cy="360"/>
            </p14:xfrm>
          </p:contentPart>
        </mc:Choice>
        <mc:Fallback xmlns="">
          <p:pic>
            <p:nvPicPr>
              <p:cNvPr id="1029" name="Ink 1028">
                <a:extLst>
                  <a:ext uri="{FF2B5EF4-FFF2-40B4-BE49-F238E27FC236}">
                    <a16:creationId xmlns:a16="http://schemas.microsoft.com/office/drawing/2014/main" id="{257C13EA-BAB7-4F49-8306-93530D673966}"/>
                  </a:ext>
                </a:extLst>
              </p:cNvPr>
              <p:cNvPicPr/>
              <p:nvPr/>
            </p:nvPicPr>
            <p:blipFill>
              <a:blip r:embed="rId3"/>
              <a:stretch>
                <a:fillRect/>
              </a:stretch>
            </p:blipFill>
            <p:spPr>
              <a:xfrm>
                <a:off x="5664380" y="1181158"/>
                <a:ext cx="19080" cy="18000"/>
              </a:xfrm>
              <a:prstGeom prst="rect">
                <a:avLst/>
              </a:prstGeom>
            </p:spPr>
          </p:pic>
        </mc:Fallback>
      </mc:AlternateContent>
    </p:spTree>
    <p:extLst>
      <p:ext uri="{BB962C8B-B14F-4D97-AF65-F5344CB8AC3E}">
        <p14:creationId xmlns:p14="http://schemas.microsoft.com/office/powerpoint/2010/main" val="216338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E258-55CE-4C0B-A61A-C9469658A208}"/>
              </a:ext>
            </a:extLst>
          </p:cNvPr>
          <p:cNvSpPr>
            <a:spLocks noGrp="1"/>
          </p:cNvSpPr>
          <p:nvPr>
            <p:ph type="title"/>
          </p:nvPr>
        </p:nvSpPr>
        <p:spPr/>
        <p:txBody>
          <a:bodyPr/>
          <a:lstStyle/>
          <a:p>
            <a:r>
              <a:rPr lang="en-US" dirty="0"/>
              <a:t>Deep learning uses neural networks</a:t>
            </a:r>
          </a:p>
        </p:txBody>
      </p:sp>
      <p:sp>
        <p:nvSpPr>
          <p:cNvPr id="3" name="Content Placeholder 2">
            <a:extLst>
              <a:ext uri="{FF2B5EF4-FFF2-40B4-BE49-F238E27FC236}">
                <a16:creationId xmlns:a16="http://schemas.microsoft.com/office/drawing/2014/main" id="{F07CB3B8-0304-4940-A4B2-BD12AC810A0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7197A1E-83A0-448A-8D0E-C35532336E5A}"/>
              </a:ext>
            </a:extLst>
          </p:cNvPr>
          <p:cNvPicPr>
            <a:picLocks noChangeAspect="1"/>
          </p:cNvPicPr>
          <p:nvPr/>
        </p:nvPicPr>
        <p:blipFill>
          <a:blip r:embed="rId2"/>
          <a:stretch>
            <a:fillRect/>
          </a:stretch>
        </p:blipFill>
        <p:spPr>
          <a:xfrm>
            <a:off x="1470365" y="1585062"/>
            <a:ext cx="9793432" cy="47345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3F9B1847-5208-4D33-895F-08BBE2FDD192}"/>
              </a:ext>
            </a:extLst>
          </p:cNvPr>
          <p:cNvSpPr txBox="1"/>
          <p:nvPr/>
        </p:nvSpPr>
        <p:spPr>
          <a:xfrm>
            <a:off x="722759"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416430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BB3B-5BAC-4631-8915-C6DD2033FAA0}"/>
              </a:ext>
            </a:extLst>
          </p:cNvPr>
          <p:cNvSpPr>
            <a:spLocks noGrp="1"/>
          </p:cNvSpPr>
          <p:nvPr>
            <p:ph type="title"/>
          </p:nvPr>
        </p:nvSpPr>
        <p:spPr/>
        <p:txBody>
          <a:bodyPr/>
          <a:lstStyle/>
          <a:p>
            <a:r>
              <a:rPr lang="en-US" dirty="0"/>
              <a:t>McCulloch-Pitts Neuron</a:t>
            </a:r>
          </a:p>
        </p:txBody>
      </p:sp>
      <p:sp>
        <p:nvSpPr>
          <p:cNvPr id="3" name="Content Placeholder 2">
            <a:extLst>
              <a:ext uri="{FF2B5EF4-FFF2-40B4-BE49-F238E27FC236}">
                <a16:creationId xmlns:a16="http://schemas.microsoft.com/office/drawing/2014/main" id="{100BD047-D74A-475C-B6AE-23304F5BCB7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784324A-B859-40AA-88A6-04547E31655B}"/>
              </a:ext>
            </a:extLst>
          </p:cNvPr>
          <p:cNvPicPr>
            <a:picLocks noChangeAspect="1"/>
          </p:cNvPicPr>
          <p:nvPr/>
        </p:nvPicPr>
        <p:blipFill>
          <a:blip r:embed="rId2"/>
          <a:stretch>
            <a:fillRect/>
          </a:stretch>
        </p:blipFill>
        <p:spPr>
          <a:xfrm>
            <a:off x="2216726" y="1704162"/>
            <a:ext cx="8277225" cy="4745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2D92D3E2-20B0-464B-B796-C8E87021581B}"/>
              </a:ext>
            </a:extLst>
          </p:cNvPr>
          <p:cNvSpPr txBox="1"/>
          <p:nvPr/>
        </p:nvSpPr>
        <p:spPr>
          <a:xfrm>
            <a:off x="722759"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307695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7B6C-7BAF-439E-92D2-9AC1861F41E7}"/>
              </a:ext>
            </a:extLst>
          </p:cNvPr>
          <p:cNvSpPr>
            <a:spLocks noGrp="1"/>
          </p:cNvSpPr>
          <p:nvPr>
            <p:ph type="title"/>
          </p:nvPr>
        </p:nvSpPr>
        <p:spPr/>
        <p:txBody>
          <a:bodyPr/>
          <a:lstStyle/>
          <a:p>
            <a:r>
              <a:rPr lang="en-US" dirty="0"/>
              <a:t>Activation function is nonlinear</a:t>
            </a:r>
          </a:p>
        </p:txBody>
      </p:sp>
      <p:sp>
        <p:nvSpPr>
          <p:cNvPr id="3" name="Content Placeholder 2">
            <a:extLst>
              <a:ext uri="{FF2B5EF4-FFF2-40B4-BE49-F238E27FC236}">
                <a16:creationId xmlns:a16="http://schemas.microsoft.com/office/drawing/2014/main" id="{6573D862-2904-469F-8BAC-7EC80692C34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36AB474-460D-4661-ACD5-027DEB5A7C65}"/>
              </a:ext>
            </a:extLst>
          </p:cNvPr>
          <p:cNvPicPr>
            <a:picLocks noChangeAspect="1"/>
          </p:cNvPicPr>
          <p:nvPr/>
        </p:nvPicPr>
        <p:blipFill>
          <a:blip r:embed="rId2"/>
          <a:stretch>
            <a:fillRect/>
          </a:stretch>
        </p:blipFill>
        <p:spPr>
          <a:xfrm>
            <a:off x="2835032" y="1454576"/>
            <a:ext cx="6820874" cy="4785014"/>
          </a:xfrm>
          <a:prstGeom prst="rect">
            <a:avLst/>
          </a:prstGeom>
        </p:spPr>
      </p:pic>
      <p:sp>
        <p:nvSpPr>
          <p:cNvPr id="6" name="TextBox 5">
            <a:extLst>
              <a:ext uri="{FF2B5EF4-FFF2-40B4-BE49-F238E27FC236}">
                <a16:creationId xmlns:a16="http://schemas.microsoft.com/office/drawing/2014/main" id="{9F2FE12E-A102-4EFF-BC74-5B19E25643D2}"/>
              </a:ext>
            </a:extLst>
          </p:cNvPr>
          <p:cNvSpPr txBox="1"/>
          <p:nvPr/>
        </p:nvSpPr>
        <p:spPr>
          <a:xfrm>
            <a:off x="722759"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14696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03FD-A05A-4F16-A976-87B418721191}"/>
              </a:ext>
            </a:extLst>
          </p:cNvPr>
          <p:cNvSpPr>
            <a:spLocks noGrp="1"/>
          </p:cNvSpPr>
          <p:nvPr>
            <p:ph type="title"/>
          </p:nvPr>
        </p:nvSpPr>
        <p:spPr>
          <a:xfrm>
            <a:off x="1350819" y="247650"/>
            <a:ext cx="9601200" cy="1485900"/>
          </a:xfrm>
        </p:spPr>
        <p:txBody>
          <a:bodyPr/>
          <a:lstStyle/>
          <a:p>
            <a:r>
              <a:rPr lang="en-US" dirty="0"/>
              <a:t>The “Perceptron”</a:t>
            </a:r>
            <a:br>
              <a:rPr lang="en-US" dirty="0"/>
            </a:br>
            <a:r>
              <a:rPr lang="en-US" dirty="0"/>
              <a:t>Each circle represents a neuron</a:t>
            </a:r>
          </a:p>
        </p:txBody>
      </p:sp>
      <p:sp>
        <p:nvSpPr>
          <p:cNvPr id="3" name="Content Placeholder 2">
            <a:extLst>
              <a:ext uri="{FF2B5EF4-FFF2-40B4-BE49-F238E27FC236}">
                <a16:creationId xmlns:a16="http://schemas.microsoft.com/office/drawing/2014/main" id="{DF792648-17CB-47BA-A49F-046A4A309F1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9D0AAE4-8938-409A-B3DF-52E1E4177C75}"/>
              </a:ext>
            </a:extLst>
          </p:cNvPr>
          <p:cNvPicPr>
            <a:picLocks noChangeAspect="1"/>
          </p:cNvPicPr>
          <p:nvPr/>
        </p:nvPicPr>
        <p:blipFill>
          <a:blip r:embed="rId2"/>
          <a:stretch>
            <a:fillRect/>
          </a:stretch>
        </p:blipFill>
        <p:spPr>
          <a:xfrm>
            <a:off x="2930237" y="1733550"/>
            <a:ext cx="6725948" cy="4479574"/>
          </a:xfrm>
          <a:prstGeom prst="rect">
            <a:avLst/>
          </a:prstGeom>
        </p:spPr>
      </p:pic>
      <p:sp>
        <p:nvSpPr>
          <p:cNvPr id="5" name="TextBox 4">
            <a:extLst>
              <a:ext uri="{FF2B5EF4-FFF2-40B4-BE49-F238E27FC236}">
                <a16:creationId xmlns:a16="http://schemas.microsoft.com/office/drawing/2014/main" id="{9EAA8EC5-7057-4283-BFEE-D1DBC114853E}"/>
              </a:ext>
            </a:extLst>
          </p:cNvPr>
          <p:cNvSpPr txBox="1"/>
          <p:nvPr/>
        </p:nvSpPr>
        <p:spPr>
          <a:xfrm>
            <a:off x="722759"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185790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1381-3FD8-4226-819A-D8B9C14FF0C6}"/>
              </a:ext>
            </a:extLst>
          </p:cNvPr>
          <p:cNvSpPr>
            <a:spLocks noGrp="1"/>
          </p:cNvSpPr>
          <p:nvPr>
            <p:ph type="title"/>
          </p:nvPr>
        </p:nvSpPr>
        <p:spPr/>
        <p:txBody>
          <a:bodyPr>
            <a:normAutofit fontScale="90000"/>
          </a:bodyPr>
          <a:lstStyle/>
          <a:p>
            <a:r>
              <a:rPr lang="en-US" dirty="0" err="1"/>
              <a:t>Mult</a:t>
            </a:r>
            <a:r>
              <a:rPr lang="en-US" dirty="0"/>
              <a:t>-Layer Perceptron</a:t>
            </a:r>
            <a:br>
              <a:rPr lang="en-US" dirty="0"/>
            </a:br>
            <a:r>
              <a:rPr lang="en-US" dirty="0"/>
              <a:t>Technically a deep neural network (DNN)</a:t>
            </a:r>
          </a:p>
        </p:txBody>
      </p:sp>
      <p:sp>
        <p:nvSpPr>
          <p:cNvPr id="3" name="Content Placeholder 2">
            <a:extLst>
              <a:ext uri="{FF2B5EF4-FFF2-40B4-BE49-F238E27FC236}">
                <a16:creationId xmlns:a16="http://schemas.microsoft.com/office/drawing/2014/main" id="{618FE6A1-DAD2-401E-9586-B8F5752CD68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EF04D25-C253-44A8-AF5F-60E02D3CF7D9}"/>
              </a:ext>
            </a:extLst>
          </p:cNvPr>
          <p:cNvPicPr>
            <a:picLocks noChangeAspect="1"/>
          </p:cNvPicPr>
          <p:nvPr/>
        </p:nvPicPr>
        <p:blipFill>
          <a:blip r:embed="rId2"/>
          <a:stretch>
            <a:fillRect/>
          </a:stretch>
        </p:blipFill>
        <p:spPr>
          <a:xfrm>
            <a:off x="2202873" y="2171700"/>
            <a:ext cx="8617527" cy="4289059"/>
          </a:xfrm>
          <a:prstGeom prst="rect">
            <a:avLst/>
          </a:prstGeom>
        </p:spPr>
      </p:pic>
      <p:sp>
        <p:nvSpPr>
          <p:cNvPr id="5" name="TextBox 4">
            <a:extLst>
              <a:ext uri="{FF2B5EF4-FFF2-40B4-BE49-F238E27FC236}">
                <a16:creationId xmlns:a16="http://schemas.microsoft.com/office/drawing/2014/main" id="{D8B8F9BB-D437-4807-B14D-6F5177FC62E3}"/>
              </a:ext>
            </a:extLst>
          </p:cNvPr>
          <p:cNvSpPr txBox="1"/>
          <p:nvPr/>
        </p:nvSpPr>
        <p:spPr>
          <a:xfrm>
            <a:off x="722759"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83094868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244</TotalTime>
  <Words>853</Words>
  <Application>Microsoft Office PowerPoint</Application>
  <PresentationFormat>Widescreen</PresentationFormat>
  <Paragraphs>97</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Franklin Gothic Book</vt:lpstr>
      <vt:lpstr>Crop</vt:lpstr>
      <vt:lpstr>Deep Learning for Medical Research</vt:lpstr>
      <vt:lpstr>Seminar goals</vt:lpstr>
      <vt:lpstr>Terminology</vt:lpstr>
      <vt:lpstr>Terminology</vt:lpstr>
      <vt:lpstr>Deep learning uses neural networks</vt:lpstr>
      <vt:lpstr>McCulloch-Pitts Neuron</vt:lpstr>
      <vt:lpstr>Activation function is nonlinear</vt:lpstr>
      <vt:lpstr>The “Perceptron” Each circle represents a neuron</vt:lpstr>
      <vt:lpstr>Mult-Layer Perceptron Technically a deep neural network (DNN)</vt:lpstr>
      <vt:lpstr>Area Under Curve (AUC)</vt:lpstr>
      <vt:lpstr>A few recent medical applications</vt:lpstr>
      <vt:lpstr>Skin cancer screening</vt:lpstr>
      <vt:lpstr>Diabetic retinopathy</vt:lpstr>
      <vt:lpstr>Medication adherence</vt:lpstr>
      <vt:lpstr>Position: Physician augmentation with AI/ML</vt:lpstr>
      <vt:lpstr>Plan</vt:lpstr>
      <vt:lpstr>Introduction to Python and Google Colaboratory</vt:lpstr>
      <vt:lpstr>Tools for deep learning</vt:lpstr>
      <vt:lpstr>PowerPoint Presentation</vt:lpstr>
      <vt:lpstr>Training our first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 for Medical Researchers</dc:title>
  <dc:creator>Sam Green</dc:creator>
  <cp:lastModifiedBy>Sam Green</cp:lastModifiedBy>
  <cp:revision>83</cp:revision>
  <dcterms:created xsi:type="dcterms:W3CDTF">2018-10-31T10:17:08Z</dcterms:created>
  <dcterms:modified xsi:type="dcterms:W3CDTF">2018-11-01T04:24:23Z</dcterms:modified>
</cp:coreProperties>
</file>