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9" r:id="rId4"/>
    <p:sldId id="274" r:id="rId5"/>
    <p:sldId id="275" r:id="rId6"/>
    <p:sldId id="278" r:id="rId7"/>
    <p:sldId id="276" r:id="rId8"/>
    <p:sldId id="258" r:id="rId9"/>
    <p:sldId id="277" r:id="rId10"/>
    <p:sldId id="279" r:id="rId11"/>
    <p:sldId id="281" r:id="rId12"/>
    <p:sldId id="280" r:id="rId13"/>
    <p:sldId id="283" r:id="rId14"/>
    <p:sldId id="285" r:id="rId15"/>
    <p:sldId id="284" r:id="rId16"/>
    <p:sldId id="287" r:id="rId17"/>
    <p:sldId id="288" r:id="rId18"/>
    <p:sldId id="292" r:id="rId19"/>
    <p:sldId id="293" r:id="rId20"/>
    <p:sldId id="297" r:id="rId21"/>
    <p:sldId id="295" r:id="rId22"/>
    <p:sldId id="298" r:id="rId23"/>
    <p:sldId id="296" r:id="rId24"/>
    <p:sldId id="294" r:id="rId25"/>
    <p:sldId id="299" r:id="rId26"/>
    <p:sldId id="300" r:id="rId27"/>
    <p:sldId id="301" r:id="rId28"/>
    <p:sldId id="303" r:id="rId29"/>
    <p:sldId id="302" r:id="rId30"/>
    <p:sldId id="304" r:id="rId31"/>
    <p:sldId id="305" r:id="rId32"/>
    <p:sldId id="306" r:id="rId33"/>
    <p:sldId id="308" r:id="rId34"/>
    <p:sldId id="307" r:id="rId35"/>
    <p:sldId id="309" r:id="rId36"/>
    <p:sldId id="31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0" d="100"/>
          <a:sy n="60" d="100"/>
        </p:scale>
        <p:origin x="42" y="122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Dikdörtgen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Dikdörtgen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20" name="Veri Yer Tutucusu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Dikdörtgen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8" name="Dikdörtgen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Dikdörtgen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8" name="Dikdörtgen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Dikdörtgen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Dikdörtgen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tr-TR" smtClean="0"/>
              <a:pPr/>
              <a:t>1.11.2018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1%20-%20introduction/Python%20Introduction%201.ipyn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1%20-%20introduction/PyTorch_CIFAR_10.ipyn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404040"/>
                </a:solidFill>
              </a:rPr>
              <a:t>Sam </a:t>
            </a:r>
            <a:r>
              <a:rPr lang="tr-TR" dirty="0" err="1">
                <a:solidFill>
                  <a:srgbClr val="404040"/>
                </a:solidFill>
              </a:rPr>
              <a:t>green</a:t>
            </a:r>
            <a:r>
              <a:rPr lang="tr-TR" dirty="0">
                <a:solidFill>
                  <a:srgbClr val="404040"/>
                </a:solidFill>
              </a:rPr>
              <a:t> ve</a:t>
            </a:r>
            <a:br>
              <a:rPr lang="tr-TR" dirty="0">
                <a:solidFill>
                  <a:srgbClr val="404040"/>
                </a:solidFill>
              </a:rPr>
            </a:br>
            <a:r>
              <a:rPr lang="tr-TR" dirty="0">
                <a:solidFill>
                  <a:srgbClr val="404040"/>
                </a:solidFill>
              </a:rPr>
              <a:t>Prof. Çetin Kaya Koç</a:t>
            </a:r>
            <a:endParaRPr lang="tr-TR" b="0" i="0" dirty="0">
              <a:solidFill>
                <a:srgbClr val="404040"/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tr-TR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Tıbbi araştırmalar için </a:t>
            </a:r>
            <a:br>
              <a:rPr lang="tr-TR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</a:br>
            <a:r>
              <a:rPr lang="tr-TR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Euphemia"/>
              </a:rPr>
              <a:t>Derin Öğrenme</a:t>
            </a:r>
            <a:endParaRPr lang="tr-TR" sz="6600" b="0" i="0" dirty="0">
              <a:solidFill>
                <a:schemeClr val="bg1"/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Euphemi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53A9A7-2799-4209-BC12-8DA4F77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Aktivasyon fonksiyonu lineer değildir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BE0CC-15E9-436D-846A-7352ADE9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316BF0-10D6-4FF2-A0B7-33491F1E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75" y="1904999"/>
            <a:ext cx="6343190" cy="44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53A9A7-2799-4209-BC12-8DA4F77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Perceptron</a:t>
            </a:r>
            <a:r>
              <a:rPr lang="tr-TR" dirty="0"/>
              <a:t> algoritması</a:t>
            </a:r>
            <a:br>
              <a:rPr lang="tr-TR" dirty="0"/>
            </a:br>
            <a:r>
              <a:rPr lang="tr-TR" dirty="0"/>
              <a:t>	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BE0CC-15E9-436D-846A-7352ADE9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371600"/>
            <a:ext cx="9143538" cy="4114800"/>
          </a:xfrm>
        </p:spPr>
        <p:txBody>
          <a:bodyPr/>
          <a:lstStyle/>
          <a:p>
            <a:pPr lvl="1"/>
            <a:r>
              <a:rPr lang="tr-TR" dirty="0"/>
              <a:t>Her çember bir nöronu temsil ediyor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E375C-6A98-4FC3-A734-7390552A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59" y="1761507"/>
            <a:ext cx="6725948" cy="44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904293-27B6-4F57-951B-362A9FD7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77630"/>
            <a:ext cx="9143538" cy="1066800"/>
          </a:xfrm>
        </p:spPr>
        <p:txBody>
          <a:bodyPr/>
          <a:lstStyle/>
          <a:p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Çok katmanlı </a:t>
            </a:r>
            <a:r>
              <a:rPr lang="tr-TR" dirty="0" err="1"/>
              <a:t>perceptron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E264B1-74C2-4F2E-9796-018FCDE7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371600"/>
            <a:ext cx="9143538" cy="4114800"/>
          </a:xfrm>
        </p:spPr>
        <p:txBody>
          <a:bodyPr/>
          <a:lstStyle/>
          <a:p>
            <a:pPr lvl="1"/>
            <a:r>
              <a:rPr lang="tr-TR" dirty="0"/>
              <a:t>Teknik olarak bir derin </a:t>
            </a:r>
            <a:r>
              <a:rPr lang="tr-TR" dirty="0" err="1"/>
              <a:t>nöral</a:t>
            </a:r>
            <a:r>
              <a:rPr lang="tr-TR" dirty="0"/>
              <a:t> ağ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A1224-F53D-4507-969E-7664B7E7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48" y="1959341"/>
            <a:ext cx="8617527" cy="42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İkili sınıflandırmalar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Doğru/Yanlış , pozitif/negatif , hastalıklı/hastalıksız</a:t>
            </a:r>
          </a:p>
        </p:txBody>
      </p:sp>
    </p:spTree>
    <p:extLst>
      <p:ext uri="{BB962C8B-B14F-4D97-AF65-F5344CB8AC3E}">
        <p14:creationId xmlns:p14="http://schemas.microsoft.com/office/powerpoint/2010/main" val="41367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327FD0-41AE-43B8-BC2C-9257AAB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İkili Sınıflandırma</a:t>
            </a:r>
          </a:p>
        </p:txBody>
      </p:sp>
      <p:pic>
        <p:nvPicPr>
          <p:cNvPr id="4" name="Picture 2" descr="../../_images/plot_twoclass_1.png">
            <a:extLst>
              <a:ext uri="{FF2B5EF4-FFF2-40B4-BE49-F238E27FC236}">
                <a16:creationId xmlns:a16="http://schemas.microsoft.com/office/drawing/2014/main" id="{933CECC2-785D-41BE-BF08-1097E36961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76" y="2276872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DFAD-6A9D-472B-B5B3-50912BBE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D712-0144-4D5F-BA3E-095C5C8B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nonlinear decision boundary binary">
            <a:extLst>
              <a:ext uri="{FF2B5EF4-FFF2-40B4-BE49-F238E27FC236}">
                <a16:creationId xmlns:a16="http://schemas.microsoft.com/office/drawing/2014/main" id="{C4106B06-705D-4A30-A3D5-9DCC4E24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47" y="81071"/>
            <a:ext cx="8975410" cy="64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64C9A-2A9D-4287-A214-B643DEBA0E96}"/>
              </a:ext>
            </a:extLst>
          </p:cNvPr>
          <p:cNvSpPr txBox="1"/>
          <p:nvPr/>
        </p:nvSpPr>
        <p:spPr>
          <a:xfrm flipH="1">
            <a:off x="-42623" y="6610951"/>
            <a:ext cx="8039086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https://datascienceplus.com</a:t>
            </a:r>
          </a:p>
        </p:txBody>
      </p:sp>
    </p:spTree>
    <p:extLst>
      <p:ext uri="{BB962C8B-B14F-4D97-AF65-F5344CB8AC3E}">
        <p14:creationId xmlns:p14="http://schemas.microsoft.com/office/powerpoint/2010/main" val="13380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3ECC34-3207-4E99-889C-25D1B3CF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70592"/>
            <a:ext cx="9143538" cy="1066800"/>
          </a:xfrm>
        </p:spPr>
        <p:txBody>
          <a:bodyPr/>
          <a:lstStyle/>
          <a:p>
            <a:r>
              <a:rPr lang="tr-TR" dirty="0"/>
              <a:t>Hassaslık ve kesinlik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9C9E25-C86E-4685-8B71-1AE25F27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5048199"/>
            <a:ext cx="10513168" cy="4114800"/>
          </a:xfrm>
        </p:spPr>
        <p:txBody>
          <a:bodyPr/>
          <a:lstStyle/>
          <a:p>
            <a:r>
              <a:rPr lang="tr-TR" dirty="0"/>
              <a:t>Hassaslık : Hastalık durumunda test durumunun pozitif çıkma olasılığı</a:t>
            </a:r>
          </a:p>
          <a:p>
            <a:r>
              <a:rPr lang="tr-TR" dirty="0"/>
              <a:t>Kesinlik : Hastalık olmadığında test sonucunun negatif olması olasılığı</a:t>
            </a:r>
          </a:p>
        </p:txBody>
      </p:sp>
      <p:pic>
        <p:nvPicPr>
          <p:cNvPr id="4" name="Picture 2" descr="../../_images/plot_twoclass_1.png">
            <a:extLst>
              <a:ext uri="{FF2B5EF4-FFF2-40B4-BE49-F238E27FC236}">
                <a16:creationId xmlns:a16="http://schemas.microsoft.com/office/drawing/2014/main" id="{39773149-B2FF-4B68-8098-E3BCF843A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8194" r="52876" b="12606"/>
          <a:stretch/>
        </p:blipFill>
        <p:spPr bwMode="auto">
          <a:xfrm>
            <a:off x="406495" y="1722799"/>
            <a:ext cx="3014282" cy="29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3">
            <a:extLst>
              <a:ext uri="{FF2B5EF4-FFF2-40B4-BE49-F238E27FC236}">
                <a16:creationId xmlns:a16="http://schemas.microsoft.com/office/drawing/2014/main" id="{0EA9E04D-3E8C-4B0B-B4B0-B17F4BFD00AA}"/>
              </a:ext>
            </a:extLst>
          </p:cNvPr>
          <p:cNvSpPr/>
          <p:nvPr/>
        </p:nvSpPr>
        <p:spPr>
          <a:xfrm>
            <a:off x="4239499" y="2578716"/>
            <a:ext cx="491534" cy="7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https://www.medcalc.org/manual/_help/images/roc_intro1.png">
            <a:extLst>
              <a:ext uri="{FF2B5EF4-FFF2-40B4-BE49-F238E27FC236}">
                <a16:creationId xmlns:a16="http://schemas.microsoft.com/office/drawing/2014/main" id="{0A55D242-6F2D-4346-917C-4E714FDB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56" y="1676400"/>
            <a:ext cx="5498221" cy="32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AFFC-7159-4228-B8AB-158DE777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70F7-4613-423E-814D-299956D5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Image result for sensitivity and specificity">
            <a:extLst>
              <a:ext uri="{FF2B5EF4-FFF2-40B4-BE49-F238E27FC236}">
                <a16:creationId xmlns:a16="http://schemas.microsoft.com/office/drawing/2014/main" id="{07E6BC77-665E-4A17-94E6-36DEE0F1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005713"/>
            <a:ext cx="6100085" cy="42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BE3B37-CABF-48CD-BF5D-ECABF911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 karakteristik eğrisi (?)(AUC)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8E1D09-B798-4B5F-82CE-739EEEC9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4" descr="Example of ROC graph">
            <a:extLst>
              <a:ext uri="{FF2B5EF4-FFF2-40B4-BE49-F238E27FC236}">
                <a16:creationId xmlns:a16="http://schemas.microsoft.com/office/drawing/2014/main" id="{F1299E52-825E-4946-A4D1-D1036AB0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08" y="2101949"/>
            <a:ext cx="4120590" cy="397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9">
            <a:extLst>
              <a:ext uri="{FF2B5EF4-FFF2-40B4-BE49-F238E27FC236}">
                <a16:creationId xmlns:a16="http://schemas.microsoft.com/office/drawing/2014/main" id="{CD3EA8F1-1428-420B-8457-11EDB6F45412}"/>
              </a:ext>
            </a:extLst>
          </p:cNvPr>
          <p:cNvSpPr/>
          <p:nvPr/>
        </p:nvSpPr>
        <p:spPr>
          <a:xfrm>
            <a:off x="4582244" y="3160913"/>
            <a:ext cx="366078" cy="522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https://www.medcalc.org/manual/_help/images/roc_intro1.png">
            <a:extLst>
              <a:ext uri="{FF2B5EF4-FFF2-40B4-BE49-F238E27FC236}">
                <a16:creationId xmlns:a16="http://schemas.microsoft.com/office/drawing/2014/main" id="{139C9699-0E60-45BA-BD29-844C3CB9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8" y="2576862"/>
            <a:ext cx="3300049" cy="195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ensitivity and specificity">
            <a:extLst>
              <a:ext uri="{FF2B5EF4-FFF2-40B4-BE49-F238E27FC236}">
                <a16:creationId xmlns:a16="http://schemas.microsoft.com/office/drawing/2014/main" id="{0E46CF70-A280-418F-B211-0600D6278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t="72961" r="59668" b="14174"/>
          <a:stretch/>
        </p:blipFill>
        <p:spPr bwMode="auto">
          <a:xfrm>
            <a:off x="1000386" y="4734316"/>
            <a:ext cx="2372622" cy="5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39FAB-D100-4E32-A7FC-4D36F5BD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İkili Sınıflandırma Örnekleri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5C1C08-AB74-47E2-8677-CAFFD95F4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A6B727"/>
                </a:solidFill>
                <a:latin typeface="Euphemia"/>
              </a:rPr>
              <a:t>Seminer amaçları</a:t>
            </a:r>
            <a:endParaRPr lang="tr-TR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04040"/>
              </a:buClr>
            </a:pPr>
            <a:r>
              <a:rPr lang="tr-TR" dirty="0">
                <a:solidFill>
                  <a:srgbClr val="404040"/>
                </a:solidFill>
                <a:latin typeface="Euphemia"/>
              </a:rPr>
              <a:t>Derin öğrenme hakkında farkındalık sağlamak	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-Derin öğrenmenin çözebileceği sorunları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 ve bunun için hangi tip data gerektiğini tanımlamak</a:t>
            </a:r>
            <a:endParaRPr lang="tr-TR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tr-TR" dirty="0">
                <a:solidFill>
                  <a:srgbClr val="404040"/>
                </a:solidFill>
                <a:latin typeface="Euphemia"/>
              </a:rPr>
              <a:t>Teknik bir anlayış kazandırmak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-</a:t>
            </a:r>
            <a:r>
              <a:rPr lang="tr-TR" dirty="0" err="1">
                <a:solidFill>
                  <a:srgbClr val="404040"/>
                </a:solidFill>
                <a:latin typeface="Euphemia"/>
              </a:rPr>
              <a:t>Pythonda</a:t>
            </a:r>
            <a:r>
              <a:rPr lang="tr-TR" dirty="0">
                <a:solidFill>
                  <a:srgbClr val="404040"/>
                </a:solidFill>
                <a:latin typeface="Euphemia"/>
              </a:rPr>
              <a:t> derin öğrenme uygulamaları</a:t>
            </a:r>
            <a:br>
              <a:rPr lang="tr-TR" dirty="0">
                <a:solidFill>
                  <a:srgbClr val="404040"/>
                </a:solidFill>
                <a:latin typeface="Euphemia"/>
              </a:rPr>
            </a:br>
            <a:r>
              <a:rPr lang="tr-TR" dirty="0">
                <a:solidFill>
                  <a:srgbClr val="404040"/>
                </a:solidFill>
                <a:latin typeface="Euphemia"/>
              </a:rPr>
              <a:t>	-Popüler derin öğrenme teknikleri</a:t>
            </a:r>
            <a:endParaRPr lang="tr-TR" sz="2400" b="0" i="0" dirty="0">
              <a:solidFill>
                <a:srgbClr val="404040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80F39C-7BA6-41BC-8D52-EE0B0707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Birkaç tıbbi uygulama örneği 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2991E6-2F9D-4C02-A06D-2DC88F79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Cilt kanseri taramalarında	</a:t>
            </a:r>
          </a:p>
          <a:p>
            <a:r>
              <a:rPr lang="tr-TR" dirty="0" err="1"/>
              <a:t>Diabetik</a:t>
            </a:r>
            <a:r>
              <a:rPr lang="tr-TR" dirty="0"/>
              <a:t> </a:t>
            </a:r>
            <a:r>
              <a:rPr lang="tr-TR" dirty="0" err="1"/>
              <a:t>retinopati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42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CDCFCD-167D-4050-BCB6-911200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Cilt kanseri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250FB1-3885-47B1-A1BE-BF39BA72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çok görülen kanser tipidir</a:t>
            </a:r>
          </a:p>
          <a:p>
            <a:r>
              <a:rPr lang="tr-TR" dirty="0"/>
              <a:t>Birleşik </a:t>
            </a:r>
            <a:r>
              <a:rPr lang="tr-TR" dirty="0" err="1"/>
              <a:t>Devletler’de</a:t>
            </a:r>
            <a:r>
              <a:rPr lang="tr-TR" dirty="0"/>
              <a:t> yılda 5.4 milyon yeni vaka ,10,000 ölüm görülmekte</a:t>
            </a:r>
          </a:p>
          <a:p>
            <a:r>
              <a:rPr lang="tr-TR" dirty="0"/>
              <a:t>Öğrenme verisini binlerce resimlerden oluşmakta</a:t>
            </a:r>
          </a:p>
          <a:p>
            <a:r>
              <a:rPr lang="tr-TR" dirty="0"/>
              <a:t>DNN .91 ve .96 civarında AUC ‘ye ulaşmıştır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34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67A951-0389-486B-9E98-04190B3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Diyabetik </a:t>
            </a:r>
            <a:r>
              <a:rPr lang="tr-TR" dirty="0" err="1"/>
              <a:t>retinopati</a:t>
            </a:r>
            <a:r>
              <a:rPr lang="tr-TR" dirty="0"/>
              <a:t>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969F4D-6873-4818-BFB9-9ACB5B8F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Diyabet:</a:t>
            </a:r>
          </a:p>
          <a:p>
            <a:r>
              <a:rPr lang="tr-TR" b="1" dirty="0"/>
              <a:t>29 milyon Amerikalıyı </a:t>
            </a:r>
            <a:r>
              <a:rPr lang="tr-TR" b="1" dirty="0" err="1"/>
              <a:t>etklilemektedir</a:t>
            </a:r>
            <a:r>
              <a:rPr lang="tr-TR" b="1" dirty="0"/>
              <a:t>	</a:t>
            </a:r>
          </a:p>
          <a:p>
            <a:r>
              <a:rPr lang="tr-TR" b="1" dirty="0"/>
              <a:t>29 milyon dışında 86 milyon kişi ise diyabete meyillidir</a:t>
            </a:r>
          </a:p>
          <a:p>
            <a:r>
              <a:rPr lang="tr-TR" dirty="0"/>
              <a:t>%28.5 A.B. Diyabet hastası diyabetik </a:t>
            </a:r>
            <a:r>
              <a:rPr lang="tr-TR" dirty="0" err="1"/>
              <a:t>retinopatiden</a:t>
            </a:r>
            <a:r>
              <a:rPr lang="tr-TR" dirty="0"/>
              <a:t> </a:t>
            </a:r>
            <a:r>
              <a:rPr lang="tr-TR" dirty="0" err="1"/>
              <a:t>muzdariptir</a:t>
            </a:r>
            <a:r>
              <a:rPr lang="tr-TR" dirty="0"/>
              <a:t>. Bu hastalık körlüğe neden olabilir</a:t>
            </a:r>
          </a:p>
          <a:p>
            <a:r>
              <a:rPr lang="tr-TR" dirty="0"/>
              <a:t>Görüntüleme teknolojisi testi yapınca gerekli ise </a:t>
            </a:r>
            <a:r>
              <a:rPr lang="tr-TR" dirty="0" err="1"/>
              <a:t>oftalmolojiste</a:t>
            </a:r>
            <a:r>
              <a:rPr lang="tr-TR" dirty="0"/>
              <a:t> yönlendirir (?)</a:t>
            </a:r>
          </a:p>
        </p:txBody>
      </p:sp>
    </p:spTree>
    <p:extLst>
      <p:ext uri="{BB962C8B-B14F-4D97-AF65-F5344CB8AC3E}">
        <p14:creationId xmlns:p14="http://schemas.microsoft.com/office/powerpoint/2010/main" val="19595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A02773-70A4-4C65-A385-73E23DB5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56DBE0-2A99-479D-94DC-8F60F214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https://www.aoa.org/Images/public/Diabetic_Retinopathy.jpg">
            <a:extLst>
              <a:ext uri="{FF2B5EF4-FFF2-40B4-BE49-F238E27FC236}">
                <a16:creationId xmlns:a16="http://schemas.microsoft.com/office/drawing/2014/main" id="{4BAC5917-4F1C-4846-8104-0ABE5D00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59" y="1255135"/>
            <a:ext cx="9570475" cy="43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3CC664-7897-42B0-A6B6-B925E2D2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523ED-2CF4-4124-B35C-76E6A75A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https://media.endocrinologyadvisor.com/images/2017/11/28/retinag01apadzb1_1333716.jpg?format=jpg&amp;zoom=1&amp;quality=70&amp;anchor=middlecenter&amp;width=320&amp;mode=pad">
            <a:extLst>
              <a:ext uri="{FF2B5EF4-FFF2-40B4-BE49-F238E27FC236}">
                <a16:creationId xmlns:a16="http://schemas.microsoft.com/office/drawing/2014/main" id="{5594947F-6178-4133-80D6-7B357B1F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80" y="1066475"/>
            <a:ext cx="6573982" cy="472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BE8407-DB14-4864-87A3-D437B630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Diyabetik </a:t>
            </a:r>
            <a:r>
              <a:rPr lang="tr-TR" dirty="0" err="1"/>
              <a:t>retinopati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1D67D9-8FF5-4E8A-BF36-A911693C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DNN 12,175 54 kurul onaylı </a:t>
            </a:r>
            <a:r>
              <a:rPr lang="tr-TR" dirty="0" err="1"/>
              <a:t>oftalmolojist</a:t>
            </a:r>
            <a:r>
              <a:rPr lang="tr-TR" dirty="0"/>
              <a:t> ve öğrencilerinden oluşan ekiple derin öğrenmeyi kullandı	</a:t>
            </a:r>
          </a:p>
          <a:p>
            <a:r>
              <a:rPr lang="tr-TR" dirty="0"/>
              <a:t>AUC 0.97-0.99 civarındaydı (?)</a:t>
            </a:r>
          </a:p>
        </p:txBody>
      </p:sp>
    </p:spTree>
    <p:extLst>
      <p:ext uri="{BB962C8B-B14F-4D97-AF65-F5344CB8AC3E}">
        <p14:creationId xmlns:p14="http://schemas.microsoft.com/office/powerpoint/2010/main" val="41887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D7F62C2-4C9E-475A-A677-04F76A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AEC48C-A097-4354-B5B7-67D86E5C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37467-A6D6-4F1A-97DB-EAD389D7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2" y="262249"/>
            <a:ext cx="9686167" cy="63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5208E0-4B6C-455C-A583-0EB04F4C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Derin öğrenme araçları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679448-9C9F-4EF7-B614-BD0B09260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2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8A3CB8-7150-477B-AA3E-AA383F5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en-US" dirty="0"/>
              <a:t>Python and Google </a:t>
            </a:r>
            <a:r>
              <a:rPr lang="en-US" dirty="0" err="1"/>
              <a:t>Colaboratory</a:t>
            </a:r>
            <a:br>
              <a:rPr lang="tr-TR" dirty="0"/>
            </a:br>
            <a:r>
              <a:rPr lang="tr-TR" dirty="0"/>
              <a:t>Kullanım </a:t>
            </a:r>
            <a:r>
              <a:rPr lang="tr-TR" dirty="0" err="1"/>
              <a:t>klavuzu</a:t>
            </a:r>
            <a:r>
              <a:rPr lang="tr-TR" dirty="0"/>
              <a:t> linki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178236-9A44-4305-8F75-148EDA66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https://colab.research.google.com/github/sg2/intro/blob/master/1%20-%20introduction/Python%20Introduction%201.ipynb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09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F5C385-CB8F-43A2-8C35-F6BE8B38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Derin öğrenme araçları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0E006-3BBE-4AA5-B896-B52101C9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Akademi ve </a:t>
            </a:r>
            <a:r>
              <a:rPr lang="tr-TR" dirty="0" err="1"/>
              <a:t>endüstüri</a:t>
            </a:r>
            <a:r>
              <a:rPr lang="tr-TR" dirty="0"/>
              <a:t> bunun için </a:t>
            </a:r>
            <a:r>
              <a:rPr lang="tr-TR" dirty="0" err="1"/>
              <a:t>phyton</a:t>
            </a:r>
            <a:r>
              <a:rPr lang="tr-TR" dirty="0"/>
              <a:t> kullanır	</a:t>
            </a:r>
          </a:p>
          <a:p>
            <a:r>
              <a:rPr lang="tr-TR" dirty="0" err="1"/>
              <a:t>Tensorflow</a:t>
            </a:r>
            <a:r>
              <a:rPr lang="tr-TR" dirty="0"/>
              <a:t> Google </a:t>
            </a:r>
            <a:r>
              <a:rPr lang="tr-TR" dirty="0" err="1"/>
              <a:t>ın</a:t>
            </a:r>
            <a:r>
              <a:rPr lang="tr-TR" dirty="0"/>
              <a:t> geliştirdiği </a:t>
            </a:r>
            <a:r>
              <a:rPr lang="tr-TR" dirty="0" err="1"/>
              <a:t>phyton</a:t>
            </a:r>
            <a:r>
              <a:rPr lang="tr-TR" dirty="0"/>
              <a:t> derin öğrenme </a:t>
            </a:r>
            <a:r>
              <a:rPr lang="tr-TR" dirty="0" err="1"/>
              <a:t>frameworküdür</a:t>
            </a:r>
            <a:endParaRPr lang="tr-TR" dirty="0"/>
          </a:p>
          <a:p>
            <a:pPr lvl="1"/>
            <a:r>
              <a:rPr lang="tr-TR" dirty="0"/>
              <a:t>Başta </a:t>
            </a:r>
            <a:r>
              <a:rPr lang="tr-TR" dirty="0" err="1"/>
              <a:t>performan</a:t>
            </a:r>
            <a:r>
              <a:rPr lang="tr-TR" dirty="0"/>
              <a:t> içindi , şuan kullanılabilirlik üzerinedir</a:t>
            </a:r>
          </a:p>
          <a:p>
            <a:pPr marL="320040" lvl="1" indent="0">
              <a:buNone/>
            </a:pPr>
            <a:endParaRPr lang="tr-TR" dirty="0"/>
          </a:p>
          <a:p>
            <a:r>
              <a:rPr lang="tr-TR" dirty="0" err="1"/>
              <a:t>PyTorch</a:t>
            </a:r>
            <a:r>
              <a:rPr lang="tr-TR" dirty="0"/>
              <a:t> </a:t>
            </a:r>
            <a:r>
              <a:rPr lang="tr-TR" dirty="0" err="1"/>
              <a:t>facebook</a:t>
            </a:r>
            <a:r>
              <a:rPr lang="tr-TR" dirty="0"/>
              <a:t> un geliştirdiği </a:t>
            </a:r>
            <a:r>
              <a:rPr lang="tr-TR" dirty="0" err="1"/>
              <a:t>phyton</a:t>
            </a:r>
            <a:r>
              <a:rPr lang="tr-TR" dirty="0"/>
              <a:t> derin öğrenme </a:t>
            </a:r>
            <a:r>
              <a:rPr lang="tr-TR" dirty="0" err="1"/>
              <a:t>frameworküdür</a:t>
            </a:r>
            <a:r>
              <a:rPr lang="tr-TR" dirty="0"/>
              <a:t>	</a:t>
            </a:r>
          </a:p>
          <a:p>
            <a:pPr lvl="1"/>
            <a:r>
              <a:rPr lang="tr-TR" dirty="0"/>
              <a:t>Başta kullanılabilirlik üzerineydi , şuan performans üzerinedir</a:t>
            </a:r>
          </a:p>
        </p:txBody>
      </p:sp>
    </p:spTree>
    <p:extLst>
      <p:ext uri="{BB962C8B-B14F-4D97-AF65-F5344CB8AC3E}">
        <p14:creationId xmlns:p14="http://schemas.microsoft.com/office/powerpoint/2010/main" val="1473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A6B727"/>
                </a:solidFill>
                <a:latin typeface="Euphemia"/>
              </a:rPr>
              <a:t>Terminoloji</a:t>
            </a:r>
            <a:endParaRPr lang="tr-TR" sz="32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04040"/>
              </a:buClr>
            </a:pPr>
            <a:r>
              <a:rPr lang="tr-TR" sz="2400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Yapay Zeka (MIT 6.825 Yapay Zeka Teknikleri)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İnsan davranışlarının bilgisayar modelleri (?)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İnsan *düşünce* işlem aşamalarının bilgisayar </a:t>
            </a:r>
            <a:r>
              <a:rPr lang="tr-TR" dirty="0">
                <a:solidFill>
                  <a:srgbClr val="404040"/>
                </a:solidFill>
              </a:rPr>
              <a:t>modeli (?)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b="0" i="0" dirty="0">
                <a:solidFill>
                  <a:srgbClr val="404040"/>
                </a:solidFill>
                <a:latin typeface="Euphemia"/>
                <a:ea typeface="+mn-ea"/>
                <a:cs typeface="+mn-cs"/>
              </a:rPr>
              <a:t>Akıllı davranan bilgisayar </a:t>
            </a:r>
            <a:r>
              <a:rPr lang="tr-TR" dirty="0">
                <a:solidFill>
                  <a:srgbClr val="404040"/>
                </a:solidFill>
              </a:rPr>
              <a:t>modelleri (?)</a:t>
            </a:r>
            <a:endParaRPr lang="tr-TR" dirty="0">
              <a:solidFill>
                <a:srgbClr val="404040"/>
              </a:solidFill>
              <a:latin typeface="Euphemia"/>
            </a:endParaRPr>
          </a:p>
          <a:p>
            <a:pPr lvl="1">
              <a:buClr>
                <a:srgbClr val="404040"/>
              </a:buClr>
            </a:pPr>
            <a:r>
              <a:rPr lang="tr-TR" u="sng" dirty="0">
                <a:solidFill>
                  <a:srgbClr val="404040"/>
                </a:solidFill>
                <a:latin typeface="Euphemia"/>
              </a:rPr>
              <a:t>Mantıklı davranan bilgisayar modelleri </a:t>
            </a:r>
            <a:r>
              <a:rPr lang="tr-TR" dirty="0">
                <a:solidFill>
                  <a:srgbClr val="404040"/>
                </a:solidFill>
              </a:rPr>
              <a:t>(?)</a:t>
            </a:r>
          </a:p>
          <a:p>
            <a:pPr lvl="2">
              <a:buClr>
                <a:srgbClr val="404040"/>
              </a:buClr>
            </a:pPr>
            <a:endParaRPr lang="tr-TR" u="sng" dirty="0">
              <a:solidFill>
                <a:srgbClr val="404040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8669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7A38F4-6481-43B9-B755-51DAF618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F96DA9-DF10-4A02-80E0-BB8BB2B7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A7049-312A-4FE5-91B0-F57C698F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2" y="735815"/>
            <a:ext cx="9892145" cy="51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E7A98-7F5D-412F-80D2-66CE3D7A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</a:t>
            </a:r>
            <a:r>
              <a:rPr lang="tr-TR" dirty="0" err="1"/>
              <a:t>nöral</a:t>
            </a:r>
            <a:r>
              <a:rPr lang="tr-TR" dirty="0"/>
              <a:t> networkümüzü yapalım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10A310-0692-4E5B-89EE-FE22AD6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https://colab.research.google.com/github/sg2/intro/blob/master/1%20-%20introduction/PyTorch_CIFAR_10.ipynb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3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F30B66-D0D0-413D-98C1-F2311574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Çıkarım ;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6C6E52-7FBB-4728-B02D-442BA83D1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9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5EA328-5BF8-449A-9711-FD6839F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E1EE2B-BD9C-4309-BE09-3415500C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E8FE-F102-4C20-BFB6-F7404813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267813"/>
            <a:ext cx="9317182" cy="63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63E8C3-63D0-4819-B0EA-1DC51309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Doktorluğun AI/ML ile büyümesi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71762B-A1CD-49F7-BACA-05214B61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Bizi amelelikten kurtaracak AI tekniklerini düşünün</a:t>
            </a:r>
          </a:p>
          <a:p>
            <a:r>
              <a:rPr lang="tr-TR" dirty="0"/>
              <a:t>Eğer bir problem size rutin veya amelelik geliyor ise büyük ihtimal AI  şuan için yerini almayacaktır</a:t>
            </a:r>
          </a:p>
          <a:p>
            <a:pPr lvl="1"/>
            <a:r>
              <a:rPr lang="tr-TR" dirty="0"/>
              <a:t>Tabii ki AI  </a:t>
            </a:r>
            <a:r>
              <a:rPr lang="tr-TR" dirty="0" err="1"/>
              <a:t>ın</a:t>
            </a:r>
            <a:r>
              <a:rPr lang="tr-TR" dirty="0"/>
              <a:t> gelişim hızı şuan için pek ön görülemiyor . O yüzden kesin değil.</a:t>
            </a:r>
          </a:p>
          <a:p>
            <a:pPr marL="320040" lvl="1" indent="0">
              <a:buNone/>
            </a:pPr>
            <a:endParaRPr lang="tr-TR" dirty="0"/>
          </a:p>
          <a:p>
            <a:pPr marL="320040" lvl="1" indent="0">
              <a:buNone/>
            </a:pPr>
            <a:r>
              <a:rPr lang="tr-TR" b="1" u="sng" dirty="0"/>
              <a:t>AI veri gerektirir</a:t>
            </a:r>
          </a:p>
          <a:p>
            <a:pPr marL="320040" lvl="1" indent="0">
              <a:buNone/>
            </a:pPr>
            <a:r>
              <a:rPr lang="tr-TR" dirty="0"/>
              <a:t>	- tercihen sınıflandırılmış</a:t>
            </a:r>
          </a:p>
          <a:p>
            <a:pPr marL="320040" lvl="1" indent="0">
              <a:buNone/>
            </a:pPr>
            <a:r>
              <a:rPr lang="tr-TR" dirty="0"/>
              <a:t>	-</a:t>
            </a:r>
            <a:r>
              <a:rPr lang="tr-TR" dirty="0" err="1"/>
              <a:t>çokca</a:t>
            </a:r>
            <a:endParaRPr lang="tr-TR" dirty="0"/>
          </a:p>
          <a:p>
            <a:pPr marL="320040" lvl="1" indent="0">
              <a:buNone/>
            </a:pPr>
            <a:r>
              <a:rPr lang="tr-TR" dirty="0"/>
              <a:t>	-temiz bir şekilde</a:t>
            </a:r>
          </a:p>
          <a:p>
            <a:pPr marL="320040" lvl="1" indent="0">
              <a:buNone/>
            </a:pPr>
            <a:r>
              <a:rPr lang="tr-TR" dirty="0"/>
              <a:t>	-veri , veri , veri . Veri önemlidir</a:t>
            </a:r>
          </a:p>
          <a:p>
            <a:pPr marL="320040" lvl="1" indent="0">
              <a:buNone/>
            </a:pPr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20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B7BED6-1C61-4713-89D5-904B54E1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CAFCEC-BA80-478A-B619-7A8EA51E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Birçok AI uygulayan disiplinler 2012-2013 arası yayınlanmış algoritmalar kullanırlar</a:t>
            </a:r>
          </a:p>
          <a:p>
            <a:r>
              <a:rPr lang="tr-TR" dirty="0"/>
              <a:t>En iyi araştırma birlikte çalışmak ile olur</a:t>
            </a:r>
          </a:p>
          <a:p>
            <a:pPr lvl="1"/>
            <a:r>
              <a:rPr lang="tr-TR" dirty="0"/>
              <a:t>Gerekenler: veri + domain uzmanı + </a:t>
            </a:r>
            <a:r>
              <a:rPr lang="tr-TR" dirty="0" err="1"/>
              <a:t>ai</a:t>
            </a:r>
            <a:r>
              <a:rPr lang="tr-TR" dirty="0"/>
              <a:t> uzmanı</a:t>
            </a:r>
          </a:p>
          <a:p>
            <a:r>
              <a:rPr lang="tr-TR" dirty="0"/>
              <a:t>En iyi AI ürünleri birlikte çalışmak ile olur	</a:t>
            </a:r>
          </a:p>
          <a:p>
            <a:pPr lvl="1"/>
            <a:r>
              <a:rPr lang="tr-TR" dirty="0"/>
              <a:t>Gerekenler: veri + domain uzmanı + mühendisler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3CD787A-D46C-4426-9F50-D29F3FE2EB8B}"/>
              </a:ext>
            </a:extLst>
          </p:cNvPr>
          <p:cNvSpPr txBox="1"/>
          <p:nvPr/>
        </p:nvSpPr>
        <p:spPr>
          <a:xfrm>
            <a:off x="8830716" y="6146833"/>
            <a:ext cx="4536504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800" dirty="0"/>
              <a:t>İlk çeviri : Bahadır Bakkaloğlu. Geliştirmelerinizi bekliyorum .</a:t>
            </a:r>
          </a:p>
        </p:txBody>
      </p:sp>
    </p:spTree>
    <p:extLst>
      <p:ext uri="{BB962C8B-B14F-4D97-AF65-F5344CB8AC3E}">
        <p14:creationId xmlns:p14="http://schemas.microsoft.com/office/powerpoint/2010/main" val="3636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Terminoloji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3B9189-A7FB-4CE0-8B46-4657951B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Makine Öğrenmesi (Princeton COS 511)</a:t>
            </a:r>
          </a:p>
          <a:p>
            <a:pPr lvl="1"/>
            <a:r>
              <a:rPr lang="tr-TR" dirty="0"/>
              <a:t>Bilgisayara bir iş yapmasını öğreten algoritma</a:t>
            </a:r>
          </a:p>
          <a:p>
            <a:pPr marL="32004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8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53A9A7-2799-4209-BC12-8DA4F77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Terminoloji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BE0CC-15E9-436D-846A-7352ADE9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İstatistiği (John Hopkins 625.664)</a:t>
            </a:r>
          </a:p>
          <a:p>
            <a:pPr lvl="1"/>
            <a:r>
              <a:rPr lang="tr-TR" dirty="0"/>
              <a:t>İstatistiki denklemlerinin daha etkili çözümleriyle ilgilenen matematik bilimi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8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Terminoloji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3B9189-A7FB-4CE0-8B46-4657951B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Derin Öğrenme (deeplearningebook.org)</a:t>
            </a:r>
          </a:p>
          <a:p>
            <a:pPr lvl="1"/>
            <a:r>
              <a:rPr lang="tr-TR" dirty="0"/>
              <a:t>Konseptlerin daha basitleriyle ilişkilendirildiği , tecrübe ederek </a:t>
            </a:r>
            <a:r>
              <a:rPr lang="tr-TR" dirty="0" err="1"/>
              <a:t>hiyeraşi</a:t>
            </a:r>
            <a:r>
              <a:rPr lang="tr-TR" dirty="0"/>
              <a:t> konseptlerini anlayan algoritmalardır</a:t>
            </a:r>
          </a:p>
        </p:txBody>
      </p:sp>
    </p:spTree>
    <p:extLst>
      <p:ext uri="{BB962C8B-B14F-4D97-AF65-F5344CB8AC3E}">
        <p14:creationId xmlns:p14="http://schemas.microsoft.com/office/powerpoint/2010/main" val="23661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Nöral</a:t>
            </a:r>
            <a:r>
              <a:rPr lang="tr-TR" dirty="0"/>
              <a:t> ağlar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Popüler yapay zekaların kökeni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Derin öğrenme </a:t>
            </a:r>
            <a:r>
              <a:rPr lang="tr-TR" dirty="0" err="1"/>
              <a:t>nöral</a:t>
            </a:r>
            <a:r>
              <a:rPr lang="tr-TR" dirty="0"/>
              <a:t> ağları kullanır ;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AEF3718-8408-4029-936C-4FA7C4FD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916832"/>
            <a:ext cx="7272980" cy="351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851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49770C3-156B-4D22-9C30-A2ED050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McCulloch-Pitts</a:t>
            </a:r>
            <a:r>
              <a:rPr lang="tr-TR" dirty="0"/>
              <a:t> Matematik nöron modeli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3ACD9DC-F421-434E-BCA3-472DC4C5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BC03CA5-62C0-4F0E-B3CE-BA9F88B2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256923"/>
            <a:ext cx="6563894" cy="37628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287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_TP102801097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Çizgili siyah kenarlık sunusu (geniş ekran)</Template>
  <TotalTime>0</TotalTime>
  <Words>421</Words>
  <Application>Microsoft Office PowerPoint</Application>
  <PresentationFormat>Özel</PresentationFormat>
  <Paragraphs>88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9" baseType="lpstr">
      <vt:lpstr>Arial</vt:lpstr>
      <vt:lpstr>Euphemia</vt:lpstr>
      <vt:lpstr>Wingdings</vt:lpstr>
      <vt:lpstr>StripedBorder_16x9_TP102801097</vt:lpstr>
      <vt:lpstr>Tıbbi araştırmalar için  Derin Öğrenme</vt:lpstr>
      <vt:lpstr>Seminer amaçları</vt:lpstr>
      <vt:lpstr>Terminoloji</vt:lpstr>
      <vt:lpstr>Terminoloji</vt:lpstr>
      <vt:lpstr>Terminoloji</vt:lpstr>
      <vt:lpstr>Terminoloji</vt:lpstr>
      <vt:lpstr>Nöral ağlar</vt:lpstr>
      <vt:lpstr>Derin öğrenme nöral ağları kullanır ;</vt:lpstr>
      <vt:lpstr>McCulloch-Pitts Matematik nöron modeli</vt:lpstr>
      <vt:lpstr>Aktivasyon fonksiyonu lineer değildir</vt:lpstr>
      <vt:lpstr>Perceptron algoritması  </vt:lpstr>
      <vt:lpstr>  Çok katmanlı perceptron</vt:lpstr>
      <vt:lpstr>İkili sınıflandırmalar</vt:lpstr>
      <vt:lpstr>İkili Sınıflandırma</vt:lpstr>
      <vt:lpstr>PowerPoint Sunusu</vt:lpstr>
      <vt:lpstr>Hassaslık ve kesinlik</vt:lpstr>
      <vt:lpstr>Sensitivity and specificity</vt:lpstr>
      <vt:lpstr>İşlem karakteristik eğrisi (?)(AUC)</vt:lpstr>
      <vt:lpstr>İkili Sınıflandırma Örnekleri</vt:lpstr>
      <vt:lpstr>Birkaç tıbbi uygulama örneği ;</vt:lpstr>
      <vt:lpstr>Cilt kanseri</vt:lpstr>
      <vt:lpstr>Diyabetik retinopati  </vt:lpstr>
      <vt:lpstr>PowerPoint Sunusu</vt:lpstr>
      <vt:lpstr>PowerPoint Sunusu</vt:lpstr>
      <vt:lpstr>Diyabetik retinopati</vt:lpstr>
      <vt:lpstr>PowerPoint Sunusu</vt:lpstr>
      <vt:lpstr>Derin öğrenme araçları</vt:lpstr>
      <vt:lpstr> Python and Google Colaboratory Kullanım klavuzu linki</vt:lpstr>
      <vt:lpstr>Derin öğrenme araçları</vt:lpstr>
      <vt:lpstr>PowerPoint Sunusu</vt:lpstr>
      <vt:lpstr>İlk nöral networkümüzü yapalım </vt:lpstr>
      <vt:lpstr>Çıkarım ;</vt:lpstr>
      <vt:lpstr>PowerPoint Sunusu</vt:lpstr>
      <vt:lpstr>Doktorluğun AI/ML ile büyümesi</vt:lpstr>
      <vt:lpstr>Sonuç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2018-11-01T20:08:31Z</dcterms:created>
  <dcterms:modified xsi:type="dcterms:W3CDTF">2018-11-01T22:30:35Z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