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</p:sldMasterIdLst>
  <p:notesMasterIdLst>
    <p:notesMasterId r:id="rId45"/>
  </p:notesMasterIdLst>
  <p:handoutMasterIdLst>
    <p:handoutMasterId r:id="rId46"/>
  </p:handoutMasterIdLst>
  <p:sldIdLst>
    <p:sldId id="770" r:id="rId2"/>
    <p:sldId id="656" r:id="rId3"/>
    <p:sldId id="734" r:id="rId4"/>
    <p:sldId id="735" r:id="rId5"/>
    <p:sldId id="733" r:id="rId6"/>
    <p:sldId id="743" r:id="rId7"/>
    <p:sldId id="744" r:id="rId8"/>
    <p:sldId id="737" r:id="rId9"/>
    <p:sldId id="758" r:id="rId10"/>
    <p:sldId id="736" r:id="rId11"/>
    <p:sldId id="760" r:id="rId12"/>
    <p:sldId id="740" r:id="rId13"/>
    <p:sldId id="759" r:id="rId14"/>
    <p:sldId id="738" r:id="rId15"/>
    <p:sldId id="761" r:id="rId16"/>
    <p:sldId id="751" r:id="rId17"/>
    <p:sldId id="762" r:id="rId18"/>
    <p:sldId id="763" r:id="rId19"/>
    <p:sldId id="742" r:id="rId20"/>
    <p:sldId id="764" r:id="rId21"/>
    <p:sldId id="765" r:id="rId22"/>
    <p:sldId id="766" r:id="rId23"/>
    <p:sldId id="767" r:id="rId24"/>
    <p:sldId id="768" r:id="rId25"/>
    <p:sldId id="739" r:id="rId26"/>
    <p:sldId id="745" r:id="rId27"/>
    <p:sldId id="741" r:id="rId28"/>
    <p:sldId id="746" r:id="rId29"/>
    <p:sldId id="747" r:id="rId30"/>
    <p:sldId id="748" r:id="rId31"/>
    <p:sldId id="749" r:id="rId32"/>
    <p:sldId id="750" r:id="rId33"/>
    <p:sldId id="752" r:id="rId34"/>
    <p:sldId id="730" r:id="rId35"/>
    <p:sldId id="731" r:id="rId36"/>
    <p:sldId id="732" r:id="rId37"/>
    <p:sldId id="753" r:id="rId38"/>
    <p:sldId id="754" r:id="rId39"/>
    <p:sldId id="755" r:id="rId40"/>
    <p:sldId id="756" r:id="rId41"/>
    <p:sldId id="769" r:id="rId42"/>
    <p:sldId id="757" r:id="rId43"/>
    <p:sldId id="729" r:id="rId44"/>
  </p:sldIdLst>
  <p:sldSz cx="9906000" cy="6858000" type="A4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66CCFF"/>
    <a:srgbClr val="FF9900"/>
    <a:srgbClr val="FFCCCC"/>
    <a:srgbClr val="FFFF00"/>
    <a:srgbClr val="0099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1662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6"/>
    </p:cViewPr>
  </p:sorterViewPr>
  <p:notesViewPr>
    <p:cSldViewPr>
      <p:cViewPr>
        <p:scale>
          <a:sx n="100" d="100"/>
          <a:sy n="100" d="100"/>
        </p:scale>
        <p:origin x="-840" y="1236"/>
      </p:cViewPr>
      <p:guideLst>
        <p:guide orient="horz" pos="3126"/>
        <p:guide pos="21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1" rIns="92862" bIns="46431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1" rIns="92862" bIns="4643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1" rIns="92862" bIns="46431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1" rIns="92862" bIns="4643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270A635A-4122-41DD-97D4-0E3B302BDA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417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1" rIns="92862" bIns="46431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1" rIns="92862" bIns="4643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1" rIns="92862" bIns="464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1" rIns="92862" bIns="46431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2" tIns="46431" rIns="92862" bIns="4643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03ACB6D6-AA74-45AF-BC4B-C71D9710E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29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4" y="1604"/>
              <a:ext cx="450" cy="299"/>
              <a:chOff x="719" y="336"/>
              <a:chExt cx="626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19" y="336"/>
                <a:ext cx="385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5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14" name="AutoShape 18"/>
          <p:cNvSpPr>
            <a:spLocks noChangeArrowheads="1"/>
          </p:cNvSpPr>
          <p:nvPr userDrawn="1"/>
        </p:nvSpPr>
        <p:spPr bwMode="auto">
          <a:xfrm>
            <a:off x="7181850" y="1143000"/>
            <a:ext cx="1150938" cy="609600"/>
          </a:xfrm>
          <a:prstGeom prst="flowChartPreparatio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5" name="Oval 14"/>
          <p:cNvSpPr>
            <a:spLocks noChangeArrowheads="1"/>
          </p:cNvSpPr>
          <p:nvPr userDrawn="1"/>
        </p:nvSpPr>
        <p:spPr bwMode="auto">
          <a:xfrm>
            <a:off x="4540250" y="228600"/>
            <a:ext cx="11557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7352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52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07315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Ocak 2007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14750" y="6248400"/>
            <a:ext cx="31369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TİCARİ GİZLİ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E72C2A-E22C-4A43-8A3E-F0667EB0A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85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452438" y="503238"/>
            <a:ext cx="474662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866775" y="503238"/>
            <a:ext cx="355600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585788" y="925513"/>
            <a:ext cx="458787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987425" y="925513"/>
            <a:ext cx="398463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ltGray">
          <a:xfrm>
            <a:off x="138113" y="852488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825500" y="395288"/>
            <a:ext cx="34925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479425" y="1185863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11" name="AutoShape 15"/>
          <p:cNvSpPr>
            <a:spLocks noChangeArrowheads="1"/>
          </p:cNvSpPr>
          <p:nvPr userDrawn="1"/>
        </p:nvSpPr>
        <p:spPr bwMode="auto">
          <a:xfrm>
            <a:off x="7181850" y="547688"/>
            <a:ext cx="1150938" cy="609600"/>
          </a:xfrm>
          <a:prstGeom prst="flowChartPreparatio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" name="Oval 16"/>
          <p:cNvSpPr>
            <a:spLocks noChangeArrowheads="1"/>
          </p:cNvSpPr>
          <p:nvPr userDrawn="1"/>
        </p:nvSpPr>
        <p:spPr bwMode="auto">
          <a:xfrm>
            <a:off x="4540250" y="228600"/>
            <a:ext cx="11557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30.04.2009</a:t>
            </a:r>
            <a:endParaRPr lang="en-US"/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MTS2 </a:t>
            </a:r>
          </a:p>
          <a:p>
            <a:pPr>
              <a:defRPr/>
            </a:pPr>
            <a:r>
              <a:rPr lang="tr-TR"/>
              <a:t>A. E. Yılmaz / Ö. Dura</a:t>
            </a:r>
            <a:endParaRPr lang="en-US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3A999-ED1E-45FF-84D4-0894BA6845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7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452438" y="503238"/>
            <a:ext cx="474662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866775" y="503238"/>
            <a:ext cx="355600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585788" y="925513"/>
            <a:ext cx="458787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987425" y="925513"/>
            <a:ext cx="398463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ltGray">
          <a:xfrm>
            <a:off x="138113" y="852488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825500" y="395288"/>
            <a:ext cx="34925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479425" y="1185863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tr-TR"/>
          </a:p>
        </p:txBody>
      </p:sp>
      <p:sp>
        <p:nvSpPr>
          <p:cNvPr id="11" name="AutoShape 15"/>
          <p:cNvSpPr>
            <a:spLocks noChangeArrowheads="1"/>
          </p:cNvSpPr>
          <p:nvPr userDrawn="1"/>
        </p:nvSpPr>
        <p:spPr bwMode="auto">
          <a:xfrm>
            <a:off x="7181850" y="547688"/>
            <a:ext cx="1150938" cy="609600"/>
          </a:xfrm>
          <a:prstGeom prst="flowChartPreparatio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" name="Oval 16"/>
          <p:cNvSpPr>
            <a:spLocks noChangeArrowheads="1"/>
          </p:cNvSpPr>
          <p:nvPr userDrawn="1"/>
        </p:nvSpPr>
        <p:spPr bwMode="auto">
          <a:xfrm>
            <a:off x="4540250" y="228600"/>
            <a:ext cx="11557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30.04.2009</a:t>
            </a:r>
            <a:endParaRPr lang="en-US"/>
          </a:p>
        </p:txBody>
      </p:sp>
      <p:sp>
        <p:nvSpPr>
          <p:cNvPr id="1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MTS2 </a:t>
            </a:r>
          </a:p>
          <a:p>
            <a:pPr>
              <a:defRPr/>
            </a:pPr>
            <a:r>
              <a:rPr lang="tr-TR"/>
              <a:t>A. E. Yılmaz / Ö. Dura</a:t>
            </a:r>
            <a:endParaRPr lang="en-US"/>
          </a:p>
        </p:txBody>
      </p:sp>
      <p:sp>
        <p:nvSpPr>
          <p:cNvPr id="1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99A3B-CCC6-4191-A309-BB38F19C97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45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6188" y="76200"/>
            <a:ext cx="8443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9091613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" name="3 Veri Yer Tutucusu"/>
          <p:cNvSpPr>
            <a:spLocks noGrp="1"/>
          </p:cNvSpPr>
          <p:nvPr>
            <p:ph type="dt" sz="half" idx="2"/>
          </p:nvPr>
        </p:nvSpPr>
        <p:spPr bwMode="auto">
          <a:xfrm>
            <a:off x="228600" y="6324600"/>
            <a:ext cx="2063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tr-TR"/>
              <a:t>30.04.2009</a:t>
            </a:r>
            <a:endParaRPr lang="en-US"/>
          </a:p>
        </p:txBody>
      </p:sp>
      <p:sp>
        <p:nvSpPr>
          <p:cNvPr id="19" name="4 Altbilgi Yer Tutucusu"/>
          <p:cNvSpPr>
            <a:spLocks noGrp="1"/>
          </p:cNvSpPr>
          <p:nvPr>
            <p:ph type="ftr" sz="quarter" idx="3"/>
          </p:nvPr>
        </p:nvSpPr>
        <p:spPr bwMode="auto">
          <a:xfrm>
            <a:off x="3632200" y="6324600"/>
            <a:ext cx="31369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tr-TR"/>
              <a:t>MTS2 </a:t>
            </a:r>
          </a:p>
          <a:p>
            <a:pPr>
              <a:defRPr/>
            </a:pPr>
            <a:r>
              <a:rPr lang="tr-TR"/>
              <a:t>A. E. Yılmaz / Ö. Dura</a:t>
            </a:r>
            <a:endParaRPr lang="en-US"/>
          </a:p>
        </p:txBody>
      </p:sp>
      <p:sp>
        <p:nvSpPr>
          <p:cNvPr id="20" name="5 Slayt Numarası Yer Tutucusu"/>
          <p:cNvSpPr>
            <a:spLocks noGrp="1"/>
          </p:cNvSpPr>
          <p:nvPr>
            <p:ph type="sldNum" sz="quarter" idx="4"/>
          </p:nvPr>
        </p:nvSpPr>
        <p:spPr bwMode="auto">
          <a:xfrm>
            <a:off x="7346950" y="6324600"/>
            <a:ext cx="2063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399D1C-2C20-4425-857E-2CDE1A240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lex.com/NodeXL" TargetMode="External"/><Relationship Id="rId2" Type="http://schemas.openxmlformats.org/officeDocument/2006/relationships/hyperlink" Target="http://geph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lado.fmf.uni-lj.si/pub/networks/pajek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aeyilmaz@eng.ankara.edu.t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2564904"/>
            <a:ext cx="8820182" cy="1143000"/>
          </a:xfrm>
        </p:spPr>
        <p:txBody>
          <a:bodyPr/>
          <a:lstStyle/>
          <a:p>
            <a:pPr algn="ctr" eaLnBrk="1" hangingPunct="1"/>
            <a:r>
              <a:rPr lang="tr-TR" sz="3200" b="1" dirty="0" smtClean="0"/>
              <a:t>”</a:t>
            </a:r>
            <a:r>
              <a:rPr lang="tr-TR" sz="3200" b="1" dirty="0" smtClean="0"/>
              <a:t/>
            </a:r>
            <a:br>
              <a:rPr lang="tr-TR" sz="3200" b="1" dirty="0" smtClean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2800" b="1" dirty="0" smtClean="0">
                <a:latin typeface="Tahoma" pitchFamily="34" charset="0"/>
              </a:rPr>
              <a:t>Çizge </a:t>
            </a:r>
            <a:r>
              <a:rPr lang="tr-TR" sz="2800" b="1" dirty="0" smtClean="0">
                <a:latin typeface="Tahoma" pitchFamily="34" charset="0"/>
              </a:rPr>
              <a:t>Kuramı, İlişki ve Sosyal Ağ Analizi</a:t>
            </a:r>
            <a:endParaRPr lang="en-US" sz="1600" b="1" dirty="0" smtClean="0"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6654" y="4157674"/>
            <a:ext cx="9429816" cy="914400"/>
          </a:xfrm>
        </p:spPr>
        <p:txBody>
          <a:bodyPr/>
          <a:lstStyle/>
          <a:p>
            <a:pPr eaLnBrk="1" hangingPunct="1"/>
            <a:r>
              <a:rPr lang="tr-TR" sz="1600" b="1" dirty="0" smtClean="0">
                <a:latin typeface="Tahoma" pitchFamily="34" charset="0"/>
              </a:rPr>
              <a:t>Prof. Dr. A. Egemen YILMAZ</a:t>
            </a:r>
          </a:p>
          <a:p>
            <a:pPr eaLnBrk="1" hangingPunct="1"/>
            <a:endParaRPr lang="tr-TR" sz="1600" b="1" u="sng" dirty="0" smtClean="0">
              <a:solidFill>
                <a:srgbClr val="FF0000"/>
              </a:solidFill>
              <a:latin typeface="Tahoma" pitchFamily="34" charset="0"/>
            </a:endParaRPr>
          </a:p>
          <a:p>
            <a:pPr eaLnBrk="1" hangingPunct="1"/>
            <a:endParaRPr lang="tr-TR" sz="1600" b="1" u="sng" dirty="0" smtClean="0">
              <a:solidFill>
                <a:srgbClr val="FF0000"/>
              </a:solidFill>
              <a:latin typeface="Tahoma" pitchFamily="34" charset="0"/>
            </a:endParaRPr>
          </a:p>
          <a:p>
            <a:pPr eaLnBrk="1" hangingPunct="1"/>
            <a:endParaRPr lang="tr-TR" sz="1600" b="1" u="sng" dirty="0" smtClean="0">
              <a:solidFill>
                <a:srgbClr val="FF0000"/>
              </a:solidFill>
              <a:latin typeface="Tahoma" pitchFamily="34" charset="0"/>
            </a:endParaRPr>
          </a:p>
          <a:p>
            <a:pPr eaLnBrk="1" hangingPunct="1"/>
            <a:endParaRPr lang="tr-TR" sz="1800" u="sng" dirty="0" smtClean="0">
              <a:solidFill>
                <a:srgbClr val="FF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58" y="1428736"/>
            <a:ext cx="8282023" cy="495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5" name="Rectangle 44"/>
          <p:cNvSpPr txBox="1">
            <a:spLocks noChangeArrowheads="1"/>
          </p:cNvSpPr>
          <p:nvPr/>
        </p:nvSpPr>
        <p:spPr bwMode="auto">
          <a:xfrm>
            <a:off x="609600" y="1447800"/>
            <a:ext cx="9091613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/>
            <a:r>
              <a:rPr lang="tr-TR" altLang="tr-TR" sz="2400" kern="0" smtClean="0"/>
              <a:t>Yerel Olmayan Merkezilik Ölçütleri: </a:t>
            </a:r>
          </a:p>
          <a:p>
            <a:pPr lvl="2" algn="just"/>
            <a:r>
              <a:rPr lang="tr-TR" altLang="tr-TR" sz="2000" kern="0" smtClean="0"/>
              <a:t>Arasındalık Merkezilik Ölçütü (Betweenness Centrality)</a:t>
            </a:r>
          </a:p>
          <a:p>
            <a:pPr lvl="2" algn="just"/>
            <a:r>
              <a:rPr lang="tr-TR" altLang="tr-TR" sz="2000" kern="0" smtClean="0"/>
              <a:t>Çizgedeki tüm node’lar (düğümler) arasındaki en kısa yolların bulunması ve ilgili node’un bu yollarda ne kadar çok bulunduğuna ilişkin bir ölçüttür.</a:t>
            </a:r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r>
              <a:rPr lang="tr-TR" altLang="tr-TR" sz="2000" kern="0" smtClean="0"/>
              <a:t>Yönlü çizgeler için de genelleştirilmiş bir tanım yapılabilir.</a:t>
            </a:r>
            <a:endParaRPr lang="tr-TR" altLang="tr-TR" sz="2000" kern="0" dirty="0" smtClean="0"/>
          </a:p>
        </p:txBody>
      </p:sp>
      <p:pic>
        <p:nvPicPr>
          <p:cNvPr id="6" name="Resi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5438" y="3298825"/>
            <a:ext cx="5029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12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16" y="1649751"/>
            <a:ext cx="6643734" cy="442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12" y="2428868"/>
            <a:ext cx="3179913" cy="349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5" name="Rectangle 44"/>
          <p:cNvSpPr txBox="1">
            <a:spLocks noChangeArrowheads="1"/>
          </p:cNvSpPr>
          <p:nvPr/>
        </p:nvSpPr>
        <p:spPr bwMode="auto">
          <a:xfrm>
            <a:off x="609600" y="1447800"/>
            <a:ext cx="9091613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/>
            <a:r>
              <a:rPr lang="tr-TR" altLang="tr-TR" sz="2400" kern="0" smtClean="0"/>
              <a:t>Yerel Olmayan Merkezilik Ölçütleri: </a:t>
            </a:r>
          </a:p>
          <a:p>
            <a:pPr lvl="2" algn="just"/>
            <a:r>
              <a:rPr lang="tr-TR" altLang="tr-TR" sz="2000" kern="0" smtClean="0"/>
              <a:t>Yakınlık Merkezilik Ölçütü (Closeness Centrality)</a:t>
            </a:r>
          </a:p>
          <a:p>
            <a:pPr lvl="2" algn="just"/>
            <a:r>
              <a:rPr lang="tr-TR" altLang="tr-TR" sz="2000" kern="0" smtClean="0"/>
              <a:t>Node’lar (düğümler) arası «mesafeyi» göz önünde bulunduran bir ölçüttür.</a:t>
            </a:r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r>
              <a:rPr lang="tr-TR" altLang="tr-TR" sz="2000" kern="0" smtClean="0"/>
              <a:t>Yönlü çizgeler için genelleştirilmiş bir tanım bulunmamaktadır.</a:t>
            </a:r>
          </a:p>
          <a:p>
            <a:pPr lvl="2" algn="just"/>
            <a:endParaRPr lang="tr-TR" altLang="tr-TR" sz="2000" kern="0" dirty="0" smtClean="0"/>
          </a:p>
        </p:txBody>
      </p:sp>
      <p:pic>
        <p:nvPicPr>
          <p:cNvPr id="6" name="Resim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863" y="2866231"/>
            <a:ext cx="51435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1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04" y="1428736"/>
            <a:ext cx="6534179" cy="49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6" name="Rectangle 44"/>
          <p:cNvSpPr txBox="1">
            <a:spLocks noChangeArrowheads="1"/>
          </p:cNvSpPr>
          <p:nvPr/>
        </p:nvSpPr>
        <p:spPr bwMode="auto">
          <a:xfrm>
            <a:off x="609600" y="1447800"/>
            <a:ext cx="9091613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defRPr/>
            </a:pPr>
            <a:r>
              <a:rPr lang="tr-TR" altLang="tr-TR" sz="2400" kern="0" dirty="0" smtClean="0"/>
              <a:t>Yerel Olmayan </a:t>
            </a:r>
            <a:r>
              <a:rPr lang="tr-TR" altLang="tr-TR" sz="2400" kern="0" dirty="0" err="1" smtClean="0"/>
              <a:t>Merkezilik</a:t>
            </a:r>
            <a:r>
              <a:rPr lang="tr-TR" altLang="tr-TR" sz="2400" kern="0" dirty="0" smtClean="0"/>
              <a:t> Ölçütleri: </a:t>
            </a:r>
          </a:p>
          <a:p>
            <a:pPr lvl="2" algn="just">
              <a:defRPr/>
            </a:pPr>
            <a:r>
              <a:rPr lang="tr-TR" altLang="tr-TR" sz="2000" kern="0" dirty="0" err="1" smtClean="0"/>
              <a:t>Özvektör</a:t>
            </a:r>
            <a:r>
              <a:rPr lang="tr-TR" altLang="tr-TR" sz="2000" kern="0" dirty="0" smtClean="0"/>
              <a:t> ya da Karakteristik Vektör </a:t>
            </a:r>
            <a:r>
              <a:rPr lang="tr-TR" altLang="tr-TR" sz="2000" kern="0" dirty="0" err="1" smtClean="0"/>
              <a:t>Merkezilik</a:t>
            </a:r>
            <a:r>
              <a:rPr lang="tr-TR" altLang="tr-TR" sz="2000" kern="0" dirty="0" smtClean="0"/>
              <a:t> Ölçütü (</a:t>
            </a:r>
            <a:r>
              <a:rPr lang="tr-TR" altLang="tr-TR" sz="2000" kern="0" dirty="0" err="1" smtClean="0"/>
              <a:t>Eigenvector</a:t>
            </a:r>
            <a:r>
              <a:rPr lang="tr-TR" altLang="tr-TR" sz="2000" kern="0" dirty="0" smtClean="0"/>
              <a:t> </a:t>
            </a:r>
            <a:r>
              <a:rPr lang="tr-TR" altLang="tr-TR" sz="2000" kern="0" dirty="0" err="1" smtClean="0"/>
              <a:t>Centrality</a:t>
            </a:r>
            <a:r>
              <a:rPr lang="tr-TR" altLang="tr-TR" sz="2000" kern="0" dirty="0" smtClean="0"/>
              <a:t>)</a:t>
            </a:r>
          </a:p>
          <a:p>
            <a:pPr lvl="2" algn="just">
              <a:defRPr/>
            </a:pPr>
            <a:r>
              <a:rPr lang="tr-TR" altLang="tr-TR" sz="2000" kern="0" dirty="0" smtClean="0"/>
              <a:t>Bir </a:t>
            </a:r>
            <a:r>
              <a:rPr lang="tr-TR" altLang="tr-TR" sz="2000" kern="0" dirty="0" err="1" smtClean="0"/>
              <a:t>node’un</a:t>
            </a:r>
            <a:r>
              <a:rPr lang="tr-TR" altLang="tr-TR" sz="2000" kern="0" dirty="0" smtClean="0"/>
              <a:t> sadece kendisinin değil, </a:t>
            </a:r>
            <a:r>
              <a:rPr lang="tr-TR" altLang="tr-TR" sz="2000" kern="0" dirty="0" err="1" smtClean="0"/>
              <a:t>komuşularının</a:t>
            </a:r>
            <a:r>
              <a:rPr lang="tr-TR" altLang="tr-TR" sz="2000" kern="0" dirty="0" smtClean="0"/>
              <a:t> da önem derecelerini gözeten bir ölçüttür.</a:t>
            </a:r>
          </a:p>
          <a:p>
            <a:pPr lvl="2" algn="just">
              <a:defRPr/>
            </a:pPr>
            <a:endParaRPr lang="tr-TR" altLang="tr-TR" sz="2000" kern="0" dirty="0" smtClean="0"/>
          </a:p>
          <a:p>
            <a:pPr lvl="2" algn="just">
              <a:defRPr/>
            </a:pPr>
            <a:endParaRPr lang="tr-TR" altLang="tr-TR" sz="2000" kern="0" dirty="0" smtClean="0"/>
          </a:p>
          <a:p>
            <a:pPr lvl="2" algn="just">
              <a:defRPr/>
            </a:pPr>
            <a:endParaRPr lang="tr-TR" altLang="tr-TR" sz="2000" kern="0" dirty="0" smtClean="0"/>
          </a:p>
          <a:p>
            <a:pPr lvl="2" algn="just">
              <a:defRPr/>
            </a:pPr>
            <a:endParaRPr lang="tr-TR" altLang="tr-TR" sz="2000" kern="0" dirty="0" smtClean="0"/>
          </a:p>
          <a:p>
            <a:pPr lvl="2" algn="just">
              <a:defRPr/>
            </a:pPr>
            <a:endParaRPr lang="tr-TR" altLang="tr-TR" sz="2000" kern="0" dirty="0" smtClean="0"/>
          </a:p>
          <a:p>
            <a:pPr lvl="2" algn="just">
              <a:defRPr/>
            </a:pPr>
            <a:endParaRPr lang="tr-TR" altLang="tr-TR" sz="2000" kern="0" dirty="0" smtClean="0"/>
          </a:p>
          <a:p>
            <a:pPr lvl="2" algn="just">
              <a:defRPr/>
            </a:pPr>
            <a:endParaRPr lang="tr-TR" altLang="tr-TR" sz="2000" kern="0" dirty="0" smtClean="0"/>
          </a:p>
          <a:p>
            <a:pPr lvl="2" algn="just">
              <a:defRPr/>
            </a:pPr>
            <a:endParaRPr lang="tr-TR" altLang="tr-TR" sz="2000" kern="0" dirty="0" smtClean="0"/>
          </a:p>
          <a:p>
            <a:pPr lvl="2" algn="just">
              <a:defRPr/>
            </a:pPr>
            <a:r>
              <a:rPr lang="tr-TR" altLang="tr-TR" sz="2000" dirty="0" smtClean="0"/>
              <a:t>Yönlü çizgeler için genelleştirilmiş bir tanım bulunmamaktadır.</a:t>
            </a:r>
          </a:p>
        </p:txBody>
      </p:sp>
      <p:pic>
        <p:nvPicPr>
          <p:cNvPr id="7" name="Resim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4575" y="3200181"/>
            <a:ext cx="4104729" cy="303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51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5" name="4 Dikdörtgen"/>
          <p:cNvSpPr/>
          <p:nvPr/>
        </p:nvSpPr>
        <p:spPr>
          <a:xfrm>
            <a:off x="952472" y="2000240"/>
            <a:ext cx="80724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Eigenvector</a:t>
            </a:r>
            <a:r>
              <a:rPr lang="tr-TR" b="1" dirty="0" smtClean="0"/>
              <a:t> </a:t>
            </a:r>
            <a:r>
              <a:rPr lang="tr-TR" b="1" dirty="0" err="1" smtClean="0"/>
              <a:t>centrality</a:t>
            </a:r>
            <a:endParaRPr lang="tr-TR" b="1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A</a:t>
            </a:r>
            <a:r>
              <a:rPr lang="en-US" dirty="0" smtClean="0"/>
              <a:t> measure of the importance of a node in a network. </a:t>
            </a:r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</a:t>
            </a:r>
            <a:r>
              <a:rPr lang="en-US" dirty="0" smtClean="0"/>
              <a:t>It assigns relative scores to all nodes</a:t>
            </a:r>
            <a:r>
              <a:rPr lang="tr-TR" dirty="0" smtClean="0"/>
              <a:t> </a:t>
            </a:r>
            <a:r>
              <a:rPr lang="en-US" dirty="0" smtClean="0"/>
              <a:t>in the network based on the principle </a:t>
            </a:r>
            <a:r>
              <a:rPr lang="en-US" dirty="0" err="1" smtClean="0"/>
              <a:t>tha</a:t>
            </a:r>
            <a:r>
              <a:rPr lang="tr-TR" dirty="0" smtClean="0"/>
              <a:t>t </a:t>
            </a:r>
            <a:r>
              <a:rPr lang="en-US" dirty="0" smtClean="0"/>
              <a:t>connections to high-scoring nodes contribute more to the score of the node</a:t>
            </a:r>
            <a:r>
              <a:rPr lang="tr-TR" dirty="0" smtClean="0"/>
              <a:t> </a:t>
            </a:r>
            <a:r>
              <a:rPr lang="en-US" dirty="0" smtClean="0"/>
              <a:t>in question than equal connections to low-scoring nodes. </a:t>
            </a:r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</a:t>
            </a:r>
            <a:r>
              <a:rPr lang="en-US" dirty="0" smtClean="0"/>
              <a:t>Google's </a:t>
            </a:r>
            <a:r>
              <a:rPr lang="en-US" dirty="0" err="1" smtClean="0"/>
              <a:t>PageRank</a:t>
            </a:r>
            <a:r>
              <a:rPr lang="en-US" dirty="0" smtClean="0"/>
              <a:t> is a variant of the Eigenvector</a:t>
            </a:r>
            <a:r>
              <a:rPr lang="tr-TR" dirty="0" smtClean="0"/>
              <a:t> </a:t>
            </a:r>
            <a:r>
              <a:rPr lang="tr-TR" dirty="0" err="1" smtClean="0"/>
              <a:t>centrality</a:t>
            </a:r>
            <a:r>
              <a:rPr lang="tr-TR" dirty="0" smtClean="0"/>
              <a:t> </a:t>
            </a:r>
            <a:r>
              <a:rPr lang="tr-TR" dirty="0" err="1" smtClean="0"/>
              <a:t>measure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6" name="Rectangle 44"/>
          <p:cNvSpPr txBox="1">
            <a:spLocks noChangeArrowheads="1"/>
          </p:cNvSpPr>
          <p:nvPr/>
        </p:nvSpPr>
        <p:spPr bwMode="auto">
          <a:xfrm>
            <a:off x="609600" y="1447800"/>
            <a:ext cx="9091613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defRPr/>
            </a:pPr>
            <a:r>
              <a:rPr lang="tr-TR" altLang="tr-TR" sz="2400" kern="0" dirty="0" smtClean="0"/>
              <a:t>Yerel Olmayan </a:t>
            </a:r>
            <a:r>
              <a:rPr lang="tr-TR" altLang="tr-TR" sz="2400" kern="0" dirty="0" err="1" smtClean="0"/>
              <a:t>Merkezilik</a:t>
            </a:r>
            <a:r>
              <a:rPr lang="tr-TR" altLang="tr-TR" sz="2400" kern="0" dirty="0" smtClean="0"/>
              <a:t> Ölçütleri: </a:t>
            </a:r>
          </a:p>
          <a:p>
            <a:pPr lvl="2" algn="just">
              <a:defRPr/>
            </a:pPr>
            <a:r>
              <a:rPr lang="tr-TR" altLang="tr-TR" sz="2000" kern="0" dirty="0" smtClean="0"/>
              <a:t>Sayfa </a:t>
            </a:r>
            <a:r>
              <a:rPr lang="tr-TR" altLang="tr-TR" sz="2000" kern="0" dirty="0" err="1" smtClean="0"/>
              <a:t>Rankı</a:t>
            </a:r>
            <a:r>
              <a:rPr lang="tr-TR" altLang="tr-TR" sz="2000" kern="0" dirty="0" smtClean="0"/>
              <a:t> </a:t>
            </a:r>
            <a:r>
              <a:rPr lang="tr-TR" altLang="tr-TR" sz="2000" kern="0" dirty="0" err="1" smtClean="0"/>
              <a:t>Merkezilik</a:t>
            </a:r>
            <a:r>
              <a:rPr lang="tr-TR" altLang="tr-TR" sz="2000" kern="0" dirty="0" smtClean="0"/>
              <a:t> Ölçütü (</a:t>
            </a:r>
            <a:r>
              <a:rPr lang="tr-TR" altLang="tr-TR" sz="2000" kern="0" dirty="0" err="1" smtClean="0"/>
              <a:t>PageRank</a:t>
            </a:r>
            <a:r>
              <a:rPr lang="tr-TR" altLang="tr-TR" sz="2000" kern="0" dirty="0" smtClean="0"/>
              <a:t> </a:t>
            </a:r>
            <a:r>
              <a:rPr lang="tr-TR" altLang="tr-TR" sz="2000" kern="0" dirty="0" err="1" smtClean="0"/>
              <a:t>Centrality</a:t>
            </a:r>
            <a:r>
              <a:rPr lang="tr-TR" altLang="tr-TR" sz="2000" kern="0" dirty="0" smtClean="0"/>
              <a:t>)</a:t>
            </a:r>
          </a:p>
          <a:p>
            <a:pPr lvl="2" algn="just">
              <a:defRPr/>
            </a:pPr>
            <a:r>
              <a:rPr lang="tr-TR" altLang="tr-TR" sz="2000" kern="0" dirty="0" smtClean="0"/>
              <a:t>Çizge üzerinde rastgele yürüyüş yapıldığında ilgili </a:t>
            </a:r>
            <a:r>
              <a:rPr lang="tr-TR" altLang="tr-TR" sz="2000" kern="0" dirty="0" err="1" smtClean="0"/>
              <a:t>node’a</a:t>
            </a:r>
            <a:r>
              <a:rPr lang="tr-TR" altLang="tr-TR" sz="2000" kern="0" dirty="0" smtClean="0"/>
              <a:t> denk gelme olasılığını göz önünde bulunduran bir ölçüttür.</a:t>
            </a:r>
          </a:p>
          <a:p>
            <a:pPr lvl="2" algn="just">
              <a:defRPr/>
            </a:pPr>
            <a:r>
              <a:rPr lang="tr-TR" altLang="tr-TR" sz="2000" dirty="0" smtClean="0"/>
              <a:t>Yönlü çizgeler için de genelleştirilmiş bir tanım yapılabilir.</a:t>
            </a:r>
          </a:p>
        </p:txBody>
      </p:sp>
    </p:spTree>
    <p:extLst>
      <p:ext uri="{BB962C8B-B14F-4D97-AF65-F5344CB8AC3E}">
        <p14:creationId xmlns:p14="http://schemas.microsoft.com/office/powerpoint/2010/main" val="34991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5" name="Rectangle 44"/>
          <p:cNvSpPr txBox="1">
            <a:spLocks noChangeArrowheads="1"/>
          </p:cNvSpPr>
          <p:nvPr/>
        </p:nvSpPr>
        <p:spPr bwMode="auto">
          <a:xfrm>
            <a:off x="609600" y="1447800"/>
            <a:ext cx="9091613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defRPr/>
            </a:pPr>
            <a:r>
              <a:rPr lang="tr-TR" altLang="tr-TR" sz="2400" kern="0" dirty="0" smtClean="0"/>
              <a:t>Tüm </a:t>
            </a:r>
            <a:r>
              <a:rPr lang="tr-TR" altLang="tr-TR" sz="2400" kern="0" dirty="0" err="1" smtClean="0"/>
              <a:t>Merkezilik</a:t>
            </a:r>
            <a:r>
              <a:rPr lang="tr-TR" altLang="tr-TR" sz="2400" kern="0" dirty="0" smtClean="0"/>
              <a:t> Ölçütleri Üzerine Genel Notlar: </a:t>
            </a:r>
          </a:p>
          <a:p>
            <a:pPr lvl="1" algn="just">
              <a:defRPr/>
            </a:pPr>
            <a:r>
              <a:rPr lang="tr-TR" sz="2400" dirty="0"/>
              <a:t>H</a:t>
            </a:r>
            <a:r>
              <a:rPr lang="tr-TR" sz="2400" dirty="0" smtClean="0"/>
              <a:t>er bir ölçütün bir çizgede herhangi </a:t>
            </a:r>
            <a:r>
              <a:rPr lang="tr-TR" sz="2400" dirty="0"/>
              <a:t>bir </a:t>
            </a:r>
            <a:r>
              <a:rPr lang="tr-TR" sz="2400" dirty="0" err="1" smtClean="0"/>
              <a:t>node’u</a:t>
            </a:r>
            <a:r>
              <a:rPr lang="tr-TR" sz="2400" dirty="0" smtClean="0"/>
              <a:t> etkili </a:t>
            </a:r>
            <a:r>
              <a:rPr lang="tr-TR" sz="2400" dirty="0"/>
              <a:t>veya merkezi yapan farklı bir anlayışı bulunmaktadır. </a:t>
            </a:r>
            <a:endParaRPr lang="tr-TR" sz="2400" dirty="0" smtClean="0"/>
          </a:p>
          <a:p>
            <a:pPr lvl="2" algn="just">
              <a:defRPr/>
            </a:pPr>
            <a:r>
              <a:rPr lang="tr-TR" sz="2000" dirty="0" smtClean="0"/>
              <a:t>Derece </a:t>
            </a:r>
            <a:r>
              <a:rPr lang="tr-TR" sz="2000" dirty="0" err="1"/>
              <a:t>Merkezilik</a:t>
            </a:r>
            <a:r>
              <a:rPr lang="tr-TR" sz="2000" dirty="0"/>
              <a:t> Ölçütüne göre: </a:t>
            </a:r>
            <a:r>
              <a:rPr lang="tr-TR" sz="2000" dirty="0" smtClean="0"/>
              <a:t>Kenar </a:t>
            </a:r>
            <a:r>
              <a:rPr lang="tr-TR" sz="2000" dirty="0"/>
              <a:t>sayısı fazla olan düğümler etkilidir. </a:t>
            </a:r>
            <a:endParaRPr lang="tr-TR" sz="2000" dirty="0" smtClean="0"/>
          </a:p>
          <a:p>
            <a:pPr lvl="2" algn="just">
              <a:defRPr/>
            </a:pPr>
            <a:r>
              <a:rPr lang="tr-TR" sz="2000" dirty="0" smtClean="0"/>
              <a:t>Yakınlık </a:t>
            </a:r>
            <a:r>
              <a:rPr lang="tr-TR" sz="2000" dirty="0" err="1"/>
              <a:t>Merkezilik</a:t>
            </a:r>
            <a:r>
              <a:rPr lang="tr-TR" sz="2000" dirty="0"/>
              <a:t> Ölçütüne göre: </a:t>
            </a:r>
            <a:r>
              <a:rPr lang="tr-TR" sz="2000" dirty="0" smtClean="0"/>
              <a:t>Bilgiyi en </a:t>
            </a:r>
            <a:r>
              <a:rPr lang="tr-TR" sz="2000" dirty="0"/>
              <a:t>kısa sürede yayabilme yeteneğine sahip düğümler etkilidir. </a:t>
            </a:r>
            <a:endParaRPr lang="tr-TR" sz="2000" dirty="0" smtClean="0"/>
          </a:p>
          <a:p>
            <a:pPr lvl="2" algn="just">
              <a:defRPr/>
            </a:pPr>
            <a:r>
              <a:rPr lang="tr-TR" sz="2000" dirty="0" err="1" smtClean="0"/>
              <a:t>Arasındalık</a:t>
            </a:r>
            <a:r>
              <a:rPr lang="tr-TR" sz="2000" dirty="0" smtClean="0"/>
              <a:t> </a:t>
            </a:r>
            <a:r>
              <a:rPr lang="tr-TR" sz="2000" dirty="0" err="1"/>
              <a:t>Merkezilik</a:t>
            </a:r>
            <a:r>
              <a:rPr lang="tr-TR" sz="2000" dirty="0"/>
              <a:t> Ölçütüne göre: </a:t>
            </a:r>
            <a:r>
              <a:rPr lang="tr-TR" sz="2000" dirty="0" smtClean="0"/>
              <a:t>Bilgi transferinde </a:t>
            </a:r>
            <a:r>
              <a:rPr lang="tr-TR" sz="2000" dirty="0"/>
              <a:t>köprü görevi gören düğümler etkilidir. </a:t>
            </a:r>
            <a:endParaRPr lang="tr-TR" sz="2000" dirty="0" smtClean="0"/>
          </a:p>
          <a:p>
            <a:pPr lvl="2" algn="just">
              <a:defRPr/>
            </a:pPr>
            <a:r>
              <a:rPr lang="tr-TR" sz="2000" dirty="0" err="1" smtClean="0"/>
              <a:t>Özvektör</a:t>
            </a:r>
            <a:r>
              <a:rPr lang="tr-TR" sz="2000" dirty="0" smtClean="0"/>
              <a:t> </a:t>
            </a:r>
            <a:r>
              <a:rPr lang="tr-TR" sz="2000" dirty="0" err="1"/>
              <a:t>Merkezilik</a:t>
            </a:r>
            <a:r>
              <a:rPr lang="tr-TR" sz="2000" dirty="0"/>
              <a:t> </a:t>
            </a:r>
            <a:r>
              <a:rPr lang="tr-TR" sz="2000" dirty="0" smtClean="0"/>
              <a:t>ve </a:t>
            </a:r>
            <a:r>
              <a:rPr lang="tr-TR" sz="2000" dirty="0" err="1" smtClean="0"/>
              <a:t>PageRank</a:t>
            </a:r>
            <a:r>
              <a:rPr lang="tr-TR" sz="2000" dirty="0" smtClean="0"/>
              <a:t> Ölçütlerine </a:t>
            </a:r>
            <a:r>
              <a:rPr lang="tr-TR" sz="2000" dirty="0"/>
              <a:t>göre: </a:t>
            </a:r>
            <a:r>
              <a:rPr lang="tr-TR" sz="2000" dirty="0" smtClean="0"/>
              <a:t>Kenar sayısı fazla </a:t>
            </a:r>
            <a:r>
              <a:rPr lang="tr-TR" sz="2000" dirty="0"/>
              <a:t>olan düğümlerle ortak kenarı olan düğümler etkilidir.</a:t>
            </a:r>
            <a:endParaRPr lang="tr-TR" altLang="tr-TR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35903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62" y="1357297"/>
            <a:ext cx="7072362" cy="531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Sosyal Ağ Analizi -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Amaç: Başta Sosyal Ağ Olmak Üzere, İlişkilerin Şebeke/Çizge veya Matris Şeklinde Temsil Edilmesi; İşlemler Gerçekleştirilmesi</a:t>
            </a:r>
          </a:p>
          <a:p>
            <a:r>
              <a:rPr lang="tr-TR" sz="2400" dirty="0" smtClean="0"/>
              <a:t>Şebeke veya Çizge (</a:t>
            </a:r>
            <a:r>
              <a:rPr lang="tr-TR" sz="2400" i="1" dirty="0" smtClean="0"/>
              <a:t>Network</a:t>
            </a:r>
            <a:r>
              <a:rPr lang="tr-TR" sz="2400" dirty="0" smtClean="0"/>
              <a:t> veya </a:t>
            </a:r>
            <a:r>
              <a:rPr lang="tr-TR" sz="2400" i="1" dirty="0" err="1" smtClean="0"/>
              <a:t>Graph</a:t>
            </a:r>
            <a:r>
              <a:rPr lang="tr-TR" sz="2400" dirty="0" smtClean="0"/>
              <a:t>)</a:t>
            </a:r>
          </a:p>
          <a:p>
            <a:r>
              <a:rPr lang="tr-TR" sz="2400" dirty="0" smtClean="0"/>
              <a:t>Bitişiklik veya Komşuluk Matrisi (</a:t>
            </a:r>
            <a:r>
              <a:rPr lang="tr-TR" sz="2400" i="1" dirty="0" err="1" smtClean="0"/>
              <a:t>Adjacency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Matrix</a:t>
            </a:r>
            <a:r>
              <a:rPr lang="tr-TR" sz="2400" dirty="0" smtClean="0"/>
              <a:t>)</a:t>
            </a:r>
          </a:p>
          <a:p>
            <a:r>
              <a:rPr lang="tr-TR" sz="2400" dirty="0" smtClean="0"/>
              <a:t>Düğüm ve Köşe (</a:t>
            </a:r>
            <a:r>
              <a:rPr lang="tr-TR" sz="2400" i="1" dirty="0" err="1" smtClean="0"/>
              <a:t>Node</a:t>
            </a:r>
            <a:r>
              <a:rPr lang="tr-TR" sz="2400" i="1" dirty="0" smtClean="0"/>
              <a:t> </a:t>
            </a:r>
            <a:r>
              <a:rPr lang="tr-TR" sz="2400" dirty="0" smtClean="0"/>
              <a:t>veya </a:t>
            </a:r>
            <a:r>
              <a:rPr lang="tr-TR" sz="2400" i="1" dirty="0" err="1" smtClean="0"/>
              <a:t>Vertex</a:t>
            </a:r>
            <a:r>
              <a:rPr lang="tr-TR" sz="2400" dirty="0" smtClean="0"/>
              <a:t>)</a:t>
            </a:r>
          </a:p>
          <a:p>
            <a:r>
              <a:rPr lang="tr-TR" sz="2400" dirty="0" smtClean="0"/>
              <a:t>Bağlantı, Dal veya Kenar (</a:t>
            </a:r>
            <a:r>
              <a:rPr lang="tr-TR" sz="2400" i="1" dirty="0" smtClean="0"/>
              <a:t>Link</a:t>
            </a:r>
            <a:r>
              <a:rPr lang="tr-TR" sz="2400" dirty="0" smtClean="0"/>
              <a:t>, </a:t>
            </a:r>
            <a:r>
              <a:rPr lang="tr-TR" sz="2400" i="1" dirty="0" err="1" smtClean="0"/>
              <a:t>Branch</a:t>
            </a:r>
            <a:r>
              <a:rPr lang="tr-TR" sz="2400" dirty="0" smtClean="0"/>
              <a:t> veya </a:t>
            </a:r>
            <a:r>
              <a:rPr lang="tr-TR" sz="2400" i="1" dirty="0" err="1" smtClean="0"/>
              <a:t>Edge</a:t>
            </a:r>
            <a:r>
              <a:rPr lang="tr-TR" sz="2400" dirty="0" smtClean="0"/>
              <a:t>)</a:t>
            </a:r>
          </a:p>
          <a:p>
            <a:r>
              <a:rPr lang="tr-TR" sz="2400" dirty="0" smtClean="0"/>
              <a:t>Yönlü Bağlantı (</a:t>
            </a:r>
            <a:r>
              <a:rPr lang="tr-TR" sz="2400" i="1" dirty="0" err="1" smtClean="0"/>
              <a:t>Directed</a:t>
            </a:r>
            <a:r>
              <a:rPr lang="tr-TR" sz="2400" i="1" dirty="0" smtClean="0"/>
              <a:t> Link</a:t>
            </a:r>
            <a:r>
              <a:rPr lang="tr-TR" sz="2400" dirty="0" smtClean="0"/>
              <a:t>)</a:t>
            </a:r>
          </a:p>
          <a:p>
            <a:r>
              <a:rPr lang="tr-TR" sz="2400" dirty="0" smtClean="0"/>
              <a:t>Bağlantı Kuvveti  veya Akış Miktarı (</a:t>
            </a:r>
            <a:r>
              <a:rPr lang="tr-TR" sz="2400" i="1" dirty="0" smtClean="0"/>
              <a:t>Link </a:t>
            </a:r>
            <a:r>
              <a:rPr lang="tr-TR" sz="2400" i="1" dirty="0" err="1" smtClean="0"/>
              <a:t>Strength</a:t>
            </a:r>
            <a:r>
              <a:rPr lang="tr-TR" sz="2400" i="1" dirty="0" smtClean="0"/>
              <a:t>, </a:t>
            </a:r>
            <a:r>
              <a:rPr lang="tr-TR" sz="2400" i="1" dirty="0" err="1" smtClean="0"/>
              <a:t>Flow</a:t>
            </a:r>
            <a:r>
              <a:rPr lang="tr-TR" sz="2400" dirty="0" smtClean="0"/>
              <a:t>)</a:t>
            </a:r>
          </a:p>
          <a:p>
            <a:r>
              <a:rPr lang="tr-TR" sz="2400" dirty="0" smtClean="0"/>
              <a:t>vb.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tr-TR" sz="3600" dirty="0" smtClean="0">
                <a:latin typeface="Tahoma" pitchFamily="34" charset="0"/>
              </a:rPr>
              <a:t>Örnek Bir Senaryo</a:t>
            </a:r>
            <a:endParaRPr lang="en-US" altLang="tr-TR" sz="3600" dirty="0" smtClean="0">
              <a:latin typeface="Tahoma" pitchFamily="34" charset="0"/>
            </a:endParaRPr>
          </a:p>
        </p:txBody>
      </p:sp>
      <p:sp>
        <p:nvSpPr>
          <p:cNvPr id="15363" name="Rectangle 4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tr-TR" altLang="tr-TR" dirty="0" smtClean="0"/>
              <a:t>Senaryo: 30x30km’ye yerleştirilmiş 50 adet telsiz</a:t>
            </a:r>
          </a:p>
          <a:p>
            <a:pPr lvl="1" algn="just"/>
            <a:endParaRPr lang="tr-TR" altLang="tr-TR" sz="2400" dirty="0" smtClean="0"/>
          </a:p>
        </p:txBody>
      </p:sp>
      <p:pic>
        <p:nvPicPr>
          <p:cNvPr id="15364" name="Resi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6696" y="2060847"/>
            <a:ext cx="5616624" cy="470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7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Resim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0113" y="1265238"/>
            <a:ext cx="6454775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tr-TR" sz="3600" dirty="0" smtClean="0">
                <a:latin typeface="Tahoma" pitchFamily="34" charset="0"/>
              </a:rPr>
              <a:t>Senaryo </a:t>
            </a:r>
            <a:r>
              <a:rPr lang="tr-TR" altLang="tr-TR" sz="3600" dirty="0">
                <a:latin typeface="Tahoma" pitchFamily="34" charset="0"/>
              </a:rPr>
              <a:t>1</a:t>
            </a:r>
            <a:r>
              <a:rPr lang="tr-TR" altLang="tr-TR" sz="3600" dirty="0" smtClean="0">
                <a:latin typeface="Tahoma" pitchFamily="34" charset="0"/>
              </a:rPr>
              <a:t> - </a:t>
            </a:r>
            <a:r>
              <a:rPr lang="tr-TR" altLang="tr-TR" sz="3600" dirty="0" err="1" smtClean="0">
                <a:latin typeface="Tahoma" pitchFamily="34" charset="0"/>
              </a:rPr>
              <a:t>Betweenness</a:t>
            </a:r>
            <a:endParaRPr lang="en-US" altLang="tr-TR" sz="3600" dirty="0" smtClean="0">
              <a:latin typeface="Tahoma" pitchFamily="34" charset="0"/>
            </a:endParaRPr>
          </a:p>
        </p:txBody>
      </p:sp>
      <p:sp>
        <p:nvSpPr>
          <p:cNvPr id="16388" name="Rectangle 44"/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1484313"/>
            <a:ext cx="2449513" cy="46847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0    569.45483007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1     42.73032107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2    114.77676655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3     43.09907672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4     23.43089809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5      6.47503212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6     13.43006817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7     72.00000000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8     28.16666667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9      0.00000000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10    28.91666667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11     2.41666667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12    30.82734687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13     0.00000000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14    54.69982431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15     9.13395358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16    40.19973125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17   333.72028970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18    23.47843783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19    48.00000000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20     8.11911977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21     0.00000000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22     2.41666667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23    37.54516993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24   112.03194459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25    30.82734687</a:t>
            </a:r>
          </a:p>
        </p:txBody>
      </p:sp>
      <p:sp>
        <p:nvSpPr>
          <p:cNvPr id="16389" name="Dikdörtgen 1"/>
          <p:cNvSpPr>
            <a:spLocks noChangeArrowheads="1"/>
          </p:cNvSpPr>
          <p:nvPr/>
        </p:nvSpPr>
        <p:spPr bwMode="auto">
          <a:xfrm>
            <a:off x="2432050" y="1484313"/>
            <a:ext cx="4953000" cy="591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300" dirty="0"/>
              <a:t>26    49.54103535</a:t>
            </a:r>
          </a:p>
          <a:p>
            <a:r>
              <a:rPr lang="tr-TR" sz="1300" dirty="0"/>
              <a:t>27   195.69160480</a:t>
            </a:r>
          </a:p>
          <a:p>
            <a:r>
              <a:rPr lang="tr-TR" sz="1300" dirty="0"/>
              <a:t>28   329.67448325</a:t>
            </a:r>
          </a:p>
          <a:p>
            <a:r>
              <a:rPr lang="tr-TR" sz="1300" dirty="0"/>
              <a:t>29    26.98214286</a:t>
            </a:r>
          </a:p>
          <a:p>
            <a:r>
              <a:rPr lang="tr-TR" sz="1300" dirty="0"/>
              <a:t>30     0.00000000</a:t>
            </a:r>
          </a:p>
          <a:p>
            <a:r>
              <a:rPr lang="tr-TR" sz="1300" dirty="0"/>
              <a:t>31    91.31777866</a:t>
            </a:r>
          </a:p>
          <a:p>
            <a:r>
              <a:rPr lang="tr-TR" sz="1300" dirty="0"/>
              <a:t>32    36.31232431</a:t>
            </a:r>
          </a:p>
          <a:p>
            <a:r>
              <a:rPr lang="tr-TR" sz="1300" dirty="0"/>
              <a:t>33     0.00000000</a:t>
            </a:r>
          </a:p>
          <a:p>
            <a:r>
              <a:rPr lang="tr-TR" sz="1300" dirty="0"/>
              <a:t>34     0.85000000</a:t>
            </a:r>
          </a:p>
          <a:p>
            <a:r>
              <a:rPr lang="tr-TR" sz="1300" dirty="0"/>
              <a:t>35    46.44490253</a:t>
            </a:r>
          </a:p>
          <a:p>
            <a:r>
              <a:rPr lang="tr-TR" sz="1300" dirty="0"/>
              <a:t>36    27.45581878</a:t>
            </a:r>
          </a:p>
          <a:p>
            <a:r>
              <a:rPr lang="tr-TR" sz="1300" dirty="0"/>
              <a:t>37     0.00000000</a:t>
            </a:r>
          </a:p>
          <a:p>
            <a:r>
              <a:rPr lang="tr-TR" sz="1300" dirty="0"/>
              <a:t>38     1.86381991</a:t>
            </a:r>
          </a:p>
          <a:p>
            <a:r>
              <a:rPr lang="tr-TR" sz="1300" dirty="0"/>
              <a:t>39   229.30942616</a:t>
            </a:r>
          </a:p>
          <a:p>
            <a:r>
              <a:rPr lang="tr-TR" sz="1300" dirty="0"/>
              <a:t>40     1.08888889</a:t>
            </a:r>
          </a:p>
          <a:p>
            <a:r>
              <a:rPr lang="tr-TR" sz="1300" dirty="0"/>
              <a:t>41    34.03574889</a:t>
            </a:r>
          </a:p>
          <a:p>
            <a:r>
              <a:rPr lang="tr-TR" sz="1300" dirty="0"/>
              <a:t>42     8.29415205</a:t>
            </a:r>
          </a:p>
          <a:p>
            <a:r>
              <a:rPr lang="tr-TR" sz="1300" dirty="0"/>
              <a:t>43    31.07872509</a:t>
            </a:r>
          </a:p>
          <a:p>
            <a:r>
              <a:rPr lang="tr-TR" sz="1300" dirty="0"/>
              <a:t>44     0.00000000</a:t>
            </a:r>
          </a:p>
          <a:p>
            <a:r>
              <a:rPr lang="tr-TR" sz="1300" dirty="0"/>
              <a:t>45    72.00000000</a:t>
            </a:r>
          </a:p>
          <a:p>
            <a:r>
              <a:rPr lang="tr-TR" sz="1300" dirty="0"/>
              <a:t>46     2.16250000</a:t>
            </a:r>
          </a:p>
          <a:p>
            <a:r>
              <a:rPr lang="tr-TR" sz="1300" dirty="0"/>
              <a:t>47   294.25000000</a:t>
            </a:r>
          </a:p>
          <a:p>
            <a:r>
              <a:rPr lang="tr-TR" sz="1300" dirty="0"/>
              <a:t>48     2.05000000</a:t>
            </a:r>
          </a:p>
          <a:p>
            <a:r>
              <a:rPr lang="tr-TR" sz="1300" dirty="0"/>
              <a:t>49    54.69982431</a:t>
            </a:r>
          </a:p>
          <a:p>
            <a:endParaRPr lang="tr-TR" sz="1300" dirty="0"/>
          </a:p>
          <a:p>
            <a:r>
              <a:rPr lang="en-US" sz="1300" dirty="0" smtClean="0"/>
              <a:t>Ma</a:t>
            </a:r>
            <a:r>
              <a:rPr lang="tr-TR" sz="1300" dirty="0" err="1" smtClean="0"/>
              <a:t>ks</a:t>
            </a:r>
            <a:r>
              <a:rPr lang="en-US" sz="1300" dirty="0" err="1" smtClean="0"/>
              <a:t>imum</a:t>
            </a:r>
            <a:r>
              <a:rPr lang="en-US" sz="1300" dirty="0" smtClean="0"/>
              <a:t> 0</a:t>
            </a:r>
            <a:r>
              <a:rPr lang="tr-TR" sz="1300" dirty="0" smtClean="0"/>
              <a:t>’da;</a:t>
            </a:r>
            <a:r>
              <a:rPr lang="en-US" sz="1300" dirty="0" smtClean="0"/>
              <a:t>  </a:t>
            </a:r>
            <a:r>
              <a:rPr lang="tr-TR" sz="1300" dirty="0" smtClean="0"/>
              <a:t>değeri </a:t>
            </a:r>
            <a:r>
              <a:rPr lang="en-US" sz="1300" dirty="0" smtClean="0"/>
              <a:t>569.45483007</a:t>
            </a:r>
            <a:endParaRPr lang="en-US" sz="1300" dirty="0"/>
          </a:p>
          <a:p>
            <a:endParaRPr lang="tr-TR" dirty="0"/>
          </a:p>
          <a:p>
            <a:pPr lvl="1"/>
            <a:endParaRPr lang="tr-TR" altLang="tr-TR" sz="16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6033120" y="3933056"/>
            <a:ext cx="504056" cy="50405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75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Resim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0113" y="1265238"/>
            <a:ext cx="6454775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tr-TR" sz="3600" dirty="0" smtClean="0">
                <a:latin typeface="Tahoma" pitchFamily="34" charset="0"/>
              </a:rPr>
              <a:t>Senaryo 1 - </a:t>
            </a:r>
            <a:r>
              <a:rPr lang="tr-TR" altLang="tr-TR" sz="3600" dirty="0" err="1" smtClean="0">
                <a:latin typeface="Tahoma" pitchFamily="34" charset="0"/>
              </a:rPr>
              <a:t>Closeness</a:t>
            </a:r>
            <a:endParaRPr lang="en-US" altLang="tr-TR" sz="3600" dirty="0" smtClean="0">
              <a:latin typeface="Tahoma" pitchFamily="34" charset="0"/>
            </a:endParaRPr>
          </a:p>
        </p:txBody>
      </p:sp>
      <p:sp>
        <p:nvSpPr>
          <p:cNvPr id="11267" name="Rectangle 44"/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1484313"/>
            <a:ext cx="2449513" cy="4684712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0      0.00757576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1      0.00558659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2      0.00781250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3      0.00558659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4      0.00689655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5      0.00625000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6      0.00632911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7      0.00485437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8      0.00595238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9      0.00485437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10     0.00485437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11     0.00404858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12     0.00666667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13     0.00478469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14     0.00606061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15     0.00657895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16     0.00740741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17     0.00840336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18     0.00540541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19     0.00450450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20     0.00518135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21     0.00400000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22     0.00404858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23     0.00555556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24     0.00793651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tr-TR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25     0.00666667</a:t>
            </a:r>
          </a:p>
          <a:p>
            <a:pPr>
              <a:defRPr/>
            </a:pPr>
            <a:endParaRPr lang="tr-TR" sz="1400" dirty="0" smtClean="0"/>
          </a:p>
        </p:txBody>
      </p:sp>
      <p:sp>
        <p:nvSpPr>
          <p:cNvPr id="17413" name="Dikdörtgen 1"/>
          <p:cNvSpPr>
            <a:spLocks noChangeArrowheads="1"/>
          </p:cNvSpPr>
          <p:nvPr/>
        </p:nvSpPr>
        <p:spPr bwMode="auto">
          <a:xfrm>
            <a:off x="2432050" y="1484313"/>
            <a:ext cx="4953000" cy="591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300" dirty="0">
                <a:cs typeface="Tahoma" pitchFamily="34" charset="0"/>
              </a:rPr>
              <a:t>26     0.00561798</a:t>
            </a:r>
          </a:p>
          <a:p>
            <a:r>
              <a:rPr lang="tr-TR" sz="1300" dirty="0">
                <a:cs typeface="Tahoma" pitchFamily="34" charset="0"/>
              </a:rPr>
              <a:t>27     0.00806452</a:t>
            </a:r>
          </a:p>
          <a:p>
            <a:r>
              <a:rPr lang="tr-TR" sz="1300" dirty="0">
                <a:cs typeface="Tahoma" pitchFamily="34" charset="0"/>
              </a:rPr>
              <a:t>28     0.00699301</a:t>
            </a:r>
          </a:p>
          <a:p>
            <a:r>
              <a:rPr lang="tr-TR" sz="1300" dirty="0">
                <a:cs typeface="Tahoma" pitchFamily="34" charset="0"/>
              </a:rPr>
              <a:t>29     0.00515464</a:t>
            </a:r>
          </a:p>
          <a:p>
            <a:r>
              <a:rPr lang="tr-TR" sz="1300" dirty="0">
                <a:cs typeface="Tahoma" pitchFamily="34" charset="0"/>
              </a:rPr>
              <a:t>30     0.00446429</a:t>
            </a:r>
          </a:p>
          <a:p>
            <a:r>
              <a:rPr lang="tr-TR" sz="1300" dirty="0">
                <a:cs typeface="Tahoma" pitchFamily="34" charset="0"/>
              </a:rPr>
              <a:t>31     0.00653595</a:t>
            </a:r>
          </a:p>
          <a:p>
            <a:r>
              <a:rPr lang="tr-TR" sz="1300" dirty="0">
                <a:cs typeface="Tahoma" pitchFamily="34" charset="0"/>
              </a:rPr>
              <a:t>32     0.00602410</a:t>
            </a:r>
          </a:p>
          <a:p>
            <a:r>
              <a:rPr lang="tr-TR" sz="1300" dirty="0">
                <a:cs typeface="Tahoma" pitchFamily="34" charset="0"/>
              </a:rPr>
              <a:t>33     0.00400000</a:t>
            </a:r>
          </a:p>
          <a:p>
            <a:r>
              <a:rPr lang="tr-TR" sz="1300" dirty="0">
                <a:cs typeface="Tahoma" pitchFamily="34" charset="0"/>
              </a:rPr>
              <a:t>34     0.00490196</a:t>
            </a:r>
          </a:p>
          <a:p>
            <a:r>
              <a:rPr lang="tr-TR" sz="1300" dirty="0">
                <a:cs typeface="Tahoma" pitchFamily="34" charset="0"/>
              </a:rPr>
              <a:t>35     0.00666667</a:t>
            </a:r>
          </a:p>
          <a:p>
            <a:r>
              <a:rPr lang="tr-TR" sz="1300" dirty="0">
                <a:cs typeface="Tahoma" pitchFamily="34" charset="0"/>
              </a:rPr>
              <a:t>36     0.00552486</a:t>
            </a:r>
          </a:p>
          <a:p>
            <a:r>
              <a:rPr lang="tr-TR" sz="1300" dirty="0">
                <a:cs typeface="Tahoma" pitchFamily="34" charset="0"/>
              </a:rPr>
              <a:t>37     0.00370370</a:t>
            </a:r>
          </a:p>
          <a:p>
            <a:r>
              <a:rPr lang="tr-TR" sz="1300" dirty="0">
                <a:cs typeface="Tahoma" pitchFamily="34" charset="0"/>
              </a:rPr>
              <a:t>38     0.00613497</a:t>
            </a:r>
          </a:p>
          <a:p>
            <a:r>
              <a:rPr lang="tr-TR" sz="1300" dirty="0">
                <a:cs typeface="Tahoma" pitchFamily="34" charset="0"/>
              </a:rPr>
              <a:t>39     0.00793651</a:t>
            </a:r>
          </a:p>
          <a:p>
            <a:r>
              <a:rPr lang="tr-TR" sz="1300" dirty="0">
                <a:cs typeface="Tahoma" pitchFamily="34" charset="0"/>
              </a:rPr>
              <a:t>40     0.00606061</a:t>
            </a:r>
          </a:p>
          <a:p>
            <a:r>
              <a:rPr lang="tr-TR" sz="1300" dirty="0">
                <a:cs typeface="Tahoma" pitchFamily="34" charset="0"/>
              </a:rPr>
              <a:t>41     0.00740741</a:t>
            </a:r>
          </a:p>
          <a:p>
            <a:r>
              <a:rPr lang="tr-TR" sz="1300" dirty="0">
                <a:cs typeface="Tahoma" pitchFamily="34" charset="0"/>
              </a:rPr>
              <a:t>42     0.00657895</a:t>
            </a:r>
          </a:p>
          <a:p>
            <a:r>
              <a:rPr lang="tr-TR" sz="1300" dirty="0">
                <a:cs typeface="Tahoma" pitchFamily="34" charset="0"/>
              </a:rPr>
              <a:t>43     0.00671141</a:t>
            </a:r>
          </a:p>
          <a:p>
            <a:r>
              <a:rPr lang="tr-TR" sz="1300" dirty="0">
                <a:cs typeface="Tahoma" pitchFamily="34" charset="0"/>
              </a:rPr>
              <a:t>44     0.00446429</a:t>
            </a:r>
          </a:p>
          <a:p>
            <a:r>
              <a:rPr lang="tr-TR" sz="1300" dirty="0">
                <a:cs typeface="Tahoma" pitchFamily="34" charset="0"/>
              </a:rPr>
              <a:t>45     0.00485437</a:t>
            </a:r>
          </a:p>
          <a:p>
            <a:r>
              <a:rPr lang="tr-TR" sz="1300" dirty="0">
                <a:cs typeface="Tahoma" pitchFamily="34" charset="0"/>
              </a:rPr>
              <a:t>46     0.00543478</a:t>
            </a:r>
          </a:p>
          <a:p>
            <a:r>
              <a:rPr lang="tr-TR" sz="1300" dirty="0">
                <a:cs typeface="Tahoma" pitchFamily="34" charset="0"/>
              </a:rPr>
              <a:t>47     0.00602410</a:t>
            </a:r>
          </a:p>
          <a:p>
            <a:r>
              <a:rPr lang="tr-TR" sz="1300" dirty="0">
                <a:cs typeface="Tahoma" pitchFamily="34" charset="0"/>
              </a:rPr>
              <a:t>48     0.00492611</a:t>
            </a:r>
          </a:p>
          <a:p>
            <a:r>
              <a:rPr lang="tr-TR" sz="1300" dirty="0">
                <a:cs typeface="Tahoma" pitchFamily="34" charset="0"/>
              </a:rPr>
              <a:t>49     0.00606061</a:t>
            </a:r>
          </a:p>
          <a:p>
            <a:endParaRPr lang="tr-TR" sz="1300" dirty="0">
              <a:cs typeface="Tahoma" pitchFamily="34" charset="0"/>
            </a:endParaRPr>
          </a:p>
          <a:p>
            <a:r>
              <a:rPr lang="en-US" sz="1300" dirty="0" smtClean="0">
                <a:cs typeface="Tahoma" pitchFamily="34" charset="0"/>
              </a:rPr>
              <a:t>Ma</a:t>
            </a:r>
            <a:r>
              <a:rPr lang="tr-TR" sz="1300" dirty="0" err="1" smtClean="0">
                <a:cs typeface="Tahoma" pitchFamily="34" charset="0"/>
              </a:rPr>
              <a:t>ks</a:t>
            </a:r>
            <a:r>
              <a:rPr lang="en-US" sz="1300" dirty="0" err="1" smtClean="0">
                <a:cs typeface="Tahoma" pitchFamily="34" charset="0"/>
              </a:rPr>
              <a:t>imum</a:t>
            </a:r>
            <a:r>
              <a:rPr lang="en-US" sz="1300" dirty="0" smtClean="0">
                <a:cs typeface="Tahoma" pitchFamily="34" charset="0"/>
              </a:rPr>
              <a:t> 17</a:t>
            </a:r>
            <a:r>
              <a:rPr lang="tr-TR" sz="1300" dirty="0" smtClean="0">
                <a:cs typeface="Tahoma" pitchFamily="34" charset="0"/>
              </a:rPr>
              <a:t>’de;</a:t>
            </a:r>
            <a:r>
              <a:rPr lang="en-US" sz="1300" dirty="0" smtClean="0">
                <a:cs typeface="Tahoma" pitchFamily="34" charset="0"/>
              </a:rPr>
              <a:t> </a:t>
            </a:r>
            <a:r>
              <a:rPr lang="tr-TR" sz="1300" dirty="0" smtClean="0">
                <a:cs typeface="Tahoma" pitchFamily="34" charset="0"/>
              </a:rPr>
              <a:t>değeri </a:t>
            </a:r>
            <a:r>
              <a:rPr lang="en-US" sz="1300" dirty="0" smtClean="0">
                <a:cs typeface="Tahoma" pitchFamily="34" charset="0"/>
              </a:rPr>
              <a:t>0.00840336</a:t>
            </a:r>
            <a:endParaRPr lang="en-US" sz="1300" dirty="0">
              <a:cs typeface="Tahoma" pitchFamily="34" charset="0"/>
            </a:endParaRPr>
          </a:p>
          <a:p>
            <a:endParaRPr lang="tr-TR" dirty="0"/>
          </a:p>
          <a:p>
            <a:pPr lvl="1"/>
            <a:endParaRPr lang="tr-TR" altLang="tr-TR" sz="16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5457056" y="3717032"/>
            <a:ext cx="1080120" cy="21602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56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Resim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0113" y="1265238"/>
            <a:ext cx="6454775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tr-TR" sz="3600" dirty="0" smtClean="0">
                <a:latin typeface="Tahoma" pitchFamily="34" charset="0"/>
              </a:rPr>
              <a:t>Senaryo 1 - </a:t>
            </a:r>
            <a:r>
              <a:rPr lang="tr-TR" altLang="tr-TR" sz="3600" dirty="0" err="1" smtClean="0">
                <a:latin typeface="Tahoma" pitchFamily="34" charset="0"/>
              </a:rPr>
              <a:t>Eigenvector</a:t>
            </a:r>
            <a:endParaRPr lang="en-US" altLang="tr-TR" sz="3600" dirty="0" smtClean="0">
              <a:latin typeface="Tahoma" pitchFamily="34" charset="0"/>
            </a:endParaRPr>
          </a:p>
        </p:txBody>
      </p:sp>
      <p:sp>
        <p:nvSpPr>
          <p:cNvPr id="18436" name="Rectangle 44"/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1484313"/>
            <a:ext cx="2449513" cy="46847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0      0.01224346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1      0.01064521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2      0.05594254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3      0.01110659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4      0.05173799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5      0.03706606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6      0.04246454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7      0.00019404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8      0.00312164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9      0.00153745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10     0.00020918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11     0.00008162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12     0.03675495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13     0.00171707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14     0.00353146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15     0.04009135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16     0.05814909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17     0.05430072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18     0.00739658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19     0.00301008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20     0.00543628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21     0.00003857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22     0.00008162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23     0.00822424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24     0.06260713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25     0.03675495</a:t>
            </a:r>
          </a:p>
        </p:txBody>
      </p:sp>
      <p:sp>
        <p:nvSpPr>
          <p:cNvPr id="18437" name="Dikdörtgen 1"/>
          <p:cNvSpPr>
            <a:spLocks noChangeArrowheads="1"/>
          </p:cNvSpPr>
          <p:nvPr/>
        </p:nvSpPr>
        <p:spPr bwMode="auto">
          <a:xfrm>
            <a:off x="2432050" y="1484313"/>
            <a:ext cx="4953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300" dirty="0">
                <a:cs typeface="Tahoma" pitchFamily="34" charset="0"/>
              </a:rPr>
              <a:t>26     0.01147489</a:t>
            </a:r>
          </a:p>
          <a:p>
            <a:r>
              <a:rPr lang="tr-TR" sz="1300" dirty="0">
                <a:cs typeface="Tahoma" pitchFamily="34" charset="0"/>
              </a:rPr>
              <a:t>27     0.04415365</a:t>
            </a:r>
          </a:p>
          <a:p>
            <a:r>
              <a:rPr lang="tr-TR" sz="1300" dirty="0">
                <a:cs typeface="Tahoma" pitchFamily="34" charset="0"/>
              </a:rPr>
              <a:t>28     0.04235083</a:t>
            </a:r>
          </a:p>
          <a:p>
            <a:r>
              <a:rPr lang="tr-TR" sz="1300" dirty="0">
                <a:cs typeface="Tahoma" pitchFamily="34" charset="0"/>
              </a:rPr>
              <a:t>29     0.00266833</a:t>
            </a:r>
          </a:p>
          <a:p>
            <a:r>
              <a:rPr lang="tr-TR" sz="1300" dirty="0">
                <a:cs typeface="Tahoma" pitchFamily="34" charset="0"/>
              </a:rPr>
              <a:t>30     0.00326988</a:t>
            </a:r>
          </a:p>
          <a:p>
            <a:r>
              <a:rPr lang="tr-TR" sz="1300" dirty="0">
                <a:cs typeface="Tahoma" pitchFamily="34" charset="0"/>
              </a:rPr>
              <a:t>31     0.01595447</a:t>
            </a:r>
          </a:p>
          <a:p>
            <a:r>
              <a:rPr lang="tr-TR" sz="1300" dirty="0">
                <a:cs typeface="Tahoma" pitchFamily="34" charset="0"/>
              </a:rPr>
              <a:t>32     0.00338165</a:t>
            </a:r>
          </a:p>
          <a:p>
            <a:r>
              <a:rPr lang="tr-TR" sz="1300" dirty="0">
                <a:cs typeface="Tahoma" pitchFamily="34" charset="0"/>
              </a:rPr>
              <a:t>33     0.00003857</a:t>
            </a:r>
          </a:p>
          <a:p>
            <a:r>
              <a:rPr lang="tr-TR" sz="1300" dirty="0">
                <a:cs typeface="Tahoma" pitchFamily="34" charset="0"/>
              </a:rPr>
              <a:t>34     0.00217113</a:t>
            </a:r>
          </a:p>
          <a:p>
            <a:r>
              <a:rPr lang="tr-TR" sz="1300" dirty="0">
                <a:cs typeface="Tahoma" pitchFamily="34" charset="0"/>
              </a:rPr>
              <a:t>35     0.04152865</a:t>
            </a:r>
          </a:p>
          <a:p>
            <a:r>
              <a:rPr lang="tr-TR" sz="1300" dirty="0">
                <a:cs typeface="Tahoma" pitchFamily="34" charset="0"/>
              </a:rPr>
              <a:t>36     0.00851470</a:t>
            </a:r>
          </a:p>
          <a:p>
            <a:r>
              <a:rPr lang="tr-TR" sz="1300" dirty="0">
                <a:cs typeface="Tahoma" pitchFamily="34" charset="0"/>
              </a:rPr>
              <a:t>37     0.00032497</a:t>
            </a:r>
          </a:p>
          <a:p>
            <a:r>
              <a:rPr lang="tr-TR" sz="1300" dirty="0">
                <a:cs typeface="Tahoma" pitchFamily="34" charset="0"/>
              </a:rPr>
              <a:t>38     0.02183809</a:t>
            </a:r>
          </a:p>
          <a:p>
            <a:r>
              <a:rPr lang="tr-TR" sz="1300" dirty="0">
                <a:cs typeface="Tahoma" pitchFamily="34" charset="0"/>
              </a:rPr>
              <a:t>39     0.05749715</a:t>
            </a:r>
          </a:p>
          <a:p>
            <a:r>
              <a:rPr lang="tr-TR" sz="1300" dirty="0">
                <a:cs typeface="Tahoma" pitchFamily="34" charset="0"/>
              </a:rPr>
              <a:t>40     0.03301947</a:t>
            </a:r>
          </a:p>
          <a:p>
            <a:r>
              <a:rPr lang="tr-TR" sz="1300" dirty="0">
                <a:cs typeface="Tahoma" pitchFamily="34" charset="0"/>
              </a:rPr>
              <a:t>41     0.05724548</a:t>
            </a:r>
          </a:p>
          <a:p>
            <a:r>
              <a:rPr lang="tr-TR" sz="1300" dirty="0">
                <a:cs typeface="Tahoma" pitchFamily="34" charset="0"/>
              </a:rPr>
              <a:t>42     0.04193412</a:t>
            </a:r>
          </a:p>
          <a:p>
            <a:r>
              <a:rPr lang="tr-TR" sz="1300" dirty="0">
                <a:cs typeface="Tahoma" pitchFamily="34" charset="0"/>
              </a:rPr>
              <a:t>43     0.04819982</a:t>
            </a:r>
          </a:p>
          <a:p>
            <a:r>
              <a:rPr lang="tr-TR" sz="1300" dirty="0">
                <a:cs typeface="Tahoma" pitchFamily="34" charset="0"/>
              </a:rPr>
              <a:t>44     0.00326988</a:t>
            </a:r>
          </a:p>
          <a:p>
            <a:r>
              <a:rPr lang="tr-TR" sz="1300" dirty="0">
                <a:cs typeface="Tahoma" pitchFamily="34" charset="0"/>
              </a:rPr>
              <a:t>45     0.00019404</a:t>
            </a:r>
          </a:p>
          <a:p>
            <a:r>
              <a:rPr lang="tr-TR" sz="1300" dirty="0">
                <a:cs typeface="Tahoma" pitchFamily="34" charset="0"/>
              </a:rPr>
              <a:t>46     0.00926967</a:t>
            </a:r>
          </a:p>
          <a:p>
            <a:r>
              <a:rPr lang="tr-TR" sz="1300" dirty="0">
                <a:cs typeface="Tahoma" pitchFamily="34" charset="0"/>
              </a:rPr>
              <a:t>47     0.00138629</a:t>
            </a:r>
          </a:p>
          <a:p>
            <a:r>
              <a:rPr lang="tr-TR" sz="1300" dirty="0">
                <a:cs typeface="Tahoma" pitchFamily="34" charset="0"/>
              </a:rPr>
              <a:t>48     0.00233844</a:t>
            </a:r>
          </a:p>
          <a:p>
            <a:r>
              <a:rPr lang="tr-TR" sz="1300" dirty="0">
                <a:cs typeface="Tahoma" pitchFamily="34" charset="0"/>
              </a:rPr>
              <a:t>49     0.00353146</a:t>
            </a:r>
          </a:p>
          <a:p>
            <a:endParaRPr lang="tr-TR" sz="1300" dirty="0">
              <a:cs typeface="Tahoma" pitchFamily="34" charset="0"/>
            </a:endParaRPr>
          </a:p>
          <a:p>
            <a:r>
              <a:rPr lang="en-US" sz="1300" dirty="0" smtClean="0">
                <a:cs typeface="Tahoma" pitchFamily="34" charset="0"/>
              </a:rPr>
              <a:t>Ma</a:t>
            </a:r>
            <a:r>
              <a:rPr lang="tr-TR" sz="1300" dirty="0" err="1" smtClean="0">
                <a:cs typeface="Tahoma" pitchFamily="34" charset="0"/>
              </a:rPr>
              <a:t>ks</a:t>
            </a:r>
            <a:r>
              <a:rPr lang="en-US" sz="1300" dirty="0" err="1" smtClean="0">
                <a:cs typeface="Tahoma" pitchFamily="34" charset="0"/>
              </a:rPr>
              <a:t>imum</a:t>
            </a:r>
            <a:r>
              <a:rPr lang="en-US" sz="1300" dirty="0" smtClean="0">
                <a:cs typeface="Tahoma" pitchFamily="34" charset="0"/>
              </a:rPr>
              <a:t> 24</a:t>
            </a:r>
            <a:r>
              <a:rPr lang="tr-TR" sz="1300" dirty="0" smtClean="0">
                <a:cs typeface="Tahoma" pitchFamily="34" charset="0"/>
              </a:rPr>
              <a:t>’te;</a:t>
            </a:r>
            <a:r>
              <a:rPr lang="en-US" sz="1300" dirty="0" smtClean="0">
                <a:cs typeface="Tahoma" pitchFamily="34" charset="0"/>
              </a:rPr>
              <a:t> </a:t>
            </a:r>
            <a:r>
              <a:rPr lang="tr-TR" sz="1300" dirty="0" smtClean="0">
                <a:cs typeface="Tahoma" pitchFamily="34" charset="0"/>
              </a:rPr>
              <a:t>değeri </a:t>
            </a:r>
            <a:r>
              <a:rPr lang="en-US" sz="1300" dirty="0" smtClean="0">
                <a:cs typeface="Tahoma" pitchFamily="34" charset="0"/>
              </a:rPr>
              <a:t>0.06260713</a:t>
            </a:r>
            <a:endParaRPr lang="en-US" sz="1300" dirty="0">
              <a:cs typeface="Tahoma" pitchFamily="34" charset="0"/>
            </a:endParaRPr>
          </a:p>
          <a:p>
            <a:endParaRPr lang="tr-TR" sz="1300" dirty="0">
              <a:cs typeface="Tahoma" pitchFamily="34" charset="0"/>
            </a:endParaRPr>
          </a:p>
          <a:p>
            <a:endParaRPr lang="tr-TR" sz="1400" dirty="0"/>
          </a:p>
          <a:p>
            <a:endParaRPr lang="tr-TR" dirty="0"/>
          </a:p>
          <a:p>
            <a:pPr lvl="1"/>
            <a:endParaRPr lang="tr-TR" altLang="tr-TR" sz="16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033120" y="2852936"/>
            <a:ext cx="1080120" cy="72008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777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Resim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0113" y="1265238"/>
            <a:ext cx="6454775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tr-TR" sz="3600" dirty="0" smtClean="0">
                <a:latin typeface="Tahoma" pitchFamily="34" charset="0"/>
              </a:rPr>
              <a:t>Senaryo 1 - </a:t>
            </a:r>
            <a:r>
              <a:rPr lang="tr-TR" altLang="tr-TR" sz="3600" dirty="0" err="1" smtClean="0">
                <a:latin typeface="Tahoma" pitchFamily="34" charset="0"/>
              </a:rPr>
              <a:t>Pagerank</a:t>
            </a:r>
            <a:endParaRPr lang="en-US" altLang="tr-TR" sz="3600" dirty="0" smtClean="0">
              <a:latin typeface="Tahoma" pitchFamily="34" charset="0"/>
            </a:endParaRPr>
          </a:p>
        </p:txBody>
      </p:sp>
      <p:sp>
        <p:nvSpPr>
          <p:cNvPr id="19460" name="Rectangle 44"/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1484313"/>
            <a:ext cx="2449513" cy="46847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0      0.01974003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1      0.02238460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2      0.02271167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3      0.02483317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4      0.02292345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5      0.01906549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6      0.02099902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7      0.02072920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8      0.01970570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9      0.01487070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10     0.02046170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11     0.02472950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12     0.01950334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13     0.01478918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14     0.02472426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15     0.01884397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16     0.02467639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17     0.02509501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18     0.01668923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19     0.01698292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20     0.01731388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21     0.01354410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22     0.02472950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23     0.00956980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24     0.02681422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tr-TR" sz="1300" smtClean="0">
                <a:latin typeface="Tahoma" pitchFamily="34" charset="0"/>
                <a:cs typeface="Tahoma" pitchFamily="34" charset="0"/>
              </a:rPr>
              <a:t>25     0.01950334</a:t>
            </a:r>
          </a:p>
          <a:p>
            <a:pPr marL="0" indent="0">
              <a:buFont typeface="Wingdings" pitchFamily="2" charset="2"/>
              <a:buNone/>
            </a:pPr>
            <a:endParaRPr lang="tr-TR" sz="1400" smtClean="0"/>
          </a:p>
        </p:txBody>
      </p:sp>
      <p:sp>
        <p:nvSpPr>
          <p:cNvPr id="19461" name="Dikdörtgen 1"/>
          <p:cNvSpPr>
            <a:spLocks noChangeArrowheads="1"/>
          </p:cNvSpPr>
          <p:nvPr/>
        </p:nvSpPr>
        <p:spPr bwMode="auto">
          <a:xfrm>
            <a:off x="2432050" y="1484313"/>
            <a:ext cx="4953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300" dirty="0">
                <a:cs typeface="Tahoma" pitchFamily="34" charset="0"/>
              </a:rPr>
              <a:t>26     0.02518757</a:t>
            </a:r>
          </a:p>
          <a:p>
            <a:r>
              <a:rPr lang="tr-TR" sz="1300" dirty="0">
                <a:cs typeface="Tahoma" pitchFamily="34" charset="0"/>
              </a:rPr>
              <a:t>27     0.02115222</a:t>
            </a:r>
          </a:p>
          <a:p>
            <a:r>
              <a:rPr lang="tr-TR" sz="1300" dirty="0">
                <a:cs typeface="Tahoma" pitchFamily="34" charset="0"/>
              </a:rPr>
              <a:t>28     0.03363588</a:t>
            </a:r>
          </a:p>
          <a:p>
            <a:r>
              <a:rPr lang="tr-TR" sz="1300" dirty="0">
                <a:cs typeface="Tahoma" pitchFamily="34" charset="0"/>
              </a:rPr>
              <a:t>29     0.02003184</a:t>
            </a:r>
          </a:p>
          <a:p>
            <a:r>
              <a:rPr lang="tr-TR" sz="1300" dirty="0">
                <a:cs typeface="Tahoma" pitchFamily="34" charset="0"/>
              </a:rPr>
              <a:t>30     0.01428857</a:t>
            </a:r>
          </a:p>
          <a:p>
            <a:r>
              <a:rPr lang="tr-TR" sz="1300" dirty="0">
                <a:cs typeface="Tahoma" pitchFamily="34" charset="0"/>
              </a:rPr>
              <a:t>31     0.02088919</a:t>
            </a:r>
          </a:p>
          <a:p>
            <a:r>
              <a:rPr lang="tr-TR" sz="1300" dirty="0">
                <a:cs typeface="Tahoma" pitchFamily="34" charset="0"/>
              </a:rPr>
              <a:t>32     0.02217495</a:t>
            </a:r>
          </a:p>
          <a:p>
            <a:r>
              <a:rPr lang="tr-TR" sz="1300" dirty="0">
                <a:cs typeface="Tahoma" pitchFamily="34" charset="0"/>
              </a:rPr>
              <a:t>33     0.01354410</a:t>
            </a:r>
          </a:p>
          <a:p>
            <a:r>
              <a:rPr lang="tr-TR" sz="1300" dirty="0">
                <a:cs typeface="Tahoma" pitchFamily="34" charset="0"/>
              </a:rPr>
              <a:t>34     0.01974996</a:t>
            </a:r>
          </a:p>
          <a:p>
            <a:r>
              <a:rPr lang="tr-TR" sz="1300" dirty="0">
                <a:cs typeface="Tahoma" pitchFamily="34" charset="0"/>
              </a:rPr>
              <a:t>35     0.02109136</a:t>
            </a:r>
          </a:p>
          <a:p>
            <a:r>
              <a:rPr lang="tr-TR" sz="1300" dirty="0">
                <a:cs typeface="Tahoma" pitchFamily="34" charset="0"/>
              </a:rPr>
              <a:t>36     0.01945120</a:t>
            </a:r>
          </a:p>
          <a:p>
            <a:r>
              <a:rPr lang="tr-TR" sz="1300" dirty="0">
                <a:cs typeface="Tahoma" pitchFamily="34" charset="0"/>
              </a:rPr>
              <a:t>37     0.00662401</a:t>
            </a:r>
          </a:p>
          <a:p>
            <a:r>
              <a:rPr lang="tr-TR" sz="1300" dirty="0">
                <a:cs typeface="Tahoma" pitchFamily="34" charset="0"/>
              </a:rPr>
              <a:t>38     0.01302300</a:t>
            </a:r>
          </a:p>
          <a:p>
            <a:r>
              <a:rPr lang="tr-TR" sz="1300" dirty="0">
                <a:cs typeface="Tahoma" pitchFamily="34" charset="0"/>
              </a:rPr>
              <a:t>39     0.02523378</a:t>
            </a:r>
          </a:p>
          <a:p>
            <a:r>
              <a:rPr lang="tr-TR" sz="1300" dirty="0">
                <a:cs typeface="Tahoma" pitchFamily="34" charset="0"/>
              </a:rPr>
              <a:t>40     0.01703468</a:t>
            </a:r>
          </a:p>
          <a:p>
            <a:r>
              <a:rPr lang="tr-TR" sz="1300" dirty="0">
                <a:cs typeface="Tahoma" pitchFamily="34" charset="0"/>
              </a:rPr>
              <a:t>41     0.02470792</a:t>
            </a:r>
          </a:p>
          <a:p>
            <a:r>
              <a:rPr lang="tr-TR" sz="1300" dirty="0">
                <a:cs typeface="Tahoma" pitchFamily="34" charset="0"/>
              </a:rPr>
              <a:t>42     0.01897328</a:t>
            </a:r>
          </a:p>
          <a:p>
            <a:r>
              <a:rPr lang="tr-TR" sz="1300" dirty="0">
                <a:cs typeface="Tahoma" pitchFamily="34" charset="0"/>
              </a:rPr>
              <a:t>43     0.02320601</a:t>
            </a:r>
          </a:p>
          <a:p>
            <a:r>
              <a:rPr lang="tr-TR" sz="1300" dirty="0">
                <a:cs typeface="Tahoma" pitchFamily="34" charset="0"/>
              </a:rPr>
              <a:t>44     0.01428857</a:t>
            </a:r>
          </a:p>
          <a:p>
            <a:r>
              <a:rPr lang="tr-TR" sz="1300" dirty="0">
                <a:cs typeface="Tahoma" pitchFamily="34" charset="0"/>
              </a:rPr>
              <a:t>45     0.02072920</a:t>
            </a:r>
          </a:p>
          <a:p>
            <a:r>
              <a:rPr lang="tr-TR" sz="1300" dirty="0">
                <a:cs typeface="Tahoma" pitchFamily="34" charset="0"/>
              </a:rPr>
              <a:t>46     0.01609600</a:t>
            </a:r>
          </a:p>
          <a:p>
            <a:r>
              <a:rPr lang="tr-TR" sz="1300" dirty="0">
                <a:cs typeface="Tahoma" pitchFamily="34" charset="0"/>
              </a:rPr>
              <a:t>47     0.01593517</a:t>
            </a:r>
          </a:p>
          <a:p>
            <a:r>
              <a:rPr lang="tr-TR" sz="1300" dirty="0">
                <a:cs typeface="Tahoma" pitchFamily="34" charset="0"/>
              </a:rPr>
              <a:t>48     0.02229393</a:t>
            </a:r>
          </a:p>
          <a:p>
            <a:r>
              <a:rPr lang="tr-TR" sz="1300" dirty="0">
                <a:cs typeface="Tahoma" pitchFamily="34" charset="0"/>
              </a:rPr>
              <a:t>49     0.02472426</a:t>
            </a:r>
          </a:p>
          <a:p>
            <a:endParaRPr lang="tr-TR" sz="1300" dirty="0">
              <a:cs typeface="Tahoma" pitchFamily="34" charset="0"/>
            </a:endParaRPr>
          </a:p>
          <a:p>
            <a:r>
              <a:rPr lang="en-US" sz="1300" dirty="0" smtClean="0">
                <a:cs typeface="Tahoma" pitchFamily="34" charset="0"/>
              </a:rPr>
              <a:t>Ma</a:t>
            </a:r>
            <a:r>
              <a:rPr lang="tr-TR" sz="1300" dirty="0" err="1" smtClean="0">
                <a:cs typeface="Tahoma" pitchFamily="34" charset="0"/>
              </a:rPr>
              <a:t>ks</a:t>
            </a:r>
            <a:r>
              <a:rPr lang="en-US" sz="1300" dirty="0" err="1" smtClean="0">
                <a:cs typeface="Tahoma" pitchFamily="34" charset="0"/>
              </a:rPr>
              <a:t>imum</a:t>
            </a:r>
            <a:r>
              <a:rPr lang="en-US" sz="1300" dirty="0" smtClean="0">
                <a:cs typeface="Tahoma" pitchFamily="34" charset="0"/>
              </a:rPr>
              <a:t> 28</a:t>
            </a:r>
            <a:r>
              <a:rPr lang="tr-TR" sz="1300" dirty="0" smtClean="0">
                <a:cs typeface="Tahoma" pitchFamily="34" charset="0"/>
              </a:rPr>
              <a:t>’de; değeri </a:t>
            </a:r>
            <a:r>
              <a:rPr lang="en-US" sz="1300" dirty="0" smtClean="0">
                <a:cs typeface="Tahoma" pitchFamily="34" charset="0"/>
              </a:rPr>
              <a:t>0.03363588</a:t>
            </a:r>
            <a:endParaRPr lang="en-US" sz="1300" dirty="0">
              <a:cs typeface="Tahoma" pitchFamily="34" charset="0"/>
            </a:endParaRPr>
          </a:p>
          <a:p>
            <a:endParaRPr lang="tr-TR" sz="1300" dirty="0">
              <a:cs typeface="Tahoma" pitchFamily="34" charset="0"/>
            </a:endParaRPr>
          </a:p>
          <a:p>
            <a:endParaRPr lang="tr-TR" sz="1400" dirty="0"/>
          </a:p>
          <a:p>
            <a:endParaRPr lang="tr-TR" dirty="0"/>
          </a:p>
          <a:p>
            <a:pPr lvl="1"/>
            <a:endParaRPr lang="tr-TR" altLang="tr-TR" sz="16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6681192" y="2708920"/>
            <a:ext cx="0" cy="115212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15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 - Örnekler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5" name="İçerik Yer Tutucusu 1"/>
          <p:cNvSpPr>
            <a:spLocks noGrp="1"/>
          </p:cNvSpPr>
          <p:nvPr>
            <p:ph idx="1"/>
          </p:nvPr>
        </p:nvSpPr>
        <p:spPr>
          <a:xfrm>
            <a:off x="380968" y="1447800"/>
            <a:ext cx="9320245" cy="4684713"/>
          </a:xfrm>
        </p:spPr>
        <p:txBody>
          <a:bodyPr/>
          <a:lstStyle/>
          <a:p>
            <a:r>
              <a:rPr lang="tr-TR" sz="2400" dirty="0" err="1" smtClean="0"/>
              <a:t>Zachary’nin</a:t>
            </a:r>
            <a:r>
              <a:rPr lang="tr-TR" sz="2400" dirty="0" smtClean="0"/>
              <a:t> Karate Kulübü Örneği (</a:t>
            </a:r>
            <a:r>
              <a:rPr lang="tr-TR" sz="2400" dirty="0" err="1" smtClean="0"/>
              <a:t>Zachary</a:t>
            </a:r>
            <a:r>
              <a:rPr lang="tr-TR" sz="2400" dirty="0" smtClean="0"/>
              <a:t>,</a:t>
            </a:r>
            <a:r>
              <a:rPr lang="tr-TR" sz="2400" i="1" dirty="0" smtClean="0"/>
              <a:t> </a:t>
            </a:r>
            <a:r>
              <a:rPr lang="tr-TR" sz="2400" dirty="0" smtClean="0"/>
              <a:t>1977)</a:t>
            </a:r>
          </a:p>
          <a:p>
            <a:pPr>
              <a:buNone/>
            </a:pPr>
            <a:r>
              <a:rPr lang="tr-TR" sz="2400" dirty="0" err="1" smtClean="0"/>
              <a:t>Degree</a:t>
            </a:r>
            <a:r>
              <a:rPr lang="tr-TR" sz="2400" dirty="0" smtClean="0"/>
              <a:t> </a:t>
            </a:r>
            <a:r>
              <a:rPr lang="tr-TR" sz="2400" dirty="0" err="1" smtClean="0"/>
              <a:t>Centrality</a:t>
            </a:r>
            <a:r>
              <a:rPr lang="tr-TR" sz="2400" dirty="0" smtClean="0"/>
              <a:t> Değerleri          </a:t>
            </a:r>
            <a:r>
              <a:rPr lang="tr-TR" sz="2400" dirty="0" err="1" smtClean="0"/>
              <a:t>Betweenness</a:t>
            </a:r>
            <a:r>
              <a:rPr lang="tr-TR" sz="2400" dirty="0" smtClean="0"/>
              <a:t> </a:t>
            </a:r>
            <a:r>
              <a:rPr lang="tr-TR" sz="2400" dirty="0" err="1" smtClean="0"/>
              <a:t>Centrality</a:t>
            </a:r>
            <a:r>
              <a:rPr lang="tr-TR" sz="2400" dirty="0" smtClean="0"/>
              <a:t> Değerleri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92" y="2414600"/>
            <a:ext cx="4348480" cy="437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43" y="2328873"/>
            <a:ext cx="4457713" cy="44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 - Örnekler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5" name="İçerik Yer Tutucusu 1"/>
          <p:cNvSpPr>
            <a:spLocks noGrp="1"/>
          </p:cNvSpPr>
          <p:nvPr>
            <p:ph idx="1"/>
          </p:nvPr>
        </p:nvSpPr>
        <p:spPr>
          <a:xfrm>
            <a:off x="380968" y="1447800"/>
            <a:ext cx="9320245" cy="4684713"/>
          </a:xfrm>
        </p:spPr>
        <p:txBody>
          <a:bodyPr/>
          <a:lstStyle/>
          <a:p>
            <a:r>
              <a:rPr lang="tr-TR" sz="2400" dirty="0" err="1" smtClean="0"/>
              <a:t>Zachary’nin</a:t>
            </a:r>
            <a:r>
              <a:rPr lang="tr-TR" sz="2400" dirty="0" smtClean="0"/>
              <a:t> Karate Kulübü Örneği (</a:t>
            </a:r>
            <a:r>
              <a:rPr lang="tr-TR" sz="2400" dirty="0" err="1" smtClean="0"/>
              <a:t>Zachary</a:t>
            </a:r>
            <a:r>
              <a:rPr lang="tr-TR" sz="2400" dirty="0" smtClean="0"/>
              <a:t>,</a:t>
            </a:r>
            <a:r>
              <a:rPr lang="tr-TR" sz="2400" i="1" dirty="0" smtClean="0"/>
              <a:t> </a:t>
            </a:r>
            <a:r>
              <a:rPr lang="tr-TR" sz="2400" dirty="0" smtClean="0"/>
              <a:t>1977)</a:t>
            </a:r>
          </a:p>
          <a:p>
            <a:pPr>
              <a:buNone/>
            </a:pPr>
            <a:r>
              <a:rPr lang="tr-TR" sz="2400" dirty="0" err="1" smtClean="0"/>
              <a:t>Closeness</a:t>
            </a:r>
            <a:r>
              <a:rPr lang="tr-TR" sz="2400" dirty="0" smtClean="0"/>
              <a:t> </a:t>
            </a:r>
            <a:r>
              <a:rPr lang="tr-TR" sz="2400" dirty="0" err="1" smtClean="0"/>
              <a:t>Centrality</a:t>
            </a:r>
            <a:r>
              <a:rPr lang="tr-TR" sz="2400" dirty="0" smtClean="0"/>
              <a:t> Değerleri      </a:t>
            </a:r>
            <a:r>
              <a:rPr lang="tr-TR" sz="2400" dirty="0" err="1" smtClean="0"/>
              <a:t>Eigenvector</a:t>
            </a:r>
            <a:r>
              <a:rPr lang="tr-TR" sz="2400" dirty="0" smtClean="0"/>
              <a:t> </a:t>
            </a:r>
            <a:r>
              <a:rPr lang="tr-TR" sz="2400" dirty="0" err="1" smtClean="0"/>
              <a:t>Centrality</a:t>
            </a:r>
            <a:r>
              <a:rPr lang="tr-TR" sz="2400" dirty="0" smtClean="0"/>
              <a:t> Değerleri</a:t>
            </a:r>
          </a:p>
          <a:p>
            <a:pPr>
              <a:buNone/>
            </a:pPr>
            <a:endParaRPr lang="tr-TR" sz="24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2357430"/>
            <a:ext cx="4176175" cy="419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9935" y="2428868"/>
            <a:ext cx="4192221" cy="416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</a:t>
            </a:r>
            <a:r>
              <a:rPr lang="tr-TR" altLang="en-US" sz="3600" dirty="0" err="1" smtClean="0">
                <a:latin typeface="Tahoma" panose="020B0604030504040204" pitchFamily="34" charset="0"/>
              </a:rPr>
              <a:t>veTanımlar</a:t>
            </a:r>
            <a:endParaRPr lang="tr-TR" altLang="en-US" sz="3600" dirty="0" smtClean="0">
              <a:latin typeface="Tahoma" panose="020B0604030504040204" pitchFamily="34" charset="0"/>
            </a:endParaRP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520" y="1428736"/>
            <a:ext cx="8697826" cy="49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</a:t>
            </a:r>
            <a:r>
              <a:rPr lang="tr-TR" altLang="en-US" sz="3600" dirty="0" err="1" smtClean="0">
                <a:latin typeface="Tahoma" panose="020B0604030504040204" pitchFamily="34" charset="0"/>
              </a:rPr>
              <a:t>veTanımlar</a:t>
            </a:r>
            <a:endParaRPr lang="tr-TR" altLang="en-US" sz="3600" dirty="0" smtClean="0">
              <a:latin typeface="Tahoma" panose="020B0604030504040204" pitchFamily="34" charset="0"/>
            </a:endParaRP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5" name="İçerik Yer Tutucusu 1"/>
          <p:cNvSpPr>
            <a:spLocks noGrp="1"/>
          </p:cNvSpPr>
          <p:nvPr>
            <p:ph idx="1"/>
          </p:nvPr>
        </p:nvSpPr>
        <p:spPr>
          <a:xfrm>
            <a:off x="609601" y="1447800"/>
            <a:ext cx="4557714" cy="4684713"/>
          </a:xfrm>
        </p:spPr>
        <p:txBody>
          <a:bodyPr/>
          <a:lstStyle/>
          <a:p>
            <a:r>
              <a:rPr lang="en-US" sz="2400" b="1" dirty="0" smtClean="0"/>
              <a:t>Clique: </a:t>
            </a:r>
            <a:r>
              <a:rPr lang="en-US" sz="2400" dirty="0" smtClean="0"/>
              <a:t>a subset of actors in a network such that every two actors in the subset are connected</a:t>
            </a:r>
            <a:r>
              <a:rPr lang="tr-TR" sz="2400" dirty="0" smtClean="0"/>
              <a:t> </a:t>
            </a:r>
            <a:r>
              <a:rPr lang="en-US" sz="2400" dirty="0" smtClean="0"/>
              <a:t>by a tie. </a:t>
            </a:r>
            <a:r>
              <a:rPr lang="tr-TR" sz="2400" dirty="0" smtClean="0"/>
              <a:t>F</a:t>
            </a:r>
            <a:r>
              <a:rPr lang="en-US" sz="2400" dirty="0" err="1" smtClean="0"/>
              <a:t>ollows</a:t>
            </a:r>
            <a:r>
              <a:rPr lang="en-US" sz="2400" dirty="0" smtClean="0"/>
              <a:t> the common </a:t>
            </a:r>
            <a:r>
              <a:rPr lang="tr-TR" sz="2400" dirty="0" err="1" smtClean="0"/>
              <a:t>E</a:t>
            </a:r>
            <a:r>
              <a:rPr lang="en-US" sz="2400" dirty="0" err="1" smtClean="0"/>
              <a:t>nglish</a:t>
            </a:r>
            <a:r>
              <a:rPr lang="en-US" sz="2400" dirty="0" smtClean="0"/>
              <a:t> language usage of</a:t>
            </a:r>
            <a:r>
              <a:rPr lang="tr-TR" sz="2400" dirty="0" smtClean="0"/>
              <a:t> </a:t>
            </a:r>
            <a:r>
              <a:rPr lang="en-US" sz="2400" dirty="0" smtClean="0"/>
              <a:t>the word </a:t>
            </a:r>
            <a:r>
              <a:rPr lang="tr-TR" sz="2400" dirty="0" smtClean="0"/>
              <a:t>“</a:t>
            </a:r>
            <a:r>
              <a:rPr lang="en-US" sz="2400" dirty="0" smtClean="0"/>
              <a:t>meaning a densely</a:t>
            </a:r>
            <a:r>
              <a:rPr lang="tr-TR" sz="2400" dirty="0" smtClean="0"/>
              <a:t> </a:t>
            </a:r>
            <a:r>
              <a:rPr lang="tr-TR" sz="2400" dirty="0" err="1" smtClean="0"/>
              <a:t>connected</a:t>
            </a:r>
            <a:r>
              <a:rPr lang="tr-TR" sz="2400" dirty="0" smtClean="0"/>
              <a:t> </a:t>
            </a:r>
            <a:r>
              <a:rPr lang="tr-TR" sz="2400" dirty="0" err="1" smtClean="0"/>
              <a:t>group</a:t>
            </a:r>
            <a:r>
              <a:rPr lang="tr-TR" sz="2400" dirty="0" smtClean="0"/>
              <a:t>”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428736"/>
            <a:ext cx="4810124" cy="483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</a:t>
            </a:r>
            <a:r>
              <a:rPr lang="tr-TR" altLang="en-US" sz="3600" dirty="0" err="1" smtClean="0">
                <a:latin typeface="Tahoma" panose="020B0604030504040204" pitchFamily="34" charset="0"/>
              </a:rPr>
              <a:t>veTanımlar</a:t>
            </a:r>
            <a:endParaRPr lang="tr-TR" altLang="en-US" sz="3600" dirty="0" smtClean="0">
              <a:latin typeface="Tahoma" panose="020B0604030504040204" pitchFamily="34" charset="0"/>
            </a:endParaRP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367" y="1372732"/>
            <a:ext cx="8601103" cy="512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Sosyal Ağ Analizi -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z="2400" b="1" i="1" dirty="0" smtClean="0"/>
              <a:t>Düğüm (Düğüm Noktası)</a:t>
            </a:r>
            <a:r>
              <a:rPr lang="tr-TR" sz="2400" b="1" dirty="0" smtClean="0"/>
              <a:t>:</a:t>
            </a:r>
          </a:p>
          <a:p>
            <a:r>
              <a:rPr lang="tr-TR" sz="2400" dirty="0" smtClean="0"/>
              <a:t>Bir şebekede anlam ifade eden (hareket veya duraklama noktası; başlangıç, bitiş noktası vb.) konumlardan her biri. Nokta veya daire ile gösterilir. </a:t>
            </a:r>
          </a:p>
          <a:p>
            <a:pPr>
              <a:buNone/>
            </a:pPr>
            <a:r>
              <a:rPr lang="tr-TR" sz="2400" i="1" dirty="0" smtClean="0"/>
              <a:t> </a:t>
            </a:r>
            <a:endParaRPr lang="tr-TR" sz="2400" dirty="0" smtClean="0"/>
          </a:p>
          <a:p>
            <a:pPr>
              <a:buNone/>
            </a:pPr>
            <a:r>
              <a:rPr lang="tr-TR" sz="2400" b="1" i="1" dirty="0" smtClean="0"/>
              <a:t>Bağlantı (Dal)</a:t>
            </a:r>
            <a:r>
              <a:rPr lang="tr-TR" sz="2400" b="1" dirty="0" smtClean="0"/>
              <a:t>:</a:t>
            </a:r>
          </a:p>
          <a:p>
            <a:r>
              <a:rPr lang="tr-TR" sz="2400" dirty="0" smtClean="0"/>
              <a:t>Düğümler arasındaki geçerli güzergâhların her biri. Çizgi ile gösterilir. </a:t>
            </a:r>
          </a:p>
          <a:p>
            <a:pPr>
              <a:buNone/>
            </a:pPr>
            <a:r>
              <a:rPr lang="tr-TR" sz="2400" i="1" dirty="0" smtClean="0"/>
              <a:t> </a:t>
            </a:r>
            <a:endParaRPr lang="tr-TR" sz="2400" dirty="0" smtClean="0"/>
          </a:p>
          <a:p>
            <a:endParaRPr lang="tr-TR" sz="2400" dirty="0" smtClean="0"/>
          </a:p>
        </p:txBody>
      </p:sp>
      <p:pic>
        <p:nvPicPr>
          <p:cNvPr id="15377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32" y="4714884"/>
            <a:ext cx="6083166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</a:t>
            </a:r>
            <a:r>
              <a:rPr lang="tr-TR" altLang="en-US" sz="3600" dirty="0" err="1" smtClean="0">
                <a:latin typeface="Tahoma" panose="020B0604030504040204" pitchFamily="34" charset="0"/>
              </a:rPr>
              <a:t>veTanımlar</a:t>
            </a:r>
            <a:endParaRPr lang="tr-TR" altLang="en-US" sz="3600" dirty="0" smtClean="0">
              <a:latin typeface="Tahoma" panose="020B0604030504040204" pitchFamily="34" charset="0"/>
            </a:endParaRP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4" name="İçerik Yer Tutucusu 1"/>
          <p:cNvSpPr>
            <a:spLocks noGrp="1"/>
          </p:cNvSpPr>
          <p:nvPr>
            <p:ph idx="1"/>
          </p:nvPr>
        </p:nvSpPr>
        <p:spPr>
          <a:xfrm>
            <a:off x="95216" y="1673245"/>
            <a:ext cx="4557714" cy="4684713"/>
          </a:xfrm>
        </p:spPr>
        <p:txBody>
          <a:bodyPr/>
          <a:lstStyle/>
          <a:p>
            <a:r>
              <a:rPr lang="en-US" sz="2400" b="1" dirty="0" smtClean="0"/>
              <a:t>The </a:t>
            </a:r>
            <a:r>
              <a:rPr lang="tr-TR" sz="2400" b="1" dirty="0" smtClean="0"/>
              <a:t>N</a:t>
            </a:r>
            <a:r>
              <a:rPr lang="en-US" sz="2400" b="1" dirty="0" err="1" smtClean="0"/>
              <a:t>etwork</a:t>
            </a:r>
            <a:r>
              <a:rPr lang="en-US" sz="2400" b="1" dirty="0" smtClean="0"/>
              <a:t> Clustering Coefficient: </a:t>
            </a:r>
            <a:r>
              <a:rPr lang="en-US" sz="2400" dirty="0" smtClean="0"/>
              <a:t>measures the degree to which actors form ties in in dense,</a:t>
            </a:r>
            <a:r>
              <a:rPr lang="tr-TR" sz="2400" dirty="0" smtClean="0"/>
              <a:t> </a:t>
            </a:r>
            <a:r>
              <a:rPr lang="en-US" sz="2400" dirty="0" smtClean="0"/>
              <a:t>relatively unconnected (between groups) groups. </a:t>
            </a:r>
            <a:endParaRPr lang="tr-TR" sz="2400" dirty="0" smtClean="0"/>
          </a:p>
          <a:p>
            <a:r>
              <a:rPr lang="tr-TR" sz="2400" dirty="0" smtClean="0"/>
              <a:t>R</a:t>
            </a:r>
            <a:r>
              <a:rPr lang="en-US" sz="2400" dirty="0" smtClean="0"/>
              <a:t>elated to the efficiency with which information</a:t>
            </a:r>
            <a:r>
              <a:rPr lang="tr-TR" sz="2400" dirty="0" smtClean="0"/>
              <a:t> </a:t>
            </a:r>
            <a:r>
              <a:rPr lang="en-US" sz="2400" dirty="0" smtClean="0"/>
              <a:t>can diffuse over the network, as well as its robustness to disruption. </a:t>
            </a:r>
            <a:endParaRPr lang="tr-TR" sz="24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3959" y="1357333"/>
            <a:ext cx="50768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</a:t>
            </a:r>
            <a:r>
              <a:rPr lang="tr-TR" altLang="en-US" sz="3600" dirty="0" err="1" smtClean="0">
                <a:latin typeface="Tahoma" panose="020B0604030504040204" pitchFamily="34" charset="0"/>
              </a:rPr>
              <a:t>veTanımlar</a:t>
            </a:r>
            <a:endParaRPr lang="tr-TR" altLang="en-US" sz="3600" dirty="0" smtClean="0">
              <a:latin typeface="Tahoma" panose="020B0604030504040204" pitchFamily="34" charset="0"/>
            </a:endParaRP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4" name="AutoShape 3"/>
          <p:cNvSpPr txBox="1">
            <a:spLocks noChangeAspect="1"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Social networks are assortative: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the gregarious people associate with other gregarious people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the loners associate with other loners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Internet is disassorative: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22752"/>
            <a:ext cx="2124075" cy="1733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638550"/>
            <a:ext cx="1619250" cy="23812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reflection blurRad="6350" stA="50000" endA="300" endPos="55500" dist="101600" dir="5400000" sy="-100000" algn="bl" rotWithShape="0"/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617952"/>
            <a:ext cx="2638425" cy="20669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9600" y="3276600"/>
            <a:ext cx="3103735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dirty="0" err="1">
                <a:solidFill>
                  <a:srgbClr val="FF0000"/>
                </a:solidFill>
                <a:cs typeface="Arial" charset="0"/>
              </a:rPr>
              <a:t>Assortative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: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cs typeface="Arial" charset="0"/>
              </a:rPr>
              <a:t>hubs connect to hubs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62400" y="3200400"/>
            <a:ext cx="130086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cs typeface="Arial" charset="0"/>
              </a:rPr>
              <a:t>Random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19800" y="2819400"/>
            <a:ext cx="3352800" cy="12003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dirty="0" err="1">
                <a:solidFill>
                  <a:srgbClr val="FF0000"/>
                </a:solidFill>
                <a:cs typeface="Arial" charset="0"/>
              </a:rPr>
              <a:t>Disassortative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: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cs typeface="Arial" charset="0"/>
              </a:rPr>
              <a:t>hubs are in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the periphery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</a:t>
            </a:r>
            <a:r>
              <a:rPr lang="tr-TR" altLang="en-US" sz="3600" dirty="0" err="1" smtClean="0">
                <a:latin typeface="Tahoma" panose="020B0604030504040204" pitchFamily="34" charset="0"/>
              </a:rPr>
              <a:t>veTanımlar</a:t>
            </a:r>
            <a:endParaRPr lang="tr-TR" altLang="en-US" sz="3600" dirty="0" smtClean="0">
              <a:latin typeface="Tahoma" panose="020B0604030504040204" pitchFamily="34" charset="0"/>
            </a:endParaRP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4" name="İçerik Yer Tutucusu 1"/>
          <p:cNvSpPr>
            <a:spLocks noGrp="1"/>
          </p:cNvSpPr>
          <p:nvPr>
            <p:ph idx="1"/>
          </p:nvPr>
        </p:nvSpPr>
        <p:spPr>
          <a:xfrm>
            <a:off x="95216" y="1673245"/>
            <a:ext cx="4557714" cy="4684713"/>
          </a:xfrm>
        </p:spPr>
        <p:txBody>
          <a:bodyPr/>
          <a:lstStyle/>
          <a:p>
            <a:r>
              <a:rPr lang="en-US" sz="2400" b="1" dirty="0" smtClean="0"/>
              <a:t>Diameter: </a:t>
            </a:r>
            <a:r>
              <a:rPr lang="en-US" sz="2400" dirty="0" smtClean="0"/>
              <a:t>the longest of all the calculated shortest paths between</a:t>
            </a:r>
            <a:r>
              <a:rPr lang="tr-TR" sz="2400" dirty="0" smtClean="0"/>
              <a:t> </a:t>
            </a:r>
            <a:r>
              <a:rPr lang="en-US" sz="2400" dirty="0" smtClean="0"/>
              <a:t>actors. </a:t>
            </a:r>
            <a:endParaRPr lang="tr-TR" sz="2400" dirty="0" smtClean="0"/>
          </a:p>
          <a:p>
            <a:r>
              <a:rPr lang="tr-TR" sz="2000" dirty="0" smtClean="0"/>
              <a:t>G</a:t>
            </a:r>
            <a:r>
              <a:rPr lang="en-US" sz="2000" dirty="0" err="1" smtClean="0"/>
              <a:t>ives</a:t>
            </a:r>
            <a:r>
              <a:rPr lang="en-US" sz="2000" dirty="0" smtClean="0"/>
              <a:t> us an idea about how easily reachable Actors are on a network. </a:t>
            </a:r>
            <a:endParaRPr lang="tr-TR" sz="2000" dirty="0" smtClean="0"/>
          </a:p>
          <a:p>
            <a:r>
              <a:rPr lang="en-US" sz="2000" dirty="0" smtClean="0"/>
              <a:t>A</a:t>
            </a:r>
            <a:r>
              <a:rPr lang="tr-TR" sz="2000" dirty="0" smtClean="0"/>
              <a:t> </a:t>
            </a:r>
            <a:r>
              <a:rPr lang="en-US" sz="2000" dirty="0" smtClean="0"/>
              <a:t>very large diameter means that even though there is theoretically a way for ties to connect any two</a:t>
            </a:r>
            <a:r>
              <a:rPr lang="tr-TR" sz="2000" dirty="0" smtClean="0"/>
              <a:t> </a:t>
            </a:r>
            <a:r>
              <a:rPr lang="en-US" sz="2000" dirty="0" smtClean="0"/>
              <a:t>actors through a series of intermediaries, there is no guarantee that they actually will be connected.</a:t>
            </a:r>
          </a:p>
          <a:p>
            <a:r>
              <a:rPr lang="en-US" sz="2000" dirty="0" smtClean="0"/>
              <a:t>Diameter is thus a signal about the ability for information or disease to diffuse on the</a:t>
            </a:r>
            <a:r>
              <a:rPr lang="tr-TR" sz="2000" dirty="0" smtClean="0"/>
              <a:t> network.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24" y="1571612"/>
            <a:ext cx="468801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</a:t>
            </a:r>
            <a:r>
              <a:rPr lang="tr-TR" altLang="en-US" sz="3600" dirty="0" err="1" smtClean="0">
                <a:latin typeface="Tahoma" panose="020B0604030504040204" pitchFamily="34" charset="0"/>
              </a:rPr>
              <a:t>veTanımlar</a:t>
            </a:r>
            <a:endParaRPr lang="tr-TR" altLang="en-US" sz="3600" dirty="0" smtClean="0">
              <a:latin typeface="Tahoma" panose="020B0604030504040204" pitchFamily="34" charset="0"/>
            </a:endParaRP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33</a:t>
            </a:fld>
            <a:endParaRPr lang="en-US" altLang="en-US" sz="1400" dirty="0"/>
          </a:p>
        </p:txBody>
      </p:sp>
      <p:sp>
        <p:nvSpPr>
          <p:cNvPr id="4" name="İçerik Yer Tutucusu 1"/>
          <p:cNvSpPr>
            <a:spLocks noGrp="1"/>
          </p:cNvSpPr>
          <p:nvPr>
            <p:ph idx="1"/>
          </p:nvPr>
        </p:nvSpPr>
        <p:spPr>
          <a:xfrm>
            <a:off x="95216" y="1673245"/>
            <a:ext cx="8929750" cy="4684713"/>
          </a:xfrm>
        </p:spPr>
        <p:txBody>
          <a:bodyPr/>
          <a:lstStyle/>
          <a:p>
            <a:r>
              <a:rPr lang="tr-TR" sz="2400" b="1" dirty="0" err="1" smtClean="0"/>
              <a:t>Homophily</a:t>
            </a:r>
            <a:r>
              <a:rPr lang="en-US" sz="2400" b="1" dirty="0" smtClean="0"/>
              <a:t>: </a:t>
            </a:r>
            <a:r>
              <a:rPr lang="tr-TR" sz="2400" dirty="0" smtClean="0"/>
              <a:t>Benzer aktörlerin/kişilerin birbirleriyle bağlantı kurma eğiliminin daha yüksek olması durumu (arkadaşlık ilişkileri, vb.)</a:t>
            </a:r>
          </a:p>
          <a:p>
            <a:endParaRPr lang="tr-TR" sz="2400" dirty="0" smtClean="0"/>
          </a:p>
          <a:p>
            <a:r>
              <a:rPr lang="tr-TR" sz="2400" b="1" dirty="0" err="1" smtClean="0"/>
              <a:t>Heterophily</a:t>
            </a:r>
            <a:r>
              <a:rPr lang="tr-TR" sz="2400" b="1" dirty="0" smtClean="0"/>
              <a:t>: </a:t>
            </a:r>
            <a:r>
              <a:rPr lang="tr-TR" sz="2400" dirty="0" smtClean="0"/>
              <a:t>Benzer olmayan aktörlerin/kişilerin birbirleriyle bağlantı kurma eğiliminin daha yüksek olması durumu (akademik danışmanlık veya </a:t>
            </a:r>
            <a:r>
              <a:rPr lang="tr-TR" sz="2400" dirty="0" err="1" smtClean="0"/>
              <a:t>mentorluk</a:t>
            </a:r>
            <a:r>
              <a:rPr lang="tr-TR" sz="2400" dirty="0" smtClean="0"/>
              <a:t> ilişkileri, vb.)</a:t>
            </a:r>
          </a:p>
          <a:p>
            <a:pPr>
              <a:buNone/>
            </a:pPr>
            <a:endParaRPr lang="tr-T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Sosyal Ağ Analizi - Örnekler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385" y="1438295"/>
            <a:ext cx="7547340" cy="520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Sosyal Ağ Analizi - Örnekler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72" y="1428736"/>
            <a:ext cx="7940363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Sosyal Ağ Analizi - Örnekler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38" y="1285860"/>
            <a:ext cx="7429552" cy="529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Sosyal Ağ Analizi - Örnekler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4884" y="1333501"/>
            <a:ext cx="7747206" cy="538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Sosyal Ağ Analizi - Örnekler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20" y="1290638"/>
            <a:ext cx="8310562" cy="52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Sosyal Etki Analizi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1738290" y="3000372"/>
          <a:ext cx="2143140" cy="14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Denklem" r:id="rId3" imgW="1689100" imgH="1143000" progId="Equation.3">
                  <p:embed/>
                </p:oleObj>
              </mc:Choice>
              <mc:Fallback>
                <p:oleObj name="Denklem" r:id="rId3" imgW="1689100" imgH="1143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290" y="3000372"/>
                        <a:ext cx="2143140" cy="14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İçerik Yer Tutucusu 1"/>
          <p:cNvSpPr>
            <a:spLocks noGrp="1"/>
          </p:cNvSpPr>
          <p:nvPr>
            <p:ph idx="1"/>
          </p:nvPr>
        </p:nvSpPr>
        <p:spPr>
          <a:xfrm>
            <a:off x="95216" y="1673245"/>
            <a:ext cx="8929750" cy="4684713"/>
          </a:xfrm>
        </p:spPr>
        <p:txBody>
          <a:bodyPr/>
          <a:lstStyle/>
          <a:p>
            <a:r>
              <a:rPr lang="tr-TR" sz="2400" dirty="0" smtClean="0"/>
              <a:t>5 şahıstan oluşan yönlü bir şebekemiz olsun. A(i,j) = 1 ise </a:t>
            </a:r>
            <a:r>
              <a:rPr lang="tr-TR" sz="2400" dirty="0" err="1" smtClean="0"/>
              <a:t>i’inci</a:t>
            </a:r>
            <a:r>
              <a:rPr lang="tr-TR" sz="2400" dirty="0" smtClean="0"/>
              <a:t> şahıs ilginç bir haber duyduğunda, </a:t>
            </a:r>
            <a:r>
              <a:rPr lang="tr-TR" sz="2400" dirty="0" err="1" smtClean="0"/>
              <a:t>j’inci</a:t>
            </a:r>
            <a:r>
              <a:rPr lang="tr-TR" sz="2400" dirty="0" smtClean="0"/>
              <a:t> şahıs ile paylaşma eğiliminde</a:t>
            </a:r>
            <a:endParaRPr lang="tr-TR" sz="2000" dirty="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452934" y="2928934"/>
          <a:ext cx="1887749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Denklem" r:id="rId5" imgW="1435100" imgH="1143000" progId="Equation.3">
                  <p:embed/>
                </p:oleObj>
              </mc:Choice>
              <mc:Fallback>
                <p:oleObj name="Denklem" r:id="rId5" imgW="1435100" imgH="1143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4" y="2928934"/>
                        <a:ext cx="1887749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452538" y="4643446"/>
          <a:ext cx="5788264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Denklem" r:id="rId7" imgW="4394200" imgH="1143000" progId="Equation.3">
                  <p:embed/>
                </p:oleObj>
              </mc:Choice>
              <mc:Fallback>
                <p:oleObj name="Denklem" r:id="rId7" imgW="4394200" imgH="1143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38" y="4643446"/>
                        <a:ext cx="5788264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Sosyal Ağ Analizi -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z="2400" b="1" i="1" dirty="0" smtClean="0"/>
              <a:t>Akış (</a:t>
            </a:r>
            <a:r>
              <a:rPr lang="tr-TR" sz="2400" b="1" i="1" dirty="0" err="1" smtClean="0"/>
              <a:t>Flow</a:t>
            </a:r>
            <a:r>
              <a:rPr lang="tr-TR" sz="2400" b="1" i="1" dirty="0" smtClean="0"/>
              <a:t>)</a:t>
            </a:r>
            <a:r>
              <a:rPr lang="tr-TR" sz="2400" b="1" dirty="0" smtClean="0"/>
              <a:t>:</a:t>
            </a:r>
          </a:p>
          <a:p>
            <a:r>
              <a:rPr lang="tr-TR" sz="2400" dirty="0" smtClean="0"/>
              <a:t>Bir düğüm noktasından diğer bir düğüm noktasına aktarılan değerlerin (</a:t>
            </a:r>
            <a:r>
              <a:rPr lang="tr-TR" sz="2400" i="1" dirty="0" err="1" smtClean="0"/>
              <a:t>asset</a:t>
            </a:r>
            <a:r>
              <a:rPr lang="tr-TR" sz="2400" dirty="0" smtClean="0"/>
              <a:t>) miktarı. Bir bağlantı üzerinde belirtilebilir.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pPr>
              <a:buNone/>
            </a:pPr>
            <a:r>
              <a:rPr lang="tr-TR" sz="2400" b="1" i="1" dirty="0" smtClean="0"/>
              <a:t>Yönlü Bağlantı</a:t>
            </a:r>
            <a:r>
              <a:rPr lang="tr-TR" sz="2400" b="1" dirty="0" smtClean="0"/>
              <a:t>:</a:t>
            </a:r>
          </a:p>
          <a:p>
            <a:r>
              <a:rPr lang="tr-TR" sz="2400" dirty="0" smtClean="0"/>
              <a:t>Herhangi bir bağlantıda sadece tek yönlü akış varsa. Söz konusu bağlantının çizgisi, şebeke üzerinde ilgili yönde “ok” işaretiyle resmedilir.</a:t>
            </a:r>
          </a:p>
          <a:p>
            <a:endParaRPr lang="tr-TR" sz="2400" dirty="0" smtClean="0"/>
          </a:p>
          <a:p>
            <a:pPr>
              <a:buNone/>
            </a:pPr>
            <a:r>
              <a:rPr lang="tr-TR" sz="2400" i="1" dirty="0" smtClean="0"/>
              <a:t> </a:t>
            </a:r>
            <a:endParaRPr lang="tr-TR" sz="2400" dirty="0" smtClean="0"/>
          </a:p>
          <a:p>
            <a:endParaRPr lang="tr-TR" sz="24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36" y="3000372"/>
            <a:ext cx="3573333" cy="118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Sosyal Etki Analizi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" name="İçerik Yer Tutucusu 1"/>
          <p:cNvSpPr>
            <a:spLocks noGrp="1"/>
          </p:cNvSpPr>
          <p:nvPr>
            <p:ph idx="1"/>
          </p:nvPr>
        </p:nvSpPr>
        <p:spPr>
          <a:xfrm>
            <a:off x="95216" y="1500174"/>
            <a:ext cx="8929750" cy="4684713"/>
          </a:xfrm>
        </p:spPr>
        <p:txBody>
          <a:bodyPr/>
          <a:lstStyle/>
          <a:p>
            <a:r>
              <a:rPr lang="tr-TR" sz="2400" dirty="0" smtClean="0"/>
              <a:t>Bu ağ içerisinde bir bilgi (dedikodu) kaç farklı güzergah üzerinden yayılıyor!...</a:t>
            </a:r>
            <a:endParaRPr lang="tr-TR" sz="2000" dirty="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123928" y="2428868"/>
          <a:ext cx="5429288" cy="141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Denklem" r:id="rId3" imgW="4356100" imgH="1143000" progId="Equation.3">
                  <p:embed/>
                </p:oleObj>
              </mc:Choice>
              <mc:Fallback>
                <p:oleObj name="Denklem" r:id="rId3" imgW="4356100" imgH="1143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28" y="2428868"/>
                        <a:ext cx="5429288" cy="1419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052490" y="4000504"/>
          <a:ext cx="6972344" cy="264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Denklem" r:id="rId5" imgW="6083300" imgH="2311400" progId="Equation.3">
                  <p:embed/>
                </p:oleObj>
              </mc:Choice>
              <mc:Fallback>
                <p:oleObj name="Denklem" r:id="rId5" imgW="6083300" imgH="2311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490" y="4000504"/>
                        <a:ext cx="6972344" cy="26431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Örnek Akademik Çalışmalar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" name="İçerik Yer Tutucusu 1"/>
          <p:cNvSpPr>
            <a:spLocks noGrp="1"/>
          </p:cNvSpPr>
          <p:nvPr>
            <p:ph idx="1"/>
          </p:nvPr>
        </p:nvSpPr>
        <p:spPr>
          <a:xfrm>
            <a:off x="95216" y="1500174"/>
            <a:ext cx="8929750" cy="4684713"/>
          </a:xfrm>
        </p:spPr>
        <p:txBody>
          <a:bodyPr/>
          <a:lstStyle/>
          <a:p>
            <a:pPr algn="just"/>
            <a:r>
              <a:rPr lang="tr-TR" sz="1800" dirty="0"/>
              <a:t>Sadullah Çelik, </a:t>
            </a:r>
            <a:r>
              <a:rPr lang="tr-TR" sz="1800" dirty="0" smtClean="0"/>
              <a:t>"Dünyadaki Çatışmaların Sosyal Ağ Analizi Yöntemiyle İncelenmesi / </a:t>
            </a:r>
            <a:r>
              <a:rPr lang="tr-TR" sz="1800" dirty="0" err="1" smtClean="0"/>
              <a:t>Investigation</a:t>
            </a:r>
            <a:r>
              <a:rPr lang="tr-TR" sz="1800" dirty="0" smtClean="0"/>
              <a:t> of </a:t>
            </a:r>
            <a:r>
              <a:rPr lang="tr-TR" sz="1800" dirty="0" err="1" smtClean="0"/>
              <a:t>Conflicts</a:t>
            </a:r>
            <a:r>
              <a:rPr lang="tr-TR" sz="1800" dirty="0" smtClean="0"/>
              <a:t> in </a:t>
            </a:r>
            <a:r>
              <a:rPr lang="tr-TR" sz="1800" dirty="0" err="1"/>
              <a:t>t</a:t>
            </a:r>
            <a:r>
              <a:rPr lang="tr-TR" sz="1800" dirty="0" err="1" smtClean="0"/>
              <a:t>he</a:t>
            </a:r>
            <a:r>
              <a:rPr lang="tr-TR" sz="1800" dirty="0" smtClean="0"/>
              <a:t> World </a:t>
            </a:r>
            <a:r>
              <a:rPr lang="tr-TR" sz="1800" dirty="0" err="1"/>
              <a:t>b</a:t>
            </a:r>
            <a:r>
              <a:rPr lang="tr-TR" sz="1800" dirty="0" err="1" smtClean="0"/>
              <a:t>y</a:t>
            </a:r>
            <a:r>
              <a:rPr lang="tr-TR" sz="1800" dirty="0" smtClean="0"/>
              <a:t> </a:t>
            </a:r>
            <a:r>
              <a:rPr lang="tr-TR" sz="1800" dirty="0" err="1" smtClean="0"/>
              <a:t>Social</a:t>
            </a:r>
            <a:r>
              <a:rPr lang="tr-TR" sz="1800" dirty="0" smtClean="0"/>
              <a:t> Network Analysis", </a:t>
            </a:r>
            <a:r>
              <a:rPr lang="tr-TR" sz="1800" i="1" dirty="0"/>
              <a:t>Marmara Üniversitesi Öneri Dergisi</a:t>
            </a:r>
            <a:r>
              <a:rPr lang="tr-TR" sz="1800" dirty="0"/>
              <a:t>, Cilt 14, Sayı 52, Temmuz 2019, </a:t>
            </a:r>
            <a:r>
              <a:rPr lang="tr-TR" sz="1800" dirty="0" err="1"/>
              <a:t>ss</a:t>
            </a:r>
            <a:r>
              <a:rPr lang="tr-TR" sz="1800" dirty="0"/>
              <a:t>. 236-254; DO1: 10.14783/maruoneri.594947</a:t>
            </a:r>
            <a:r>
              <a:rPr lang="tr-TR" sz="1800" dirty="0" smtClean="0"/>
              <a:t>.</a:t>
            </a:r>
          </a:p>
          <a:p>
            <a:pPr algn="just"/>
            <a:r>
              <a:rPr lang="tr-TR" sz="1800" dirty="0" smtClean="0"/>
              <a:t>R yazılımının «</a:t>
            </a:r>
            <a:r>
              <a:rPr lang="tr-TR" sz="1800" dirty="0" err="1" smtClean="0"/>
              <a:t>igraph</a:t>
            </a:r>
            <a:r>
              <a:rPr lang="tr-TR" sz="1800" dirty="0" smtClean="0"/>
              <a:t>» paketi ile gerçekleştirilmiş</a:t>
            </a:r>
          </a:p>
          <a:p>
            <a:pPr algn="just"/>
            <a:endParaRPr lang="tr-TR" sz="1800" dirty="0"/>
          </a:p>
          <a:p>
            <a:pPr marL="0" indent="0">
              <a:buNone/>
            </a:pPr>
            <a:endParaRPr lang="tr-TR" sz="24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56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Konu ile İlgili Araçlar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" name="İçerik Yer Tutucusu 1"/>
          <p:cNvSpPr>
            <a:spLocks noGrp="1"/>
          </p:cNvSpPr>
          <p:nvPr>
            <p:ph idx="1"/>
          </p:nvPr>
        </p:nvSpPr>
        <p:spPr>
          <a:xfrm>
            <a:off x="95216" y="1500174"/>
            <a:ext cx="8929750" cy="4684713"/>
          </a:xfrm>
        </p:spPr>
        <p:txBody>
          <a:bodyPr/>
          <a:lstStyle/>
          <a:p>
            <a:r>
              <a:rPr lang="tr-TR" sz="2400" dirty="0" err="1" smtClean="0"/>
              <a:t>Gephi</a:t>
            </a:r>
            <a:r>
              <a:rPr lang="tr-TR" sz="2400" dirty="0" smtClean="0"/>
              <a:t> </a:t>
            </a:r>
            <a:r>
              <a:rPr lang="tr-TR" sz="2000" dirty="0" smtClean="0"/>
              <a:t>(</a:t>
            </a:r>
            <a:r>
              <a:rPr lang="tr-TR" sz="2000" dirty="0" smtClean="0">
                <a:hlinkClick r:id="rId2"/>
              </a:rPr>
              <a:t>http://gephi.org</a:t>
            </a:r>
            <a:r>
              <a:rPr lang="tr-TR" sz="2000" dirty="0" smtClean="0"/>
              <a:t>)</a:t>
            </a:r>
            <a:r>
              <a:rPr lang="tr-TR" sz="2400" dirty="0" smtClean="0"/>
              <a:t> </a:t>
            </a:r>
          </a:p>
          <a:p>
            <a:r>
              <a:rPr lang="tr-TR" sz="2400" dirty="0" smtClean="0"/>
              <a:t>Excel içerisine </a:t>
            </a:r>
            <a:r>
              <a:rPr lang="tr-TR" sz="2400" dirty="0" err="1" smtClean="0"/>
              <a:t>add</a:t>
            </a:r>
            <a:r>
              <a:rPr lang="tr-TR" sz="2400" dirty="0" smtClean="0"/>
              <a:t>-on olan </a:t>
            </a:r>
            <a:r>
              <a:rPr lang="tr-TR" sz="2400" dirty="0" err="1" smtClean="0"/>
              <a:t>NodeXL</a:t>
            </a:r>
            <a:r>
              <a:rPr lang="tr-TR" sz="2400" dirty="0" smtClean="0"/>
              <a:t> </a:t>
            </a:r>
            <a:r>
              <a:rPr lang="tr-TR" sz="2000" dirty="0" smtClean="0"/>
              <a:t>(</a:t>
            </a:r>
            <a:r>
              <a:rPr lang="tr-TR" sz="2000" dirty="0" smtClean="0">
                <a:hlinkClick r:id="rId3"/>
              </a:rPr>
              <a:t>www.</a:t>
            </a:r>
            <a:r>
              <a:rPr lang="tr-TR" sz="2000" dirty="0" err="1" smtClean="0">
                <a:hlinkClick r:id="rId3"/>
              </a:rPr>
              <a:t>codeplex</a:t>
            </a:r>
            <a:r>
              <a:rPr lang="tr-TR" sz="2000" dirty="0" smtClean="0">
                <a:hlinkClick r:id="rId3"/>
              </a:rPr>
              <a:t>.com/</a:t>
            </a:r>
            <a:r>
              <a:rPr lang="tr-TR" sz="2000" dirty="0" err="1" smtClean="0">
                <a:hlinkClick r:id="rId3"/>
              </a:rPr>
              <a:t>NodeXL</a:t>
            </a:r>
            <a:r>
              <a:rPr lang="tr-TR" sz="2000" dirty="0" smtClean="0"/>
              <a:t>)</a:t>
            </a:r>
          </a:p>
          <a:p>
            <a:r>
              <a:rPr lang="tr-TR" sz="2400" dirty="0" err="1" smtClean="0"/>
              <a:t>Pajek</a:t>
            </a:r>
            <a:r>
              <a:rPr lang="tr-TR" sz="2400" dirty="0" smtClean="0"/>
              <a:t> </a:t>
            </a:r>
            <a:r>
              <a:rPr lang="tr-TR" sz="2000" dirty="0" smtClean="0"/>
              <a:t>(</a:t>
            </a:r>
            <a:r>
              <a:rPr lang="tr-TR" sz="2000" dirty="0" smtClean="0">
                <a:hlinkClick r:id="rId4"/>
              </a:rPr>
              <a:t>http://vlado.fmf.uni-lj.si/pub/networks/</a:t>
            </a:r>
            <a:r>
              <a:rPr lang="tr-TR" sz="2000" b="1" dirty="0" smtClean="0">
                <a:hlinkClick r:id="rId4"/>
              </a:rPr>
              <a:t>pajek/</a:t>
            </a:r>
            <a:r>
              <a:rPr lang="tr-TR" sz="2000" dirty="0" smtClean="0"/>
              <a:t>)</a:t>
            </a:r>
          </a:p>
          <a:p>
            <a:endParaRPr lang="tr-TR" sz="2000" b="1" dirty="0" smtClean="0"/>
          </a:p>
          <a:p>
            <a:r>
              <a:rPr lang="tr-TR" sz="2400" b="1" dirty="0" smtClean="0"/>
              <a:t>Tamamı </a:t>
            </a:r>
            <a:r>
              <a:rPr lang="tr-TR" sz="2400" b="1" dirty="0" err="1" smtClean="0"/>
              <a:t>freeware</a:t>
            </a:r>
            <a:r>
              <a:rPr lang="tr-TR" sz="2400" b="1" dirty="0" smtClean="0"/>
              <a:t> 30 araç:</a:t>
            </a:r>
          </a:p>
          <a:p>
            <a:pPr>
              <a:buNone/>
            </a:pPr>
            <a:r>
              <a:rPr lang="tr-TR" sz="2400" dirty="0" smtClean="0"/>
              <a:t>    </a:t>
            </a:r>
            <a:r>
              <a:rPr lang="tr-TR" sz="2400" dirty="0" err="1" smtClean="0"/>
              <a:t>Centrifuge</a:t>
            </a:r>
            <a:r>
              <a:rPr lang="tr-TR" sz="2400" dirty="0" smtClean="0"/>
              <a:t>, </a:t>
            </a:r>
            <a:r>
              <a:rPr lang="tr-TR" sz="2400" dirty="0" err="1" smtClean="0"/>
              <a:t>Commetrix</a:t>
            </a:r>
            <a:r>
              <a:rPr lang="tr-TR" sz="2400" dirty="0" smtClean="0"/>
              <a:t>, </a:t>
            </a:r>
            <a:r>
              <a:rPr lang="tr-TR" sz="2400" dirty="0" err="1" smtClean="0"/>
              <a:t>Cuttlefish</a:t>
            </a:r>
            <a:r>
              <a:rPr lang="tr-TR" sz="2400" dirty="0" smtClean="0"/>
              <a:t>, </a:t>
            </a:r>
            <a:r>
              <a:rPr lang="tr-TR" sz="2400" dirty="0" err="1" smtClean="0"/>
              <a:t>Cytoscape</a:t>
            </a:r>
            <a:r>
              <a:rPr lang="tr-TR" sz="2400" dirty="0" smtClean="0"/>
              <a:t>, </a:t>
            </a:r>
            <a:r>
              <a:rPr lang="tr-TR" sz="2400" dirty="0" err="1" smtClean="0"/>
              <a:t>EgoNet</a:t>
            </a:r>
            <a:r>
              <a:rPr lang="tr-TR" sz="2400" dirty="0" smtClean="0"/>
              <a:t>, </a:t>
            </a:r>
            <a:r>
              <a:rPr lang="tr-TR" sz="2400" dirty="0" err="1" smtClean="0"/>
              <a:t>Gephi</a:t>
            </a:r>
            <a:r>
              <a:rPr lang="tr-TR" sz="2400" dirty="0" smtClean="0"/>
              <a:t>, </a:t>
            </a:r>
            <a:r>
              <a:rPr lang="tr-TR" sz="2400" dirty="0" err="1" smtClean="0"/>
              <a:t>Graph</a:t>
            </a:r>
            <a:r>
              <a:rPr lang="tr-TR" sz="2400" dirty="0" smtClean="0"/>
              <a:t>-</a:t>
            </a:r>
            <a:r>
              <a:rPr lang="tr-TR" sz="2400" dirty="0" err="1" smtClean="0"/>
              <a:t>tool</a:t>
            </a:r>
            <a:r>
              <a:rPr lang="tr-TR" sz="2400" dirty="0" smtClean="0"/>
              <a:t>, </a:t>
            </a:r>
            <a:r>
              <a:rPr lang="tr-TR" sz="2400" dirty="0" err="1" smtClean="0"/>
              <a:t>GraphChi</a:t>
            </a:r>
            <a:r>
              <a:rPr lang="tr-TR" sz="2400" dirty="0" smtClean="0"/>
              <a:t>, </a:t>
            </a:r>
            <a:r>
              <a:rPr lang="tr-TR" sz="2400" dirty="0" err="1" smtClean="0"/>
              <a:t>Graphviz</a:t>
            </a:r>
            <a:r>
              <a:rPr lang="tr-TR" sz="2400" dirty="0" smtClean="0"/>
              <a:t>, </a:t>
            </a:r>
            <a:r>
              <a:rPr lang="tr-TR" sz="2400" dirty="0" err="1" smtClean="0"/>
              <a:t>InFlow</a:t>
            </a:r>
            <a:r>
              <a:rPr lang="tr-TR" sz="2400" dirty="0" smtClean="0"/>
              <a:t>, JUNG (Java </a:t>
            </a:r>
            <a:r>
              <a:rPr lang="tr-TR" sz="2400" dirty="0" err="1" smtClean="0"/>
              <a:t>Universal</a:t>
            </a:r>
            <a:r>
              <a:rPr lang="tr-TR" sz="2400" dirty="0" smtClean="0"/>
              <a:t> Network/</a:t>
            </a:r>
            <a:r>
              <a:rPr lang="tr-TR" sz="2400" dirty="0" err="1" smtClean="0"/>
              <a:t>Graph</a:t>
            </a:r>
            <a:r>
              <a:rPr lang="tr-TR" sz="2400" dirty="0" smtClean="0"/>
              <a:t> </a:t>
            </a:r>
            <a:r>
              <a:rPr lang="tr-TR" sz="2400" dirty="0" err="1" smtClean="0"/>
              <a:t>Framework</a:t>
            </a:r>
            <a:r>
              <a:rPr lang="tr-TR" sz="2400" dirty="0" smtClean="0"/>
              <a:t>), </a:t>
            </a:r>
            <a:r>
              <a:rPr lang="tr-TR" sz="2400" dirty="0" err="1" smtClean="0"/>
              <a:t>Keynetiq</a:t>
            </a:r>
            <a:r>
              <a:rPr lang="tr-TR" sz="2400" dirty="0" smtClean="0"/>
              <a:t>, </a:t>
            </a:r>
            <a:r>
              <a:rPr lang="tr-TR" sz="2400" dirty="0" err="1" smtClean="0"/>
              <a:t>MeerKat</a:t>
            </a:r>
            <a:r>
              <a:rPr lang="tr-TR" sz="2400" dirty="0" smtClean="0"/>
              <a:t>, </a:t>
            </a:r>
            <a:r>
              <a:rPr lang="tr-TR" sz="2400" dirty="0" err="1" smtClean="0"/>
              <a:t>Netlytic</a:t>
            </a:r>
            <a:r>
              <a:rPr lang="tr-TR" sz="2400" dirty="0" smtClean="0"/>
              <a:t>, </a:t>
            </a:r>
            <a:r>
              <a:rPr lang="tr-TR" sz="2400" dirty="0" err="1" smtClean="0"/>
              <a:t>NetMiner</a:t>
            </a:r>
            <a:r>
              <a:rPr lang="tr-TR" sz="2400" dirty="0" smtClean="0"/>
              <a:t>, Network </a:t>
            </a:r>
            <a:r>
              <a:rPr lang="tr-TR" sz="2400" dirty="0" err="1" smtClean="0"/>
              <a:t>Workbench</a:t>
            </a:r>
            <a:r>
              <a:rPr lang="tr-TR" sz="2400" dirty="0" smtClean="0"/>
              <a:t>, </a:t>
            </a:r>
            <a:r>
              <a:rPr lang="tr-TR" sz="2400" dirty="0" err="1" smtClean="0"/>
              <a:t>NetworKit</a:t>
            </a:r>
            <a:r>
              <a:rPr lang="tr-TR" sz="2400" dirty="0" smtClean="0"/>
              <a:t>, </a:t>
            </a:r>
            <a:r>
              <a:rPr lang="tr-TR" sz="2400" dirty="0" err="1" smtClean="0"/>
              <a:t>NetworkX</a:t>
            </a:r>
            <a:r>
              <a:rPr lang="tr-TR" sz="2400" dirty="0" smtClean="0"/>
              <a:t>, </a:t>
            </a:r>
            <a:r>
              <a:rPr lang="tr-TR" sz="2400" dirty="0" err="1" smtClean="0"/>
              <a:t>Polinode</a:t>
            </a:r>
            <a:r>
              <a:rPr lang="tr-TR" sz="2400" dirty="0" smtClean="0"/>
              <a:t>, R, </a:t>
            </a:r>
            <a:r>
              <a:rPr lang="tr-TR" sz="2400" dirty="0" err="1" smtClean="0"/>
              <a:t>SocNetV</a:t>
            </a:r>
            <a:r>
              <a:rPr lang="tr-TR" sz="2400" dirty="0" smtClean="0"/>
              <a:t> (</a:t>
            </a:r>
            <a:r>
              <a:rPr lang="tr-TR" sz="2400" dirty="0" err="1" smtClean="0"/>
              <a:t>Social</a:t>
            </a:r>
            <a:r>
              <a:rPr lang="tr-TR" sz="2400" dirty="0" smtClean="0"/>
              <a:t> Networks </a:t>
            </a:r>
            <a:r>
              <a:rPr lang="tr-TR" sz="2400" dirty="0" err="1" smtClean="0"/>
              <a:t>Visualizer</a:t>
            </a:r>
            <a:r>
              <a:rPr lang="tr-TR" sz="2400" dirty="0" smtClean="0"/>
              <a:t>), </a:t>
            </a:r>
            <a:r>
              <a:rPr lang="tr-TR" sz="2400" dirty="0" err="1" smtClean="0"/>
              <a:t>Socioviz</a:t>
            </a:r>
            <a:r>
              <a:rPr lang="tr-TR" sz="2400" dirty="0" smtClean="0"/>
              <a:t>, </a:t>
            </a:r>
            <a:r>
              <a:rPr lang="tr-TR" sz="2400" dirty="0" err="1" smtClean="0"/>
              <a:t>Sentinel</a:t>
            </a:r>
            <a:r>
              <a:rPr lang="tr-TR" sz="2400" dirty="0" smtClean="0"/>
              <a:t> </a:t>
            </a:r>
            <a:r>
              <a:rPr lang="tr-TR" sz="2400" dirty="0" err="1" smtClean="0"/>
              <a:t>Visualizer</a:t>
            </a:r>
            <a:r>
              <a:rPr lang="tr-TR" sz="2400" dirty="0" smtClean="0"/>
              <a:t>, </a:t>
            </a:r>
            <a:r>
              <a:rPr lang="tr-TR" sz="2400" dirty="0" err="1" smtClean="0"/>
              <a:t>Statnet</a:t>
            </a:r>
            <a:r>
              <a:rPr lang="tr-TR" sz="2400" dirty="0" smtClean="0"/>
              <a:t>, SVAT (</a:t>
            </a:r>
            <a:r>
              <a:rPr lang="tr-TR" sz="2400" dirty="0" err="1" smtClean="0"/>
              <a:t>Smart</a:t>
            </a:r>
            <a:r>
              <a:rPr lang="tr-TR" sz="2400" dirty="0" smtClean="0"/>
              <a:t> </a:t>
            </a:r>
            <a:r>
              <a:rPr lang="tr-TR" sz="2400" dirty="0" err="1" smtClean="0"/>
              <a:t>Visual</a:t>
            </a:r>
            <a:r>
              <a:rPr lang="tr-TR" sz="2400" dirty="0" smtClean="0"/>
              <a:t> </a:t>
            </a:r>
            <a:r>
              <a:rPr lang="tr-TR" sz="2400" dirty="0" err="1" smtClean="0"/>
              <a:t>Analytics</a:t>
            </a:r>
            <a:r>
              <a:rPr lang="tr-TR" sz="2400" dirty="0" smtClean="0"/>
              <a:t> </a:t>
            </a:r>
            <a:r>
              <a:rPr lang="tr-TR" sz="2400" dirty="0" err="1" smtClean="0"/>
              <a:t>Tool</a:t>
            </a:r>
            <a:r>
              <a:rPr lang="tr-TR" sz="2400" dirty="0" smtClean="0"/>
              <a:t>), </a:t>
            </a:r>
            <a:r>
              <a:rPr lang="tr-TR" sz="2400" dirty="0" err="1" smtClean="0"/>
              <a:t>Tulip</a:t>
            </a:r>
            <a:r>
              <a:rPr lang="tr-TR" sz="2400" dirty="0" smtClean="0"/>
              <a:t>, </a:t>
            </a:r>
            <a:r>
              <a:rPr lang="tr-TR" sz="2400" dirty="0" err="1" smtClean="0"/>
              <a:t>Visone</a:t>
            </a:r>
            <a:r>
              <a:rPr lang="tr-TR" sz="2400" dirty="0" smtClean="0"/>
              <a:t>, XANALYS  </a:t>
            </a:r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52600" y="2564904"/>
            <a:ext cx="8420100" cy="1143000"/>
          </a:xfrm>
        </p:spPr>
        <p:txBody>
          <a:bodyPr/>
          <a:lstStyle/>
          <a:p>
            <a:r>
              <a:rPr lang="tr-TR" dirty="0" smtClean="0"/>
              <a:t>Teşekkürler!... Sorularınız?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2400" dirty="0" smtClean="0"/>
              <a:t>Prof. Dr. A. Egemen YILMAZ</a:t>
            </a:r>
          </a:p>
          <a:p>
            <a:r>
              <a:rPr lang="tr-TR" sz="2400" dirty="0" smtClean="0">
                <a:hlinkClick r:id="rId2"/>
              </a:rPr>
              <a:t>aeyilmaz@eng.ankara.edu.tr</a:t>
            </a:r>
            <a:r>
              <a:rPr lang="tr-TR" sz="2400" dirty="0" smtClean="0"/>
              <a:t>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343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Yönlü Bir Şebeke Örneği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00" y="2786058"/>
            <a:ext cx="7293838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İçerik Yer Tutucusu 1"/>
          <p:cNvSpPr>
            <a:spLocks noGrp="1"/>
          </p:cNvSpPr>
          <p:nvPr>
            <p:ph idx="1"/>
          </p:nvPr>
        </p:nvSpPr>
        <p:spPr>
          <a:xfrm>
            <a:off x="609600" y="1447800"/>
            <a:ext cx="9091613" cy="4684713"/>
          </a:xfrm>
        </p:spPr>
        <p:txBody>
          <a:bodyPr/>
          <a:lstStyle/>
          <a:p>
            <a:r>
              <a:rPr lang="tr-TR" sz="2400" dirty="0" smtClean="0"/>
              <a:t>Kızlar Yurdu’nda Aynı Yemek Masasına Oturma Tercihlerini Gösterir Şebeke  (</a:t>
            </a:r>
            <a:r>
              <a:rPr lang="tr-TR" sz="2400" dirty="0" err="1" smtClean="0"/>
              <a:t>Moreno</a:t>
            </a:r>
            <a:r>
              <a:rPr lang="tr-TR" sz="2400" dirty="0" smtClean="0"/>
              <a:t>,</a:t>
            </a:r>
            <a:r>
              <a:rPr lang="tr-TR" sz="2400" i="1" dirty="0" err="1" smtClean="0"/>
              <a:t>The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sociometry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reader</a:t>
            </a:r>
            <a:r>
              <a:rPr lang="tr-TR" sz="2400" dirty="0" smtClean="0"/>
              <a:t>, 1960) </a:t>
            </a:r>
          </a:p>
          <a:p>
            <a:r>
              <a:rPr lang="tr-TR" sz="2400" dirty="0" smtClean="0"/>
              <a:t>Bağlantılarda, tercih sıralamaları görülmekte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Yönsüz Bir Şebeke Örneği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6" name="İçerik Yer Tutucusu 1"/>
          <p:cNvSpPr>
            <a:spLocks noGrp="1"/>
          </p:cNvSpPr>
          <p:nvPr>
            <p:ph idx="1"/>
          </p:nvPr>
        </p:nvSpPr>
        <p:spPr>
          <a:xfrm>
            <a:off x="609600" y="1447800"/>
            <a:ext cx="9091613" cy="4684713"/>
          </a:xfrm>
        </p:spPr>
        <p:txBody>
          <a:bodyPr/>
          <a:lstStyle/>
          <a:p>
            <a:r>
              <a:rPr lang="tr-TR" sz="2400" dirty="0" err="1" smtClean="0"/>
              <a:t>Zachary’nin</a:t>
            </a:r>
            <a:r>
              <a:rPr lang="tr-TR" sz="2400" dirty="0" smtClean="0"/>
              <a:t> Karate Kulübü Örneği (</a:t>
            </a:r>
            <a:r>
              <a:rPr lang="tr-TR" sz="2400" dirty="0" err="1" smtClean="0"/>
              <a:t>Zachary</a:t>
            </a:r>
            <a:r>
              <a:rPr lang="tr-TR" sz="2400" dirty="0" smtClean="0"/>
              <a:t>,</a:t>
            </a:r>
            <a:r>
              <a:rPr lang="tr-TR" sz="2400" i="1" dirty="0" smtClean="0"/>
              <a:t> </a:t>
            </a:r>
            <a:r>
              <a:rPr lang="tr-TR" sz="2400" dirty="0" smtClean="0"/>
              <a:t>1977)</a:t>
            </a:r>
            <a:r>
              <a:rPr lang="tr-TR" sz="2400" i="1" dirty="0" smtClean="0"/>
              <a:t>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22" y="2000240"/>
            <a:ext cx="4824433" cy="474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Yönlü Bir Ağın Matris Gösterimi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2" y="1903715"/>
            <a:ext cx="4500594" cy="490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İçerik Yer Tutucusu 1"/>
          <p:cNvSpPr>
            <a:spLocks noGrp="1"/>
          </p:cNvSpPr>
          <p:nvPr>
            <p:ph idx="1"/>
          </p:nvPr>
        </p:nvSpPr>
        <p:spPr>
          <a:xfrm>
            <a:off x="609600" y="1447800"/>
            <a:ext cx="9091613" cy="4684713"/>
          </a:xfrm>
        </p:spPr>
        <p:txBody>
          <a:bodyPr/>
          <a:lstStyle/>
          <a:p>
            <a:r>
              <a:rPr lang="tr-TR" sz="2400" dirty="0" smtClean="0"/>
              <a:t>Yöneticiler Arası “Arkadaş Hissetme” İlişkisini Gösterir Matris (</a:t>
            </a:r>
            <a:r>
              <a:rPr lang="tr-TR" sz="2400" dirty="0" err="1" smtClean="0"/>
              <a:t>Krackhardt</a:t>
            </a:r>
            <a:r>
              <a:rPr lang="tr-TR" sz="2400" dirty="0" smtClean="0"/>
              <a:t>, 1987)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Yönsüz Bir Ağın Matris Gösterimi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pic>
        <p:nvPicPr>
          <p:cNvPr id="8" name="Picture 3" descr="D:\lesboek\Blockmodels\strike.groups.permut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56" y="1428736"/>
            <a:ext cx="5705475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3600" dirty="0" smtClean="0">
                <a:latin typeface="Tahoma" panose="020B0604030504040204" pitchFamily="34" charset="0"/>
              </a:rPr>
              <a:t>Diğer Ölçüt ve Tanımlar</a:t>
            </a:r>
          </a:p>
        </p:txBody>
      </p:sp>
      <p:sp>
        <p:nvSpPr>
          <p:cNvPr id="61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2F9BCB-AA27-466B-8ADE-69795419D695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6" name="Rectangle 44"/>
          <p:cNvSpPr txBox="1">
            <a:spLocks noChangeArrowheads="1"/>
          </p:cNvSpPr>
          <p:nvPr/>
        </p:nvSpPr>
        <p:spPr bwMode="auto">
          <a:xfrm>
            <a:off x="609600" y="1447800"/>
            <a:ext cx="9091613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/>
            <a:r>
              <a:rPr lang="tr-TR" altLang="tr-TR" sz="2400" kern="0" smtClean="0"/>
              <a:t>Yerel Merkezilik Ölçütleri: </a:t>
            </a:r>
          </a:p>
          <a:p>
            <a:pPr lvl="2" algn="just"/>
            <a:r>
              <a:rPr lang="tr-TR" altLang="tr-TR" sz="2000" kern="0" smtClean="0"/>
              <a:t>Derece Merkezilik Ölçütü (Degree Centrality)</a:t>
            </a:r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endParaRPr lang="tr-TR" altLang="tr-TR" sz="2000" kern="0" smtClean="0"/>
          </a:p>
          <a:p>
            <a:pPr lvl="2" algn="just"/>
            <a:r>
              <a:rPr lang="tr-TR" altLang="tr-TR" sz="2000" kern="0" smtClean="0"/>
              <a:t>Yönlü çizgeler için de genelleştirilmiş bir tanım yapılabilir.</a:t>
            </a:r>
            <a:endParaRPr lang="tr-TR" altLang="tr-TR" sz="2000" kern="0" dirty="0" smtClean="0"/>
          </a:p>
        </p:txBody>
      </p:sp>
      <p:pic>
        <p:nvPicPr>
          <p:cNvPr id="7" name="Resi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6048" y="2420888"/>
            <a:ext cx="50292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70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1_Blend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15453</TotalTime>
  <Words>1654</Words>
  <Application>Microsoft Office PowerPoint</Application>
  <PresentationFormat>A4 Paper (210x297 mm)</PresentationFormat>
  <Paragraphs>425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Tahoma</vt:lpstr>
      <vt:lpstr>Times New Roman</vt:lpstr>
      <vt:lpstr>Wingdings</vt:lpstr>
      <vt:lpstr>21_Blends</vt:lpstr>
      <vt:lpstr>Denklem</vt:lpstr>
      <vt:lpstr>”  Çizge Kuramı, İlişki ve Sosyal Ağ Analizi</vt:lpstr>
      <vt:lpstr>Sosyal Ağ Analizi - Tanımlar</vt:lpstr>
      <vt:lpstr>Sosyal Ağ Analizi - Tanımlar</vt:lpstr>
      <vt:lpstr>Sosyal Ağ Analizi - Tanımlar</vt:lpstr>
      <vt:lpstr>Yönlü Bir Şebeke Örneği</vt:lpstr>
      <vt:lpstr>Yönsüz Bir Şebeke Örneği</vt:lpstr>
      <vt:lpstr>Yönlü Bir Ağın Matris Gösterimi</vt:lpstr>
      <vt:lpstr>Yönsüz Bir Ağın Matris Gösterimi</vt:lpstr>
      <vt:lpstr>Diğer Ölçüt ve Tanımlar</vt:lpstr>
      <vt:lpstr>Diğer Ölçüt ve Tanımlar</vt:lpstr>
      <vt:lpstr>Diğer Ölçüt ve Tanımlar</vt:lpstr>
      <vt:lpstr>Diğer Ölçüt ve Tanımlar</vt:lpstr>
      <vt:lpstr>Diğer Ölçüt ve Tanımlar</vt:lpstr>
      <vt:lpstr>Diğer Ölçüt ve Tanımlar</vt:lpstr>
      <vt:lpstr>Diğer Ölçüt ve Tanımlar</vt:lpstr>
      <vt:lpstr>Diğer Ölçüt ve Tanımlar</vt:lpstr>
      <vt:lpstr>Diğer Ölçüt ve Tanımlar</vt:lpstr>
      <vt:lpstr>Diğer Ölçüt ve Tanımlar</vt:lpstr>
      <vt:lpstr>Diğer Ölçüt ve Tanımlar</vt:lpstr>
      <vt:lpstr>Örnek Bir Senaryo</vt:lpstr>
      <vt:lpstr>Senaryo 1 - Betweenness</vt:lpstr>
      <vt:lpstr>Senaryo 1 - Closeness</vt:lpstr>
      <vt:lpstr>Senaryo 1 - Eigenvector</vt:lpstr>
      <vt:lpstr>Senaryo 1 - Pagerank</vt:lpstr>
      <vt:lpstr>Diğer Ölçüt ve Tanımlar - Örnekler</vt:lpstr>
      <vt:lpstr>Diğer Ölçüt ve Tanımlar - Örnekler</vt:lpstr>
      <vt:lpstr>Diğer Ölçüt veTanımlar</vt:lpstr>
      <vt:lpstr>Diğer Ölçüt veTanımlar</vt:lpstr>
      <vt:lpstr>Diğer Ölçüt veTanımlar</vt:lpstr>
      <vt:lpstr>Diğer Ölçüt veTanımlar</vt:lpstr>
      <vt:lpstr>Diğer Ölçüt veTanımlar</vt:lpstr>
      <vt:lpstr>Diğer Ölçüt veTanımlar</vt:lpstr>
      <vt:lpstr>Diğer Ölçüt veTanımlar</vt:lpstr>
      <vt:lpstr>Sosyal Ağ Analizi - Örnekler</vt:lpstr>
      <vt:lpstr>Sosyal Ağ Analizi - Örnekler</vt:lpstr>
      <vt:lpstr>Sosyal Ağ Analizi - Örnekler</vt:lpstr>
      <vt:lpstr>Sosyal Ağ Analizi - Örnekler</vt:lpstr>
      <vt:lpstr>Sosyal Ağ Analizi - Örnekler</vt:lpstr>
      <vt:lpstr>Sosyal Etki Analizi</vt:lpstr>
      <vt:lpstr>Sosyal Etki Analizi</vt:lpstr>
      <vt:lpstr>Örnek Akademik Çalışmalar</vt:lpstr>
      <vt:lpstr>Konu ile İlgili Araçlar</vt:lpstr>
      <vt:lpstr>Teşekkürler!... Sorularınız?</vt:lpstr>
    </vt:vector>
  </TitlesOfParts>
  <Company>Ankara Üniversitesi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AEYılmaz - Uydu Haberleşme Sistemlerinde Girişim Yönetim Yaklaşımları</dc:title>
  <dc:subject>Uydu Haberleşme Sistemlerinde Girişim Yönetim Yaklaşımları</dc:subject>
  <dc:creator>A. E. Yılmaz</dc:creator>
  <cp:keywords>uydu haberleşmesi; girişim; optimizasyon</cp:keywords>
  <cp:lastModifiedBy>Hp</cp:lastModifiedBy>
  <cp:revision>2177</cp:revision>
  <dcterms:created xsi:type="dcterms:W3CDTF">2002-03-27T10:05:53Z</dcterms:created>
  <dcterms:modified xsi:type="dcterms:W3CDTF">2022-06-17T09:37:18Z</dcterms:modified>
</cp:coreProperties>
</file>