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B5FEE-2BFE-45E3-A605-31A22EB3442D}" type="datetimeFigureOut">
              <a:rPr lang="tr-TR" smtClean="0"/>
              <a:t>12.06.2021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5E69-4390-4D73-A205-62C85FD6F5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42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C5E69-4390-4D73-A205-62C85FD6F55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53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C5E69-4390-4D73-A205-62C85FD6F552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225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3C6-2ED1-4822-ACA3-25597312098D}" type="datetimeFigureOut">
              <a:rPr lang="tr-TR" smtClean="0"/>
              <a:t>12.06.2021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9A2-6BA2-4372-8A60-EAB27EEC8F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152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3C6-2ED1-4822-ACA3-25597312098D}" type="datetimeFigureOut">
              <a:rPr lang="tr-TR" smtClean="0"/>
              <a:t>12.06.2021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9A2-6BA2-4372-8A60-EAB27EEC8F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591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3C6-2ED1-4822-ACA3-25597312098D}" type="datetimeFigureOut">
              <a:rPr lang="tr-TR" smtClean="0"/>
              <a:t>12.06.2021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9A2-6BA2-4372-8A60-EAB27EEC8F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129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3C6-2ED1-4822-ACA3-25597312098D}" type="datetimeFigureOut">
              <a:rPr lang="tr-TR" smtClean="0"/>
              <a:t>12.06.2021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9A2-6BA2-4372-8A60-EAB27EEC8F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945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3C6-2ED1-4822-ACA3-25597312098D}" type="datetimeFigureOut">
              <a:rPr lang="tr-TR" smtClean="0"/>
              <a:t>12.06.2021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9A2-6BA2-4372-8A60-EAB27EEC8F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181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3C6-2ED1-4822-ACA3-25597312098D}" type="datetimeFigureOut">
              <a:rPr lang="tr-TR" smtClean="0"/>
              <a:t>12.06.2021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9A2-6BA2-4372-8A60-EAB27EEC8F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83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3C6-2ED1-4822-ACA3-25597312098D}" type="datetimeFigureOut">
              <a:rPr lang="tr-TR" smtClean="0"/>
              <a:t>12.06.2021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9A2-6BA2-4372-8A60-EAB27EEC8F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804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3C6-2ED1-4822-ACA3-25597312098D}" type="datetimeFigureOut">
              <a:rPr lang="tr-TR" smtClean="0"/>
              <a:t>12.06.2021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9A2-6BA2-4372-8A60-EAB27EEC8F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45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3C6-2ED1-4822-ACA3-25597312098D}" type="datetimeFigureOut">
              <a:rPr lang="tr-TR" smtClean="0"/>
              <a:t>12.06.2021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9A2-6BA2-4372-8A60-EAB27EEC8F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17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3C6-2ED1-4822-ACA3-25597312098D}" type="datetimeFigureOut">
              <a:rPr lang="tr-TR" smtClean="0"/>
              <a:t>12.06.2021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9A2-6BA2-4372-8A60-EAB27EEC8F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933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53C6-2ED1-4822-ACA3-25597312098D}" type="datetimeFigureOut">
              <a:rPr lang="tr-TR" smtClean="0"/>
              <a:t>12.06.2021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09A2-6BA2-4372-8A60-EAB27EEC8F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473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53C6-2ED1-4822-ACA3-25597312098D}" type="datetimeFigureOut">
              <a:rPr lang="tr-TR" smtClean="0"/>
              <a:t>12.06.2021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09A2-6BA2-4372-8A60-EAB27EEC8F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503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ESOGÜ</a:t>
            </a:r>
            <a:br>
              <a:rPr lang="tr-TR" dirty="0" smtClean="0"/>
            </a:br>
            <a:r>
              <a:rPr lang="tr-TR" dirty="0" smtClean="0"/>
              <a:t>İleri Sayısal İmge İşleme </a:t>
            </a:r>
            <a:br>
              <a:rPr lang="tr-TR" dirty="0" smtClean="0"/>
            </a:br>
            <a:r>
              <a:rPr lang="tr-TR" dirty="0" smtClean="0"/>
              <a:t>Eğim Algılayıcısı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Bahadır </a:t>
            </a:r>
            <a:r>
              <a:rPr lang="tr-TR" dirty="0" smtClean="0"/>
              <a:t>YILDIRIM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649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Kalıntı Temizleme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Kalıntıları temizlemek için imgedeki objeler </a:t>
            </a:r>
            <a:r>
              <a:rPr lang="tr-TR" dirty="0" err="1" smtClean="0"/>
              <a:t>erosion</a:t>
            </a:r>
            <a:r>
              <a:rPr lang="tr-TR" dirty="0" smtClean="0"/>
              <a:t> kullanılmıştır.</a:t>
            </a:r>
          </a:p>
          <a:p>
            <a:pPr lvl="1"/>
            <a:r>
              <a:rPr lang="tr-TR" dirty="0" err="1" smtClean="0"/>
              <a:t>Structure</a:t>
            </a:r>
            <a:r>
              <a:rPr lang="tr-TR" dirty="0" smtClean="0"/>
              <a:t> Element:</a:t>
            </a:r>
          </a:p>
          <a:p>
            <a:pPr marL="914400" lvl="2" indent="0">
              <a:buNone/>
            </a:pPr>
            <a:r>
              <a:rPr lang="tr-TR" dirty="0" smtClean="0"/>
              <a:t>0      1</a:t>
            </a:r>
            <a:r>
              <a:rPr lang="tr-TR" dirty="0"/>
              <a:t> </a:t>
            </a:r>
            <a:r>
              <a:rPr lang="tr-TR" dirty="0" smtClean="0"/>
              <a:t>    0</a:t>
            </a:r>
          </a:p>
          <a:p>
            <a:pPr marL="914400" lvl="2" indent="0">
              <a:buNone/>
            </a:pPr>
            <a:r>
              <a:rPr lang="tr-TR" dirty="0" smtClean="0"/>
              <a:t>1      1     1</a:t>
            </a:r>
          </a:p>
          <a:p>
            <a:pPr marL="914400" lvl="2" indent="0">
              <a:buNone/>
            </a:pPr>
            <a:r>
              <a:rPr lang="tr-TR" dirty="0" smtClean="0"/>
              <a:t>0      1     0</a:t>
            </a:r>
          </a:p>
          <a:p>
            <a:pPr marL="914400" lvl="2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53" y="2863861"/>
            <a:ext cx="8617319" cy="36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Çizgilerin Tayini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4126"/>
          </a:xfrm>
        </p:spPr>
        <p:txBody>
          <a:bodyPr>
            <a:normAutofit/>
          </a:bodyPr>
          <a:lstStyle/>
          <a:p>
            <a:r>
              <a:rPr lang="tr-TR" dirty="0" smtClean="0"/>
              <a:t>Çizgileri tespit edebilmek için </a:t>
            </a:r>
            <a:r>
              <a:rPr lang="tr-TR" dirty="0" err="1" smtClean="0"/>
              <a:t>Hough</a:t>
            </a:r>
            <a:r>
              <a:rPr lang="tr-TR" dirty="0" smtClean="0"/>
              <a:t> </a:t>
            </a:r>
            <a:r>
              <a:rPr lang="tr-TR" dirty="0" err="1" smtClean="0"/>
              <a:t>Transformu</a:t>
            </a:r>
            <a:r>
              <a:rPr lang="tr-TR" dirty="0" smtClean="0"/>
              <a:t> kullanılmıştır. Çizgilere ait veriler kutupsal koordinata göre yani uzunluk (</a:t>
            </a:r>
            <a:r>
              <a:rPr lang="el-GR" dirty="0" smtClean="0"/>
              <a:t>ρ</a:t>
            </a:r>
            <a:r>
              <a:rPr lang="tr-TR" dirty="0" smtClean="0"/>
              <a:t>) ve radyan (</a:t>
            </a:r>
            <a:r>
              <a:rPr lang="el-GR" dirty="0" smtClean="0"/>
              <a:t>θ</a:t>
            </a:r>
            <a:r>
              <a:rPr lang="tr-TR" dirty="0" smtClean="0"/>
              <a:t>) cinsinden tutulmuştur.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1266" r="395" b="452"/>
          <a:stretch/>
        </p:blipFill>
        <p:spPr>
          <a:xfrm>
            <a:off x="1117376" y="3089751"/>
            <a:ext cx="7450552" cy="3684679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8692293" y="3364107"/>
            <a:ext cx="2661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tr-TR" dirty="0"/>
              <a:t>Çizgi reddetme oranı: %41</a:t>
            </a:r>
          </a:p>
          <a:p>
            <a:pPr lvl="1"/>
            <a:r>
              <a:rPr lang="tr-TR" dirty="0"/>
              <a:t>Radyan çözünürlüğü: 0.01 </a:t>
            </a:r>
            <a:r>
              <a:rPr lang="tr-TR" dirty="0" err="1"/>
              <a:t>rad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02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Çizgilerin Kümelenmesi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dirty="0" smtClean="0"/>
              <a:t>Bilgisayar, çizgi tespiti sırasında imgedeki kenarların yüksekliğini tespit edemediği için, o kenara ait piksel yüksekliğince çizgi tespit edecektir. </a:t>
            </a:r>
            <a:endParaRPr lang="tr-TR" sz="2000" dirty="0"/>
          </a:p>
          <a:p>
            <a:pPr algn="just"/>
            <a:r>
              <a:rPr lang="tr-TR" sz="2000" dirty="0" smtClean="0"/>
              <a:t>Burada, birbiri ile aralarında çok az fark olan çizgileri, olabildiğince az şekilde tespit etme gereksinimine ihtiyaç duyulmuştur. </a:t>
            </a:r>
            <a:endParaRPr lang="tr-TR" sz="2000" dirty="0"/>
          </a:p>
          <a:p>
            <a:pPr algn="just"/>
            <a:r>
              <a:rPr lang="tr-TR" sz="2000" dirty="0" smtClean="0"/>
              <a:t>Çözüm olarak K-</a:t>
            </a:r>
            <a:r>
              <a:rPr lang="tr-TR" sz="2000" dirty="0" err="1" smtClean="0"/>
              <a:t>Means</a:t>
            </a:r>
            <a:r>
              <a:rPr lang="tr-TR" sz="2000" dirty="0" smtClean="0"/>
              <a:t> </a:t>
            </a:r>
            <a:r>
              <a:rPr lang="tr-TR" sz="2000" dirty="0" err="1" smtClean="0"/>
              <a:t>Clusterin</a:t>
            </a:r>
            <a:r>
              <a:rPr lang="tr-TR" sz="2000" dirty="0" smtClean="0"/>
              <a:t> tercih edilmiştir.</a:t>
            </a:r>
            <a:endParaRPr lang="tr-TR" sz="20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9089136" y="4087368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Küme Sayısı: 5</a:t>
            </a:r>
          </a:p>
          <a:p>
            <a:r>
              <a:rPr lang="tr-TR" dirty="0" err="1" smtClean="0"/>
              <a:t>İterasyon</a:t>
            </a:r>
            <a:r>
              <a:rPr lang="tr-TR" dirty="0" smtClean="0"/>
              <a:t> Sayısı: 10</a:t>
            </a:r>
          </a:p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t="898" b="1797"/>
          <a:stretch/>
        </p:blipFill>
        <p:spPr>
          <a:xfrm>
            <a:off x="1645919" y="3639312"/>
            <a:ext cx="674372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Çizgilerin Oylanması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dirty="0" smtClean="0"/>
              <a:t>Elde edilen çizgilerin eğimleri, birbirlerine göre belirli bir tolerans dahilinde olması durumu incelenir.</a:t>
            </a:r>
          </a:p>
          <a:p>
            <a:pPr algn="just"/>
            <a:r>
              <a:rPr lang="tr-TR" sz="2000" dirty="0" smtClean="0"/>
              <a:t>Eğer uygun bir montaj tasarımı gerçekleşmişse, çizgiler birbiri ile aynı oya sahip olacaktır. Aksi takdirde, montajın uygun olmadığı sonucu elde edilir.</a:t>
            </a:r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76" y="3200399"/>
            <a:ext cx="4852254" cy="357092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84" y="3200399"/>
            <a:ext cx="4881677" cy="35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Geliştirilen bu yazılım sayesinde, seri üretimde hatalı montaja sahip ürünlerin entegrasyon aşamasına gelmeden önce tespiti sağlanarak, üretim sürecini sekteye uğratan sebeplerden birisi ortadan kalkmış olacaktır.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891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Geliştirme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Gerçek zamanlı ve maliyeti düşük bir yazılım geliştirmek için;</a:t>
            </a:r>
          </a:p>
          <a:p>
            <a:pPr lvl="1"/>
            <a:r>
              <a:rPr lang="tr-TR" dirty="0" err="1" smtClean="0"/>
              <a:t>OpenCV</a:t>
            </a:r>
            <a:r>
              <a:rPr lang="tr-TR" dirty="0" smtClean="0"/>
              <a:t> kütüphanesi</a:t>
            </a:r>
          </a:p>
          <a:p>
            <a:pPr lvl="1"/>
            <a:r>
              <a:rPr lang="tr-TR" dirty="0" smtClean="0"/>
              <a:t>C++ </a:t>
            </a:r>
            <a:r>
              <a:rPr lang="tr-TR" dirty="0" err="1" smtClean="0"/>
              <a:t>Qt</a:t>
            </a:r>
            <a:r>
              <a:rPr lang="tr-TR" dirty="0" smtClean="0"/>
              <a:t> </a:t>
            </a:r>
            <a:r>
              <a:rPr lang="tr-TR" dirty="0" err="1" smtClean="0"/>
              <a:t>framework’ü</a:t>
            </a:r>
            <a:endParaRPr lang="tr-TR" dirty="0"/>
          </a:p>
          <a:p>
            <a:pPr lvl="1"/>
            <a:r>
              <a:rPr lang="tr-TR" dirty="0" err="1" smtClean="0"/>
              <a:t>Raspberry</a:t>
            </a:r>
            <a:r>
              <a:rPr lang="tr-TR" dirty="0" smtClean="0"/>
              <a:t> pi</a:t>
            </a:r>
          </a:p>
          <a:p>
            <a:pPr lvl="1"/>
            <a:endParaRPr lang="tr-TR" dirty="0" smtClean="0"/>
          </a:p>
        </p:txBody>
      </p:sp>
      <p:pic>
        <p:nvPicPr>
          <p:cNvPr id="1028" name="Picture 4" descr="http://python.gurmezin.com/wp-content/uploads/sites/10/2018/01/OpenCV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0" y="4142010"/>
            <a:ext cx="1706151" cy="150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838200" y="4633817"/>
            <a:ext cx="9034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       +	            		  +		      = 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https://upload.turkcewiki.org/wikipedia/commons/thumb/0/0b/Qt_logo_2016.svg/1200px-Qt_logo_2016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873" y="4180770"/>
            <a:ext cx="2054775" cy="150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vote-and-reward-3/512/122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210" y="4033214"/>
            <a:ext cx="1835756" cy="183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raspberrypi.org/app/uploads/2011/10/Raspi-PGB0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50" y="4033214"/>
            <a:ext cx="1937558" cy="172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0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45008" y="3565525"/>
            <a:ext cx="10515600" cy="1325563"/>
          </a:xfrm>
        </p:spPr>
        <p:txBody>
          <a:bodyPr/>
          <a:lstStyle/>
          <a:p>
            <a:r>
              <a:rPr lang="tr-TR" dirty="0" smtClean="0"/>
              <a:t>Dinlediğiniz için Teşekkürler.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39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7482840" cy="4684903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Ürünün endüstriyel tasarımından kaynaklı meydana gelen mekanik kısıtlardan dolayı, ürünün elektronik devreleri, bir elektronik devre baskı kartı yerine birden çok </a:t>
            </a:r>
            <a:r>
              <a:rPr lang="tr-TR" dirty="0"/>
              <a:t>elektronik devre </a:t>
            </a:r>
            <a:r>
              <a:rPr lang="tr-TR" dirty="0" smtClean="0"/>
              <a:t>baskı kartı tarafından oluşmaktadır.</a:t>
            </a:r>
          </a:p>
          <a:p>
            <a:pPr algn="just"/>
            <a:r>
              <a:rPr lang="tr-TR" dirty="0" smtClean="0"/>
              <a:t>Devre kartları birbiri ile mekanik bağlantıları </a:t>
            </a:r>
            <a:r>
              <a:rPr lang="tr-TR" dirty="0" err="1" smtClean="0"/>
              <a:t>aralayıcılar</a:t>
            </a:r>
            <a:r>
              <a:rPr lang="tr-TR" dirty="0" smtClean="0"/>
              <a:t> sağlanmaktadır.</a:t>
            </a:r>
          </a:p>
          <a:p>
            <a:pPr algn="just"/>
            <a:r>
              <a:rPr lang="tr-TR" dirty="0" smtClean="0"/>
              <a:t>Seri üretimde, </a:t>
            </a:r>
            <a:r>
              <a:rPr lang="tr-TR" dirty="0" err="1" smtClean="0"/>
              <a:t>aralayıcı</a:t>
            </a:r>
            <a:r>
              <a:rPr lang="tr-TR" dirty="0" smtClean="0"/>
              <a:t> montajları tam olarak gerçekleşmediği takdirde, devre kartlarının sisteme entegrasyonu sırasında problemle oluşmaktadır.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8" t="22718" r="11393"/>
          <a:stretch/>
        </p:blipFill>
        <p:spPr>
          <a:xfrm>
            <a:off x="8476488" y="365125"/>
            <a:ext cx="3511296" cy="265176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" t="13066" r="19766" b="8934"/>
          <a:stretch/>
        </p:blipFill>
        <p:spPr>
          <a:xfrm>
            <a:off x="8476488" y="3325479"/>
            <a:ext cx="3511296" cy="27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Amaç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8284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Devre kartlarının </a:t>
            </a:r>
            <a:r>
              <a:rPr lang="tr-TR" dirty="0" err="1" smtClean="0"/>
              <a:t>aralayıcı</a:t>
            </a:r>
            <a:r>
              <a:rPr lang="tr-TR" dirty="0" smtClean="0"/>
              <a:t> montajının uygunluğunu kontrol eden yazılım aracını geliştirmek.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292" y="2653909"/>
            <a:ext cx="8427148" cy="42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Devre kartlarının, </a:t>
            </a:r>
            <a:r>
              <a:rPr lang="tr-TR" dirty="0" err="1" smtClean="0"/>
              <a:t>aralayıcılar</a:t>
            </a:r>
            <a:r>
              <a:rPr lang="tr-TR" dirty="0" smtClean="0"/>
              <a:t> ile birbiri üzerine yığılması sonucu, birbirine paralel devre kartları oluşmaktadır.</a:t>
            </a:r>
          </a:p>
          <a:p>
            <a:pPr algn="just"/>
            <a:r>
              <a:rPr lang="tr-TR" dirty="0" smtClean="0"/>
              <a:t>Yani istif haline gelmiş devre kartlarının birbiri aralarındaki eğim farkı(belirli bir tolerans aralığında) 0 olmalıdır.</a:t>
            </a:r>
          </a:p>
          <a:p>
            <a:pPr algn="just"/>
            <a:r>
              <a:rPr lang="tr-TR" dirty="0" smtClean="0"/>
              <a:t>O halde problemin çözümü, devre kartlarının eğimlerini tayin edip, bu eğim değerlerini kıyaslayarak çıktı üretebilen bir yazılım olacaktır.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19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Yazılım Tasarım Algoritması</a:t>
            </a:r>
            <a:endParaRPr lang="tr-TR" dirty="0"/>
          </a:p>
        </p:txBody>
      </p:sp>
      <p:sp>
        <p:nvSpPr>
          <p:cNvPr id="4" name="Oval 3"/>
          <p:cNvSpPr/>
          <p:nvPr/>
        </p:nvSpPr>
        <p:spPr>
          <a:xfrm>
            <a:off x="627888" y="1690688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Başla</a:t>
            </a:r>
            <a:endParaRPr lang="tr-TR" dirty="0"/>
          </a:p>
        </p:txBody>
      </p:sp>
      <p:sp>
        <p:nvSpPr>
          <p:cNvPr id="5" name="Paralelkenar 4"/>
          <p:cNvSpPr/>
          <p:nvPr/>
        </p:nvSpPr>
        <p:spPr>
          <a:xfrm>
            <a:off x="1947671" y="1727264"/>
            <a:ext cx="1591057" cy="102412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İmge</a:t>
            </a:r>
            <a:endParaRPr lang="tr-TR" dirty="0"/>
          </a:p>
        </p:txBody>
      </p:sp>
      <p:cxnSp>
        <p:nvCxnSpPr>
          <p:cNvPr id="7" name="Düz Ok Bağlayıcısı 6"/>
          <p:cNvCxnSpPr>
            <a:stCxn id="4" idx="6"/>
            <a:endCxn id="5" idx="5"/>
          </p:cNvCxnSpPr>
          <p:nvPr/>
        </p:nvCxnSpPr>
        <p:spPr>
          <a:xfrm>
            <a:off x="1725168" y="2239328"/>
            <a:ext cx="350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 7"/>
          <p:cNvSpPr/>
          <p:nvPr/>
        </p:nvSpPr>
        <p:spPr>
          <a:xfrm>
            <a:off x="3889247" y="1708976"/>
            <a:ext cx="1313689" cy="106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İmgeyi Oku</a:t>
            </a:r>
            <a:endParaRPr lang="tr-TR" dirty="0"/>
          </a:p>
        </p:txBody>
      </p:sp>
      <p:cxnSp>
        <p:nvCxnSpPr>
          <p:cNvPr id="11" name="Düz Ok Bağlayıcısı 10"/>
          <p:cNvCxnSpPr>
            <a:stCxn id="5" idx="2"/>
            <a:endCxn id="8" idx="1"/>
          </p:cNvCxnSpPr>
          <p:nvPr/>
        </p:nvCxnSpPr>
        <p:spPr>
          <a:xfrm>
            <a:off x="3410712" y="2239328"/>
            <a:ext cx="478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kdörtgen 12"/>
          <p:cNvSpPr/>
          <p:nvPr/>
        </p:nvSpPr>
        <p:spPr>
          <a:xfrm>
            <a:off x="5751576" y="1647764"/>
            <a:ext cx="1542290" cy="118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İmgeyi Ölçekle</a:t>
            </a:r>
            <a:endParaRPr lang="tr-TR" dirty="0"/>
          </a:p>
        </p:txBody>
      </p:sp>
      <p:cxnSp>
        <p:nvCxnSpPr>
          <p:cNvPr id="15" name="Düz Ok Bağlayıcısı 14"/>
          <p:cNvCxnSpPr>
            <a:stCxn id="8" idx="3"/>
            <a:endCxn id="13" idx="1"/>
          </p:cNvCxnSpPr>
          <p:nvPr/>
        </p:nvCxnSpPr>
        <p:spPr>
          <a:xfrm>
            <a:off x="5202936" y="223932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kdörtgen 15"/>
          <p:cNvSpPr/>
          <p:nvPr/>
        </p:nvSpPr>
        <p:spPr>
          <a:xfrm>
            <a:off x="7842506" y="1647764"/>
            <a:ext cx="1235729" cy="118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İmgeyi Filtrele</a:t>
            </a:r>
            <a:endParaRPr lang="tr-TR" dirty="0"/>
          </a:p>
        </p:txBody>
      </p:sp>
      <p:cxnSp>
        <p:nvCxnSpPr>
          <p:cNvPr id="18" name="Düz Ok Bağlayıcısı 17"/>
          <p:cNvCxnSpPr>
            <a:stCxn id="13" idx="3"/>
            <a:endCxn id="16" idx="1"/>
          </p:cNvCxnSpPr>
          <p:nvPr/>
        </p:nvCxnSpPr>
        <p:spPr>
          <a:xfrm>
            <a:off x="7293866" y="223932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kdörtgen 18"/>
          <p:cNvSpPr/>
          <p:nvPr/>
        </p:nvSpPr>
        <p:spPr>
          <a:xfrm>
            <a:off x="9626874" y="1647764"/>
            <a:ext cx="1519661" cy="118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İmgenin Kenarlarını Tayin Et</a:t>
            </a:r>
            <a:endParaRPr lang="tr-TR" dirty="0"/>
          </a:p>
        </p:txBody>
      </p:sp>
      <p:cxnSp>
        <p:nvCxnSpPr>
          <p:cNvPr id="23" name="Düz Ok Bağlayıcısı 22"/>
          <p:cNvCxnSpPr>
            <a:stCxn id="16" idx="3"/>
            <a:endCxn id="19" idx="1"/>
          </p:cNvCxnSpPr>
          <p:nvPr/>
        </p:nvCxnSpPr>
        <p:spPr>
          <a:xfrm>
            <a:off x="9078235" y="2239328"/>
            <a:ext cx="548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kdörtgen 23"/>
          <p:cNvSpPr/>
          <p:nvPr/>
        </p:nvSpPr>
        <p:spPr>
          <a:xfrm>
            <a:off x="9626873" y="3302097"/>
            <a:ext cx="1519661" cy="120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İmgeye </a:t>
            </a:r>
            <a:r>
              <a:rPr lang="tr-TR" dirty="0" err="1" smtClean="0"/>
              <a:t>Thresholding</a:t>
            </a:r>
            <a:r>
              <a:rPr lang="tr-TR" dirty="0" smtClean="0"/>
              <a:t> Uygula</a:t>
            </a:r>
            <a:endParaRPr lang="tr-TR" dirty="0"/>
          </a:p>
        </p:txBody>
      </p:sp>
      <p:cxnSp>
        <p:nvCxnSpPr>
          <p:cNvPr id="26" name="Düz Ok Bağlayıcısı 25"/>
          <p:cNvCxnSpPr>
            <a:stCxn id="19" idx="2"/>
            <a:endCxn id="24" idx="0"/>
          </p:cNvCxnSpPr>
          <p:nvPr/>
        </p:nvCxnSpPr>
        <p:spPr>
          <a:xfrm flipH="1">
            <a:off x="10386704" y="2830891"/>
            <a:ext cx="1" cy="47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kdörtgen 26"/>
          <p:cNvSpPr/>
          <p:nvPr/>
        </p:nvSpPr>
        <p:spPr>
          <a:xfrm>
            <a:off x="7508245" y="3302097"/>
            <a:ext cx="1569989" cy="120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İmgedeki Kalıntıları Temizle</a:t>
            </a:r>
            <a:endParaRPr lang="tr-TR" dirty="0"/>
          </a:p>
        </p:txBody>
      </p:sp>
      <p:cxnSp>
        <p:nvCxnSpPr>
          <p:cNvPr id="29" name="Düz Ok Bağlayıcısı 28"/>
          <p:cNvCxnSpPr>
            <a:stCxn id="24" idx="1"/>
            <a:endCxn id="27" idx="3"/>
          </p:cNvCxnSpPr>
          <p:nvPr/>
        </p:nvCxnSpPr>
        <p:spPr>
          <a:xfrm flipH="1">
            <a:off x="9078234" y="3903290"/>
            <a:ext cx="548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kdörtgen 29"/>
          <p:cNvSpPr/>
          <p:nvPr/>
        </p:nvSpPr>
        <p:spPr>
          <a:xfrm>
            <a:off x="5568695" y="3302096"/>
            <a:ext cx="1390911" cy="120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İmgedeki</a:t>
            </a:r>
          </a:p>
          <a:p>
            <a:pPr algn="ctr"/>
            <a:r>
              <a:rPr lang="tr-TR" dirty="0" smtClean="0"/>
              <a:t>Çizgileri Tayin Et</a:t>
            </a:r>
            <a:endParaRPr lang="tr-TR" dirty="0"/>
          </a:p>
        </p:txBody>
      </p:sp>
      <p:cxnSp>
        <p:nvCxnSpPr>
          <p:cNvPr id="32" name="Düz Ok Bağlayıcısı 31"/>
          <p:cNvCxnSpPr>
            <a:stCxn id="27" idx="1"/>
            <a:endCxn id="30" idx="3"/>
          </p:cNvCxnSpPr>
          <p:nvPr/>
        </p:nvCxnSpPr>
        <p:spPr>
          <a:xfrm flipH="1">
            <a:off x="6959606" y="3903290"/>
            <a:ext cx="548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kdörtgen 35"/>
          <p:cNvSpPr/>
          <p:nvPr/>
        </p:nvSpPr>
        <p:spPr>
          <a:xfrm>
            <a:off x="3264407" y="3302096"/>
            <a:ext cx="1755649" cy="120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Çizgileri Kümeler Halinde İfade Et</a:t>
            </a:r>
            <a:endParaRPr lang="tr-TR" dirty="0"/>
          </a:p>
        </p:txBody>
      </p:sp>
      <p:cxnSp>
        <p:nvCxnSpPr>
          <p:cNvPr id="38" name="Düz Ok Bağlayıcısı 37"/>
          <p:cNvCxnSpPr>
            <a:stCxn id="30" idx="1"/>
            <a:endCxn id="36" idx="3"/>
          </p:cNvCxnSpPr>
          <p:nvPr/>
        </p:nvCxnSpPr>
        <p:spPr>
          <a:xfrm flipH="1">
            <a:off x="5020056" y="3903290"/>
            <a:ext cx="548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kdörtgen 39"/>
          <p:cNvSpPr/>
          <p:nvPr/>
        </p:nvSpPr>
        <p:spPr>
          <a:xfrm>
            <a:off x="1403602" y="3302095"/>
            <a:ext cx="1312166" cy="120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Çizgi Eğimlerini Sınıflandır</a:t>
            </a:r>
            <a:endParaRPr lang="tr-TR" dirty="0"/>
          </a:p>
        </p:txBody>
      </p:sp>
      <p:cxnSp>
        <p:nvCxnSpPr>
          <p:cNvPr id="43" name="Düz Ok Bağlayıcısı 42"/>
          <p:cNvCxnSpPr>
            <a:stCxn id="36" idx="1"/>
            <a:endCxn id="40" idx="3"/>
          </p:cNvCxnSpPr>
          <p:nvPr/>
        </p:nvCxnSpPr>
        <p:spPr>
          <a:xfrm flipH="1" flipV="1">
            <a:off x="2715768" y="3903289"/>
            <a:ext cx="5486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kdörtgen 43"/>
          <p:cNvSpPr/>
          <p:nvPr/>
        </p:nvSpPr>
        <p:spPr>
          <a:xfrm>
            <a:off x="903080" y="5065796"/>
            <a:ext cx="2345213" cy="118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Eğimleri Birbiri ile Belirlenen Tolerans Dahilinde Kıyasla ve Oylama Gerçekleştir</a:t>
            </a:r>
            <a:endParaRPr lang="tr-TR" dirty="0"/>
          </a:p>
        </p:txBody>
      </p:sp>
      <p:cxnSp>
        <p:nvCxnSpPr>
          <p:cNvPr id="46" name="Düz Ok Bağlayıcısı 45"/>
          <p:cNvCxnSpPr>
            <a:stCxn id="40" idx="2"/>
            <a:endCxn id="44" idx="0"/>
          </p:cNvCxnSpPr>
          <p:nvPr/>
        </p:nvCxnSpPr>
        <p:spPr>
          <a:xfrm>
            <a:off x="2059685" y="4504482"/>
            <a:ext cx="16002" cy="56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kdörtgen 50"/>
          <p:cNvSpPr/>
          <p:nvPr/>
        </p:nvSpPr>
        <p:spPr>
          <a:xfrm>
            <a:off x="3808252" y="5065795"/>
            <a:ext cx="1776445" cy="1181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Oylama Değerlerini Karşılaştır</a:t>
            </a:r>
            <a:endParaRPr lang="tr-TR" dirty="0"/>
          </a:p>
        </p:txBody>
      </p:sp>
      <p:cxnSp>
        <p:nvCxnSpPr>
          <p:cNvPr id="55" name="Düz Ok Bağlayıcısı 54"/>
          <p:cNvCxnSpPr>
            <a:stCxn id="44" idx="3"/>
            <a:endCxn id="51" idx="1"/>
          </p:cNvCxnSpPr>
          <p:nvPr/>
        </p:nvCxnSpPr>
        <p:spPr>
          <a:xfrm flipV="1">
            <a:off x="3248293" y="5656378"/>
            <a:ext cx="5599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Düz Ok Bağlayıcısı 56"/>
          <p:cNvCxnSpPr>
            <a:stCxn id="51" idx="3"/>
            <a:endCxn id="63" idx="1"/>
          </p:cNvCxnSpPr>
          <p:nvPr/>
        </p:nvCxnSpPr>
        <p:spPr>
          <a:xfrm>
            <a:off x="5584697" y="5656378"/>
            <a:ext cx="329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kış Çizelgesi: Belge 61"/>
          <p:cNvSpPr/>
          <p:nvPr/>
        </p:nvSpPr>
        <p:spPr>
          <a:xfrm>
            <a:off x="9470431" y="4713292"/>
            <a:ext cx="1231911" cy="80767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HATALI MONTAJ</a:t>
            </a:r>
            <a:endParaRPr lang="tr-TR" dirty="0"/>
          </a:p>
        </p:txBody>
      </p:sp>
      <p:sp>
        <p:nvSpPr>
          <p:cNvPr id="63" name="Akış Çizelgesi: Karar 62"/>
          <p:cNvSpPr/>
          <p:nvPr/>
        </p:nvSpPr>
        <p:spPr>
          <a:xfrm>
            <a:off x="5914104" y="4824275"/>
            <a:ext cx="2309882" cy="16642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Oylamada Farklılık Oluştu Mu?</a:t>
            </a:r>
            <a:endParaRPr lang="tr-TR" dirty="0"/>
          </a:p>
        </p:txBody>
      </p:sp>
      <p:sp>
        <p:nvSpPr>
          <p:cNvPr id="70" name="Akış Çizelgesi: Belge 69"/>
          <p:cNvSpPr/>
          <p:nvPr/>
        </p:nvSpPr>
        <p:spPr>
          <a:xfrm>
            <a:off x="9544749" y="5729531"/>
            <a:ext cx="1157593" cy="7589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UYGUN MONTAJ</a:t>
            </a:r>
            <a:endParaRPr lang="tr-TR" dirty="0"/>
          </a:p>
        </p:txBody>
      </p:sp>
      <p:cxnSp>
        <p:nvCxnSpPr>
          <p:cNvPr id="77" name="Dirsek Bağlayıcısı 76"/>
          <p:cNvCxnSpPr>
            <a:stCxn id="63" idx="3"/>
            <a:endCxn id="62" idx="1"/>
          </p:cNvCxnSpPr>
          <p:nvPr/>
        </p:nvCxnSpPr>
        <p:spPr>
          <a:xfrm flipV="1">
            <a:off x="8223986" y="5117131"/>
            <a:ext cx="1246445" cy="539248"/>
          </a:xfrm>
          <a:prstGeom prst="bentConnector3">
            <a:avLst>
              <a:gd name="adj1" fmla="val 48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Dirsek Bağlayıcısı 78"/>
          <p:cNvCxnSpPr>
            <a:stCxn id="63" idx="2"/>
            <a:endCxn id="70" idx="1"/>
          </p:cNvCxnSpPr>
          <p:nvPr/>
        </p:nvCxnSpPr>
        <p:spPr>
          <a:xfrm rot="5400000" flipH="1" flipV="1">
            <a:off x="8117159" y="5060893"/>
            <a:ext cx="379476" cy="2475704"/>
          </a:xfrm>
          <a:prstGeom prst="bentConnector4">
            <a:avLst>
              <a:gd name="adj1" fmla="val -2008"/>
              <a:gd name="adj2" fmla="val 733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etin kutusu 83"/>
          <p:cNvSpPr txBox="1"/>
          <p:nvPr/>
        </p:nvSpPr>
        <p:spPr>
          <a:xfrm>
            <a:off x="8446713" y="5360199"/>
            <a:ext cx="21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</a:t>
            </a:r>
            <a:endParaRPr lang="tr-TR" dirty="0"/>
          </a:p>
        </p:txBody>
      </p:sp>
      <p:sp>
        <p:nvSpPr>
          <p:cNvPr id="85" name="Metin kutusu 84"/>
          <p:cNvSpPr txBox="1"/>
          <p:nvPr/>
        </p:nvSpPr>
        <p:spPr>
          <a:xfrm>
            <a:off x="8446713" y="6182159"/>
            <a:ext cx="21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</a:t>
            </a:r>
            <a:endParaRPr lang="tr-TR" dirty="0"/>
          </a:p>
        </p:txBody>
      </p:sp>
      <p:sp>
        <p:nvSpPr>
          <p:cNvPr id="89" name="Oval 88"/>
          <p:cNvSpPr/>
          <p:nvPr/>
        </p:nvSpPr>
        <p:spPr>
          <a:xfrm>
            <a:off x="10925825" y="5117130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Bitir</a:t>
            </a:r>
          </a:p>
        </p:txBody>
      </p:sp>
      <p:cxnSp>
        <p:nvCxnSpPr>
          <p:cNvPr id="91" name="Dirsek Bağlayıcısı 90"/>
          <p:cNvCxnSpPr>
            <a:stCxn id="70" idx="3"/>
            <a:endCxn id="89" idx="2"/>
          </p:cNvCxnSpPr>
          <p:nvPr/>
        </p:nvCxnSpPr>
        <p:spPr>
          <a:xfrm flipV="1">
            <a:off x="10702342" y="5665770"/>
            <a:ext cx="223483" cy="443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Dirsek Bağlayıcısı 98"/>
          <p:cNvCxnSpPr/>
          <p:nvPr/>
        </p:nvCxnSpPr>
        <p:spPr>
          <a:xfrm>
            <a:off x="10697709" y="5065795"/>
            <a:ext cx="384176" cy="160692"/>
          </a:xfrm>
          <a:prstGeom prst="bentConnector4">
            <a:avLst>
              <a:gd name="adj1" fmla="val 29086"/>
              <a:gd name="adj2" fmla="val -46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Ölçeklendirme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74103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İmgenin, yazılımda hızlıca işletilebilmesi için imge boyutu %25 seviyesine getirildi.</a:t>
            </a:r>
          </a:p>
          <a:p>
            <a:pPr algn="just"/>
            <a:r>
              <a:rPr lang="tr-TR" dirty="0" smtClean="0"/>
              <a:t>Performans ve çıktı açısından ölçekleme için </a:t>
            </a:r>
            <a:r>
              <a:rPr lang="tr-TR" dirty="0" err="1" smtClean="0"/>
              <a:t>bilinear</a:t>
            </a:r>
            <a:r>
              <a:rPr lang="tr-TR" dirty="0" smtClean="0"/>
              <a:t> </a:t>
            </a:r>
            <a:r>
              <a:rPr lang="tr-TR" dirty="0" err="1" smtClean="0"/>
              <a:t>interpolasyonu</a:t>
            </a:r>
            <a:r>
              <a:rPr lang="tr-TR" dirty="0" smtClean="0"/>
              <a:t> kullanıldı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398" y="3734663"/>
            <a:ext cx="6157203" cy="29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Filtreleme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Kenar bulma işlemi ikinci derecen türev içerdiği için daha kararlı bir çıktı üretebilmesi için Gauss Alçak Geçiren filtresi kullanıldı.</a:t>
            </a:r>
          </a:p>
          <a:p>
            <a:pPr lvl="1"/>
            <a:r>
              <a:rPr lang="tr-TR" dirty="0" smtClean="0"/>
              <a:t>Kesme Frekansı = 80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91" y="3229336"/>
            <a:ext cx="7985817" cy="338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Kenarları Tayin Etme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uygulamada yatay kenarları algılamak daha önemli olduğu için Yatay </a:t>
            </a:r>
            <a:r>
              <a:rPr lang="tr-TR" dirty="0" err="1" smtClean="0"/>
              <a:t>Sobel</a:t>
            </a:r>
            <a:r>
              <a:rPr lang="tr-TR" dirty="0" smtClean="0"/>
              <a:t> </a:t>
            </a:r>
            <a:r>
              <a:rPr lang="tr-TR" dirty="0" err="1" smtClean="0"/>
              <a:t>Kernel’ı</a:t>
            </a:r>
            <a:r>
              <a:rPr lang="tr-TR" dirty="0" smtClean="0"/>
              <a:t> uygulanarak, yatay kenarlar ortaya çıkartılmıştır. 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2028"/>
          <a:stretch/>
        </p:blipFill>
        <p:spPr>
          <a:xfrm>
            <a:off x="1590826" y="2848755"/>
            <a:ext cx="9010348" cy="375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Thresholding</a:t>
            </a:r>
            <a:r>
              <a:rPr lang="tr-TR" dirty="0" smtClean="0"/>
              <a:t> Uygulama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İmgeye uygulanan </a:t>
            </a:r>
            <a:r>
              <a:rPr lang="tr-TR" dirty="0" err="1" smtClean="0"/>
              <a:t>Sobel</a:t>
            </a:r>
            <a:r>
              <a:rPr lang="tr-TR" dirty="0" smtClean="0"/>
              <a:t> </a:t>
            </a:r>
            <a:r>
              <a:rPr lang="tr-TR" dirty="0" err="1" smtClean="0"/>
              <a:t>Kernel’inde</a:t>
            </a:r>
            <a:r>
              <a:rPr lang="tr-TR" dirty="0" smtClean="0"/>
              <a:t> kenar yerine oluşan bazı gürültülerin giderilmesi ve kenarların daha belirgin ifade edilmesi için </a:t>
            </a:r>
            <a:r>
              <a:rPr lang="tr-TR" dirty="0" err="1" smtClean="0"/>
              <a:t>Otsu’s</a:t>
            </a:r>
            <a:r>
              <a:rPr lang="tr-TR" dirty="0" smtClean="0"/>
              <a:t> </a:t>
            </a:r>
            <a:r>
              <a:rPr lang="tr-TR" dirty="0" err="1" smtClean="0"/>
              <a:t>Thresholding</a:t>
            </a:r>
            <a:r>
              <a:rPr lang="tr-TR" dirty="0" smtClean="0"/>
              <a:t> uygulanmıştır.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07" y="3194612"/>
            <a:ext cx="8376386" cy="35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494</Words>
  <Application>Microsoft Office PowerPoint</Application>
  <PresentationFormat>Geniş ekran</PresentationFormat>
  <Paragraphs>73</Paragraphs>
  <Slides>16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ESOGÜ İleri Sayısal İmge İşleme  Eğim Algılayıcısı</vt:lpstr>
      <vt:lpstr>Problem</vt:lpstr>
      <vt:lpstr>Amaç</vt:lpstr>
      <vt:lpstr>Çözüm</vt:lpstr>
      <vt:lpstr>Yazılım Tasarım Algoritması</vt:lpstr>
      <vt:lpstr>Ölçeklendirme</vt:lpstr>
      <vt:lpstr>Filtreleme</vt:lpstr>
      <vt:lpstr>Kenarları Tayin Etme</vt:lpstr>
      <vt:lpstr>Thresholding Uygulama</vt:lpstr>
      <vt:lpstr>Kalıntı Temizleme</vt:lpstr>
      <vt:lpstr>Çizgilerin Tayini</vt:lpstr>
      <vt:lpstr>Çizgilerin Kümelenmesi</vt:lpstr>
      <vt:lpstr>Çizgilerin Oylanması</vt:lpstr>
      <vt:lpstr>Sonuç</vt:lpstr>
      <vt:lpstr>Geliştirme</vt:lpstr>
      <vt:lpstr>Dinlediğiniz için Teşekkürler.</vt:lpstr>
    </vt:vector>
  </TitlesOfParts>
  <Company>Silentall Unattended Installer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ESOGÜ İleri Sayısal İmge İşleme  Eğim Algılayıcısı</dc:title>
  <dc:creator>Bahadır YILDIRIM</dc:creator>
  <cp:lastModifiedBy>Bahadır YILDIRIM</cp:lastModifiedBy>
  <cp:revision>33</cp:revision>
  <dcterms:created xsi:type="dcterms:W3CDTF">2021-06-08T20:22:56Z</dcterms:created>
  <dcterms:modified xsi:type="dcterms:W3CDTF">2021-06-12T20:59:25Z</dcterms:modified>
</cp:coreProperties>
</file>