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87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05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35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10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5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11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22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45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58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3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0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28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7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9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49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E158-6BD7-4030-94D8-8833821F2B51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EA9C-48B9-4DA3-93B6-FB8F4E5FA9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84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97978" y="2637691"/>
            <a:ext cx="9448800" cy="1166653"/>
          </a:xfrm>
        </p:spPr>
        <p:txBody>
          <a:bodyPr>
            <a:normAutofit/>
          </a:bodyPr>
          <a:lstStyle/>
          <a:p>
            <a:pPr algn="ctr"/>
            <a:r>
              <a:rPr lang="tr-TR" sz="3600" dirty="0"/>
              <a:t>Görüntü </a:t>
            </a:r>
            <a:r>
              <a:rPr lang="tr-TR" sz="3600" dirty="0" smtClean="0"/>
              <a:t>İşleme Teknikleri </a:t>
            </a:r>
            <a:r>
              <a:rPr lang="tr-TR" sz="3600" dirty="0"/>
              <a:t>kullanılarak ekmek doku </a:t>
            </a:r>
            <a:r>
              <a:rPr lang="tr-TR" sz="3600" dirty="0" smtClean="0"/>
              <a:t>analizi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6827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0293" y="2968283"/>
            <a:ext cx="10820400" cy="85637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Bahadır Osman Doğan</a:t>
            </a:r>
          </a:p>
          <a:p>
            <a:pPr marL="0" indent="0" algn="ctr">
              <a:buNone/>
            </a:pPr>
            <a:r>
              <a:rPr lang="tr-TR" dirty="0" smtClean="0"/>
              <a:t>02205076033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97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99543"/>
            <a:ext cx="8610600" cy="1293028"/>
          </a:xfrm>
        </p:spPr>
        <p:txBody>
          <a:bodyPr/>
          <a:lstStyle/>
          <a:p>
            <a:pPr algn="l"/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Ekmek kalitesindeki önemli etmenlerden birisi kaliteli undur.</a:t>
            </a:r>
          </a:p>
          <a:p>
            <a:r>
              <a:rPr lang="tr-TR" dirty="0" smtClean="0"/>
              <a:t>Öz miktarı ve kalitesi yetersiz olan unlardan yapılan ekmekler düşük hacimli, basık ve düzensiz gözenek yapısına sahip olur.</a:t>
            </a:r>
          </a:p>
          <a:p>
            <a:r>
              <a:rPr lang="tr-TR" dirty="0" smtClean="0"/>
              <a:t>Aynı zaman da kalitesiz ekmekler kısa sürede bayatlar. </a:t>
            </a:r>
          </a:p>
          <a:p>
            <a:r>
              <a:rPr lang="tr-TR" dirty="0" smtClean="0"/>
              <a:t>Kalitesiz unlara uygun miktarda katkı maddesi ilavesi yapılarak üretilen ekmeklerin raf ömrü uzatılır.</a:t>
            </a:r>
          </a:p>
          <a:p>
            <a:r>
              <a:rPr lang="tr-TR" dirty="0" smtClean="0"/>
              <a:t>Görüntü işleme teknikleriyle ekmek kalite analizlerinin daha ucuza yapılması çalışılmaktadır.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553358"/>
            <a:ext cx="8610600" cy="941334"/>
          </a:xfrm>
        </p:spPr>
        <p:txBody>
          <a:bodyPr/>
          <a:lstStyle/>
          <a:p>
            <a:pPr algn="l"/>
            <a:r>
              <a:rPr lang="tr-TR" dirty="0" smtClean="0"/>
              <a:t>Deneysel metot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645217"/>
            <a:ext cx="5794131" cy="4298383"/>
          </a:xfrm>
        </p:spPr>
        <p:txBody>
          <a:bodyPr/>
          <a:lstStyle/>
          <a:p>
            <a:r>
              <a:rPr lang="tr-TR" dirty="0" smtClean="0"/>
              <a:t>Çalışmada kullanılan ekmek görüntüleri doğrudan ekmek yapım </a:t>
            </a:r>
            <a:r>
              <a:rPr lang="tr-TR" dirty="0" err="1" smtClean="0"/>
              <a:t>yapım</a:t>
            </a:r>
            <a:r>
              <a:rPr lang="tr-TR" dirty="0" smtClean="0"/>
              <a:t> yöntemiyle elde </a:t>
            </a:r>
            <a:r>
              <a:rPr lang="tr-TR" dirty="0" err="1" smtClean="0"/>
              <a:t>edilmişir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Çalışmada 104 farklı ekmek görüntüsü kullanılmıştır.</a:t>
            </a:r>
          </a:p>
          <a:p>
            <a:r>
              <a:rPr lang="tr-TR" dirty="0" smtClean="0"/>
              <a:t>Bunların 8 tanesi kontrol grubunu, 32 tanesi DATEM(</a:t>
            </a:r>
            <a:r>
              <a:rPr lang="en-US" dirty="0" err="1"/>
              <a:t>Diacetyl</a:t>
            </a:r>
            <a:r>
              <a:rPr lang="en-US" dirty="0"/>
              <a:t> tartaric esters </a:t>
            </a:r>
            <a:r>
              <a:rPr lang="en-US" dirty="0" smtClean="0"/>
              <a:t>of </a:t>
            </a:r>
            <a:r>
              <a:rPr lang="en-US" dirty="0" err="1" smtClean="0"/>
              <a:t>monoglycerides</a:t>
            </a:r>
            <a:r>
              <a:rPr lang="tr-TR" dirty="0" smtClean="0"/>
              <a:t>) maddesinin farklı konsantrasyonundan , 32 tanesi </a:t>
            </a:r>
            <a:r>
              <a:rPr lang="tr-TR" dirty="0" err="1" smtClean="0"/>
              <a:t>lipopan</a:t>
            </a:r>
            <a:r>
              <a:rPr lang="tr-TR" dirty="0" smtClean="0"/>
              <a:t> FBG </a:t>
            </a:r>
            <a:r>
              <a:rPr lang="tr-TR" dirty="0" err="1" smtClean="0"/>
              <a:t>fosfolipozdan</a:t>
            </a:r>
            <a:r>
              <a:rPr lang="tr-TR" dirty="0" smtClean="0"/>
              <a:t> (FL) enziminin konsantrasyonlarından ve 32 tanesi ise </a:t>
            </a:r>
            <a:r>
              <a:rPr lang="tr-TR" dirty="0" err="1" smtClean="0"/>
              <a:t>grindamyl</a:t>
            </a:r>
            <a:r>
              <a:rPr lang="tr-TR" dirty="0" smtClean="0"/>
              <a:t> </a:t>
            </a:r>
            <a:r>
              <a:rPr lang="tr-TR" dirty="0" err="1" smtClean="0"/>
              <a:t>glikolipaz</a:t>
            </a:r>
            <a:r>
              <a:rPr lang="tr-TR" dirty="0" smtClean="0"/>
              <a:t> (GL) enziminin konsantrasyonlarından oluşmaktadır.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26" y="1645217"/>
            <a:ext cx="3453587" cy="4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tr-TR" dirty="0" smtClean="0"/>
              <a:t>Yöntemler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424854" cy="4024125"/>
          </a:xfrm>
        </p:spPr>
        <p:txBody>
          <a:bodyPr/>
          <a:lstStyle/>
          <a:p>
            <a:r>
              <a:rPr lang="tr-TR" dirty="0" smtClean="0"/>
              <a:t>Elde edilen 104 farklı ekmek görüntüsü gri seviye görüntüsüne dönüştürülmüştür.</a:t>
            </a:r>
          </a:p>
          <a:p>
            <a:r>
              <a:rPr lang="tr-TR" dirty="0" smtClean="0"/>
              <a:t>Ekmek gözeneklerinin otomatik </a:t>
            </a:r>
            <a:r>
              <a:rPr lang="tr-TR" dirty="0" err="1" smtClean="0"/>
              <a:t>bölütlenmesi</a:t>
            </a:r>
            <a:r>
              <a:rPr lang="tr-TR" dirty="0" smtClean="0"/>
              <a:t> temelli ekmek doku analizi için yapılan işlemler yandaki akış diyagramı görülmektedir.</a:t>
            </a:r>
          </a:p>
          <a:p>
            <a:r>
              <a:rPr lang="tr-TR" dirty="0" err="1" smtClean="0"/>
              <a:t>Bölütlenmenin</a:t>
            </a:r>
            <a:r>
              <a:rPr lang="tr-TR" dirty="0" smtClean="0"/>
              <a:t> başarımı da elde edilen gözenek görüntüleri kullanılarak ZSI başarım belirleme indeksine göre test edilmiştir.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62" y="1974279"/>
            <a:ext cx="2332438" cy="29362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392" y="1974279"/>
            <a:ext cx="2427131" cy="39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73165"/>
            <a:ext cx="8610600" cy="1293028"/>
          </a:xfrm>
        </p:spPr>
        <p:txBody>
          <a:bodyPr/>
          <a:lstStyle/>
          <a:p>
            <a:pPr algn="l"/>
            <a:r>
              <a:rPr lang="tr-TR" dirty="0" err="1" smtClean="0"/>
              <a:t>Histogram</a:t>
            </a:r>
            <a:r>
              <a:rPr lang="tr-TR" dirty="0" smtClean="0"/>
              <a:t> germe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651761"/>
            <a:ext cx="7403123" cy="3168748"/>
          </a:xfrm>
        </p:spPr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germe işlemi düşük kontrastlı resimlere uygulanan bir yöntem olup </a:t>
            </a:r>
            <a:r>
              <a:rPr lang="tr-TR" dirty="0" err="1" smtClean="0"/>
              <a:t>histogramı</a:t>
            </a:r>
            <a:r>
              <a:rPr lang="tr-TR" dirty="0" smtClean="0"/>
              <a:t> geniş bir bölgeye yayma mantığına dayanır.</a:t>
            </a:r>
          </a:p>
          <a:p>
            <a:r>
              <a:rPr lang="tr-TR" dirty="0" err="1" smtClean="0"/>
              <a:t>Histogram</a:t>
            </a:r>
            <a:r>
              <a:rPr lang="tr-TR" dirty="0" smtClean="0"/>
              <a:t> incelendiğinde Şekil-1’de yer alan ayrık iki </a:t>
            </a:r>
            <a:r>
              <a:rPr lang="tr-TR" dirty="0" err="1" smtClean="0"/>
              <a:t>histogram</a:t>
            </a:r>
            <a:r>
              <a:rPr lang="tr-TR" dirty="0" smtClean="0"/>
              <a:t> tepesi kaybolmuştur.</a:t>
            </a:r>
          </a:p>
          <a:p>
            <a:r>
              <a:rPr lang="tr-TR" dirty="0" smtClean="0"/>
              <a:t>Piksel aralığı ise </a:t>
            </a:r>
            <a:r>
              <a:rPr lang="tr-TR" dirty="0" err="1" smtClean="0"/>
              <a:t>histogram</a:t>
            </a:r>
            <a:r>
              <a:rPr lang="tr-TR" dirty="0" smtClean="0"/>
              <a:t> boyunca yayılmıştır.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87" y="483439"/>
            <a:ext cx="2920139" cy="297235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87" y="3715141"/>
            <a:ext cx="2923216" cy="292350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908931" y="3491607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 smtClean="0"/>
              <a:t>Şekil-1</a:t>
            </a:r>
            <a:endParaRPr lang="tr-TR" sz="1050" dirty="0"/>
          </a:p>
        </p:txBody>
      </p:sp>
      <p:sp>
        <p:nvSpPr>
          <p:cNvPr id="7" name="Metin kutusu 6"/>
          <p:cNvSpPr txBox="1"/>
          <p:nvPr/>
        </p:nvSpPr>
        <p:spPr>
          <a:xfrm>
            <a:off x="9908931" y="6638645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 smtClean="0"/>
              <a:t>Şekil-2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2370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14" y="693095"/>
            <a:ext cx="3755998" cy="47282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54" y="693094"/>
            <a:ext cx="3947747" cy="472829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90866" y="1903080"/>
            <a:ext cx="3377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Histogram</a:t>
            </a:r>
            <a:r>
              <a:rPr lang="tr-TR" dirty="0" smtClean="0"/>
              <a:t> germe işlemi sonucunda Şekil-2’de görüldüğü üzere karşıtlığı iyileştirmiş görüntüde gözeneklerin belirginliği Şekil-1’de yer alan gri seviye görüntüsüne göre artmaktadır.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290687" y="542139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Şekil-1</a:t>
            </a:r>
            <a:endParaRPr lang="tr-TR" sz="1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9558101" y="542139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Şekil-2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12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170932"/>
            <a:ext cx="8610600" cy="686358"/>
          </a:xfrm>
        </p:spPr>
        <p:txBody>
          <a:bodyPr/>
          <a:lstStyle/>
          <a:p>
            <a:pPr algn="l"/>
            <a:r>
              <a:rPr lang="tr-TR" dirty="0" err="1" smtClean="0"/>
              <a:t>Histogram</a:t>
            </a:r>
            <a:r>
              <a:rPr lang="tr-TR" dirty="0" smtClean="0"/>
              <a:t> eşitleme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806051"/>
            <a:ext cx="10820400" cy="2291552"/>
          </a:xfrm>
        </p:spPr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eşitleme renk değerleri düzgün olmayan görüntüler için uygun bir görüntü işleme metodudur.</a:t>
            </a:r>
          </a:p>
          <a:p>
            <a:r>
              <a:rPr lang="tr-TR" dirty="0" smtClean="0"/>
              <a:t>Şekil-1’deki karşıtlığı iyileştirilmiş görüntü </a:t>
            </a:r>
            <a:r>
              <a:rPr lang="tr-TR" dirty="0" err="1" smtClean="0"/>
              <a:t>histogramına</a:t>
            </a:r>
            <a:r>
              <a:rPr lang="tr-TR" dirty="0" smtClean="0"/>
              <a:t> bakıldığında tepenin olduğu görülmektedir.</a:t>
            </a:r>
          </a:p>
          <a:p>
            <a:r>
              <a:rPr lang="tr-TR" dirty="0" smtClean="0"/>
              <a:t>Ancak Şekil-2’de daha düzgün yayılımlı </a:t>
            </a:r>
            <a:r>
              <a:rPr lang="tr-TR" dirty="0" err="1" smtClean="0"/>
              <a:t>histogram</a:t>
            </a:r>
            <a:r>
              <a:rPr lang="tr-TR" dirty="0" smtClean="0"/>
              <a:t> elde edilmiştir.</a:t>
            </a:r>
          </a:p>
          <a:p>
            <a:r>
              <a:rPr lang="tr-TR" dirty="0" smtClean="0"/>
              <a:t>Şekil-3’te ise </a:t>
            </a:r>
            <a:r>
              <a:rPr lang="tr-TR" dirty="0" err="1" smtClean="0"/>
              <a:t>histogram</a:t>
            </a:r>
            <a:r>
              <a:rPr lang="tr-TR" dirty="0" smtClean="0"/>
              <a:t> eşitlenmiş görüntü bulunmaktadır.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0" y="3168050"/>
            <a:ext cx="2985834" cy="298612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84" y="3167525"/>
            <a:ext cx="2777915" cy="29855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629" y="3173389"/>
            <a:ext cx="2487770" cy="297965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976511" y="624154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Şekil-1</a:t>
            </a:r>
            <a:endParaRPr lang="tr-TR" sz="1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913915" y="622296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Şekil-2</a:t>
            </a:r>
            <a:endParaRPr lang="tr-TR" sz="1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9602288" y="624154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Şekil-3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8813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439057"/>
            <a:ext cx="8610600" cy="950127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/>
              <a:t>Gözeneklerin otomatik olarak </a:t>
            </a:r>
            <a:r>
              <a:rPr lang="tr-TR" sz="2400" dirty="0" err="1" smtClean="0"/>
              <a:t>bölütlenmesi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365279"/>
            <a:ext cx="5758962" cy="3033346"/>
          </a:xfrm>
        </p:spPr>
        <p:txBody>
          <a:bodyPr/>
          <a:lstStyle/>
          <a:p>
            <a:r>
              <a:rPr lang="tr-TR" dirty="0" smtClean="0"/>
              <a:t>Bu kısımda ön işlemden geçip, işlemeye hazır hale gelen görüntüler öncelikle otsu yöntemiyle </a:t>
            </a:r>
            <a:r>
              <a:rPr lang="tr-TR" dirty="0" err="1" smtClean="0"/>
              <a:t>eşiklenerek</a:t>
            </a:r>
            <a:r>
              <a:rPr lang="tr-TR" dirty="0" smtClean="0"/>
              <a:t> yandaki akış diyagramında belirtildiği gibi özetlenmiştir.</a:t>
            </a:r>
          </a:p>
          <a:p>
            <a:r>
              <a:rPr lang="tr-TR" dirty="0" smtClean="0"/>
              <a:t>Otsu yöntemi, gri seviye görüntüler üzerinde uygulanabilen bir eşik belirtme yöntemidir.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05" y="1389184"/>
            <a:ext cx="3405389" cy="49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1142443"/>
            <a:ext cx="8610600" cy="1029257"/>
          </a:xfrm>
        </p:spPr>
        <p:txBody>
          <a:bodyPr/>
          <a:lstStyle/>
          <a:p>
            <a:pPr algn="l"/>
            <a:r>
              <a:rPr lang="tr-TR" dirty="0" smtClean="0"/>
              <a:t>Sonuçlar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769577"/>
            <a:ext cx="10820400" cy="2224454"/>
          </a:xfrm>
        </p:spPr>
        <p:txBody>
          <a:bodyPr/>
          <a:lstStyle/>
          <a:p>
            <a:r>
              <a:rPr lang="tr-TR" dirty="0" smtClean="0"/>
              <a:t>Yapılan çalışmada görüntü işleme teknikleri kullanılarak ekmek gözenekleri </a:t>
            </a:r>
            <a:r>
              <a:rPr lang="tr-TR" dirty="0" err="1" smtClean="0"/>
              <a:t>bölütlenmiştir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sayede ekmek doku özellikleri belirlenerek katkı maddesinin cinsine, miktarına bağlı olarak ekmek  yapısında meydana gelen  değişimler ve gözeneklere ait sayısal veriler elde edilerek belirlenmiştir.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17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88</TotalTime>
  <Words>366</Words>
  <Application>Microsoft Office PowerPoint</Application>
  <PresentationFormat>Geniş ekran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Uçak İzi</vt:lpstr>
      <vt:lpstr>Görüntü İşleme Teknikleri kullanılarak ekmek doku analizi</vt:lpstr>
      <vt:lpstr>giriş</vt:lpstr>
      <vt:lpstr>Deneysel metot</vt:lpstr>
      <vt:lpstr>Yöntemler</vt:lpstr>
      <vt:lpstr>Histogram germe</vt:lpstr>
      <vt:lpstr>PowerPoint Sunusu</vt:lpstr>
      <vt:lpstr>Histogram eşitleme</vt:lpstr>
      <vt:lpstr>Gözeneklerin otomatik olarak bölütlenmesi</vt:lpstr>
      <vt:lpstr>Sonuçlar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Teknikleri kullanılarak ekmek doku analizi ve arayüz programının geliştirilmesi</dc:title>
  <dc:creator>bahadır doğan</dc:creator>
  <cp:lastModifiedBy>bahadır doğan</cp:lastModifiedBy>
  <cp:revision>15</cp:revision>
  <dcterms:created xsi:type="dcterms:W3CDTF">2022-11-09T23:34:40Z</dcterms:created>
  <dcterms:modified xsi:type="dcterms:W3CDTF">2022-11-10T11:47:20Z</dcterms:modified>
</cp:coreProperties>
</file>