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7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7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05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24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88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72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95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66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5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3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0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2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3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19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82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0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531D-8EDF-4333-BFE5-F5F7EBFEF505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CC42-F7C7-496D-ABDD-F58AC260A6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51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71600" y="2251813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tr-TR" sz="4000" dirty="0"/>
              <a:t/>
            </a:r>
            <a:br>
              <a:rPr lang="tr-TR" sz="4000" dirty="0"/>
            </a:br>
            <a:r>
              <a:rPr lang="tr-TR" sz="4000" b="1" dirty="0" smtClean="0"/>
              <a:t>Görüntü </a:t>
            </a:r>
            <a:r>
              <a:rPr lang="tr-TR" sz="4000" b="1" dirty="0"/>
              <a:t>İşleme Yöntemleri Kullanılarak Kiraz Meyvesinin Sınıflandırılması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087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tr-TR" b="1" dirty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Dünya meyve ticaretinde belirli standartlara göre sınıflandırılmış kaliteli ürünler tercih </a:t>
            </a:r>
            <a:r>
              <a:rPr lang="tr-TR" dirty="0" smtClean="0"/>
              <a:t>edilmektedir.</a:t>
            </a:r>
          </a:p>
          <a:p>
            <a:r>
              <a:rPr lang="tr-TR" dirty="0" smtClean="0"/>
              <a:t>Sınıflandırma </a:t>
            </a:r>
            <a:r>
              <a:rPr lang="tr-TR" dirty="0"/>
              <a:t>işlemi insanlar ve makinalar ile gerçekleştirilebilmektedir ancak ürünlerdeki şekilsel farklılıklar ve insanlardan kaynaklanan hatalar nedeniyle verimli bir sınıflandırma yapılamamaktadır</a:t>
            </a:r>
            <a:r>
              <a:rPr lang="tr-TR" dirty="0" smtClean="0"/>
              <a:t>.</a:t>
            </a:r>
          </a:p>
          <a:p>
            <a:r>
              <a:rPr lang="tr-TR" dirty="0"/>
              <a:t>Yapılan çalışmada, ülkemizde yaygın olarak yetiştirilen ve önemli ihracat ürünlerinden biri olan kiraz meyvesinin, </a:t>
            </a:r>
            <a:r>
              <a:rPr lang="tr-TR" dirty="0" err="1"/>
              <a:t>Matlab</a:t>
            </a:r>
            <a:r>
              <a:rPr lang="tr-TR" dirty="0"/>
              <a:t> R2013a programı kullanılarak büyüklüklerine göre sınıflandırılması amaçlanmıştır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06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539784"/>
            <a:ext cx="8610600" cy="1293028"/>
          </a:xfrm>
        </p:spPr>
        <p:txBody>
          <a:bodyPr/>
          <a:lstStyle/>
          <a:p>
            <a:pPr algn="l"/>
            <a:r>
              <a:rPr lang="tr-TR" b="1" dirty="0"/>
              <a:t>Görüntü İşleme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832812"/>
            <a:ext cx="10820400" cy="4024125"/>
          </a:xfrm>
        </p:spPr>
        <p:txBody>
          <a:bodyPr/>
          <a:lstStyle/>
          <a:p>
            <a:r>
              <a:rPr lang="tr-TR" dirty="0"/>
              <a:t>Görüntü işleme, görüntüyü dijital form haline getirerek spesifik görüntü elde etmek yada </a:t>
            </a:r>
            <a:r>
              <a:rPr lang="tr-TR" dirty="0" err="1"/>
              <a:t>yazılımsal</a:t>
            </a:r>
            <a:r>
              <a:rPr lang="tr-TR" dirty="0"/>
              <a:t> olarak görüntü üzerinde istenilen sonucu elde etmek için kullanılan bir </a:t>
            </a:r>
            <a:r>
              <a:rPr lang="tr-TR" dirty="0" smtClean="0"/>
              <a:t>yöntemdir.</a:t>
            </a:r>
          </a:p>
          <a:p>
            <a:r>
              <a:rPr lang="tr-TR" dirty="0"/>
              <a:t>Görüntü </a:t>
            </a:r>
            <a:r>
              <a:rPr lang="tr-TR" dirty="0" smtClean="0"/>
              <a:t>işlemeyi matrisler </a:t>
            </a:r>
            <a:r>
              <a:rPr lang="tr-TR" dirty="0"/>
              <a:t>üzerinde yapılan işlemler bütünü şeklinde de tanımlayabiliriz. </a:t>
            </a:r>
            <a:r>
              <a:rPr lang="tr-TR" dirty="0" smtClean="0"/>
              <a:t>Resimler çeşitli </a:t>
            </a:r>
            <a:r>
              <a:rPr lang="tr-TR" dirty="0"/>
              <a:t>renklerin bir araya geldiği karelerden oluşmaktadır. Halbuki </a:t>
            </a:r>
            <a:r>
              <a:rPr lang="tr-TR" dirty="0" err="1"/>
              <a:t>resimi</a:t>
            </a:r>
            <a:r>
              <a:rPr lang="tr-TR" dirty="0"/>
              <a:t> en küçük parçalarına </a:t>
            </a:r>
            <a:r>
              <a:rPr lang="tr-TR" dirty="0" smtClean="0"/>
              <a:t>böldüğümüzde </a:t>
            </a:r>
            <a:r>
              <a:rPr lang="tr-TR" dirty="0" err="1" smtClean="0"/>
              <a:t>pixsel</a:t>
            </a:r>
            <a:r>
              <a:rPr lang="tr-TR" dirty="0" smtClean="0"/>
              <a:t> </a:t>
            </a:r>
            <a:r>
              <a:rPr lang="tr-TR" dirty="0"/>
              <a:t>adını </a:t>
            </a:r>
            <a:r>
              <a:rPr lang="tr-TR" dirty="0" smtClean="0"/>
              <a:t>verdiğimiz matrislerden </a:t>
            </a:r>
            <a:r>
              <a:rPr lang="tr-TR" dirty="0"/>
              <a:t>oluştuğunu görmekteyiz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330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668121"/>
            <a:ext cx="8610600" cy="1293028"/>
          </a:xfrm>
        </p:spPr>
        <p:txBody>
          <a:bodyPr/>
          <a:lstStyle/>
          <a:p>
            <a:pPr algn="l"/>
            <a:r>
              <a:rPr lang="tr-TR" b="1" dirty="0"/>
              <a:t>Uygulama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249779" cy="4174156"/>
          </a:xfrm>
        </p:spPr>
        <p:txBody>
          <a:bodyPr>
            <a:normAutofit/>
          </a:bodyPr>
          <a:lstStyle/>
          <a:p>
            <a:r>
              <a:rPr lang="tr-TR" dirty="0"/>
              <a:t>Yapılan çalışmada ülkemizde yaygın olarak yetiştirilen kiraz meyvesi ele alınmıştır. </a:t>
            </a:r>
            <a:endParaRPr lang="tr-TR" dirty="0" smtClean="0"/>
          </a:p>
          <a:p>
            <a:r>
              <a:rPr lang="tr-TR" dirty="0"/>
              <a:t>Tablo </a:t>
            </a:r>
            <a:r>
              <a:rPr lang="tr-TR" dirty="0" smtClean="0"/>
              <a:t>da belirtilen </a:t>
            </a:r>
            <a:r>
              <a:rPr lang="tr-TR" dirty="0"/>
              <a:t>boyutlara göre, </a:t>
            </a:r>
            <a:r>
              <a:rPr lang="tr-TR" dirty="0" smtClean="0"/>
              <a:t>sınıflandırılacak olan </a:t>
            </a:r>
            <a:r>
              <a:rPr lang="tr-TR" dirty="0"/>
              <a:t>kirazların hangi sınıfa dahil oldukları </a:t>
            </a:r>
            <a:r>
              <a:rPr lang="tr-TR" dirty="0" smtClean="0"/>
              <a:t>gösterilmiştir.</a:t>
            </a:r>
          </a:p>
          <a:p>
            <a:r>
              <a:rPr lang="tr-TR" dirty="0" smtClean="0"/>
              <a:t>Yapılan </a:t>
            </a:r>
            <a:r>
              <a:rPr lang="tr-TR" dirty="0"/>
              <a:t>çalışmada, görüntüsü alınan kirazların </a:t>
            </a:r>
            <a:r>
              <a:rPr lang="tr-TR" dirty="0" smtClean="0"/>
              <a:t>Tablo da </a:t>
            </a:r>
            <a:r>
              <a:rPr lang="tr-TR" dirty="0"/>
              <a:t>belirlenen standartlara göre </a:t>
            </a:r>
            <a:r>
              <a:rPr lang="tr-TR" dirty="0" err="1"/>
              <a:t>Matlab</a:t>
            </a:r>
            <a:r>
              <a:rPr lang="tr-TR" dirty="0"/>
              <a:t> programı ile sınıflandırılması yapılmıştır. Kiraz meyvesinin </a:t>
            </a:r>
            <a:r>
              <a:rPr lang="tr-TR" dirty="0" smtClean="0"/>
              <a:t>sınıflandırılması yapılmıştır.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844224"/>
            <a:ext cx="5066047" cy="19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312245"/>
            <a:ext cx="10820400" cy="805314"/>
          </a:xfrm>
        </p:spPr>
        <p:txBody>
          <a:bodyPr/>
          <a:lstStyle/>
          <a:p>
            <a:r>
              <a:rPr lang="tr-TR" dirty="0" smtClean="0"/>
              <a:t>Kiraz </a:t>
            </a:r>
            <a:r>
              <a:rPr lang="tr-TR" dirty="0"/>
              <a:t>meyvesinin </a:t>
            </a:r>
            <a:r>
              <a:rPr lang="tr-TR" dirty="0" smtClean="0"/>
              <a:t>sınıflandırılması için </a:t>
            </a:r>
            <a:r>
              <a:rPr lang="tr-TR" dirty="0"/>
              <a:t>gerekli olan işlem </a:t>
            </a:r>
            <a:r>
              <a:rPr lang="tr-TR" dirty="0" smtClean="0"/>
              <a:t>adımları aşağıdaki   Şekil de </a:t>
            </a:r>
            <a:r>
              <a:rPr lang="tr-TR" dirty="0"/>
              <a:t>gösterilmiştir.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46948"/>
            <a:ext cx="10571888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2872" y="606391"/>
            <a:ext cx="11490159" cy="1623462"/>
          </a:xfrm>
        </p:spPr>
        <p:txBody>
          <a:bodyPr/>
          <a:lstStyle/>
          <a:p>
            <a:r>
              <a:rPr lang="tr-TR" dirty="0"/>
              <a:t>İşlenmiş olarak sisteme yüklenen resim siyah-beyaz piksellere dönüştürülmektedir</a:t>
            </a:r>
            <a:r>
              <a:rPr lang="tr-TR" dirty="0" smtClean="0"/>
              <a:t>.</a:t>
            </a:r>
          </a:p>
          <a:p>
            <a:r>
              <a:rPr lang="tr-TR" dirty="0"/>
              <a:t>Resim siyah-beyaz piksellere dönüştürülüp ters çevirme işlemi </a:t>
            </a:r>
            <a:r>
              <a:rPr lang="tr-TR" dirty="0" smtClean="0"/>
              <a:t>uygulandıktan sonra </a:t>
            </a:r>
            <a:r>
              <a:rPr lang="tr-TR" dirty="0"/>
              <a:t>resimde </a:t>
            </a:r>
            <a:r>
              <a:rPr lang="tr-TR" dirty="0" smtClean="0"/>
              <a:t>bulunan belirli </a:t>
            </a:r>
            <a:r>
              <a:rPr lang="tr-TR" dirty="0"/>
              <a:t>boyutun altındaki gürültü olarak tabir edilen </a:t>
            </a:r>
            <a:r>
              <a:rPr lang="tr-TR" dirty="0" smtClean="0"/>
              <a:t>nesneler </a:t>
            </a:r>
            <a:r>
              <a:rPr lang="tr-TR" dirty="0"/>
              <a:t>kaldırılmıştır.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14" y="2229853"/>
            <a:ext cx="3400023" cy="13424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9" y="3853315"/>
            <a:ext cx="4507606" cy="235409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76" y="3853315"/>
            <a:ext cx="4507606" cy="23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636037"/>
            <a:ext cx="9613232" cy="1293028"/>
          </a:xfrm>
        </p:spPr>
        <p:txBody>
          <a:bodyPr/>
          <a:lstStyle/>
          <a:p>
            <a:pPr algn="l"/>
            <a:r>
              <a:rPr lang="tr-TR" b="1" dirty="0"/>
              <a:t>Araştırma Sonuçları ve Tartışma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929065"/>
            <a:ext cx="10820400" cy="2081461"/>
          </a:xfrm>
        </p:spPr>
        <p:txBody>
          <a:bodyPr/>
          <a:lstStyle/>
          <a:p>
            <a:r>
              <a:rPr lang="tr-TR" dirty="0"/>
              <a:t>Sınırları belirlenen kirazlar belirli işlemlerden geçirildikten sonra kirazlara ait alan bilgileri hesaplanmıştır. </a:t>
            </a:r>
            <a:endParaRPr lang="tr-TR" dirty="0" smtClean="0"/>
          </a:p>
          <a:p>
            <a:r>
              <a:rPr lang="tr-TR" dirty="0" smtClean="0"/>
              <a:t>Hesaplanan </a:t>
            </a:r>
            <a:r>
              <a:rPr lang="tr-TR" dirty="0"/>
              <a:t>alan verileri </a:t>
            </a:r>
            <a:r>
              <a:rPr lang="tr-TR" dirty="0" smtClean="0"/>
              <a:t>boyut </a:t>
            </a:r>
            <a:r>
              <a:rPr lang="tr-TR" dirty="0"/>
              <a:t>standartlarına göre değerlendirilmiş ve değerlendirme </a:t>
            </a:r>
            <a:r>
              <a:rPr lang="tr-TR" dirty="0" smtClean="0"/>
              <a:t>sonucunda kirazlar boyutlarına göre sınıflandırılmıştır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Aşağıdaki Şekil de </a:t>
            </a:r>
            <a:r>
              <a:rPr lang="tr-TR" dirty="0"/>
              <a:t>kirazların boyutlarına göre sınıflandırılmış hali gösterilmiştir.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95" y="4152858"/>
            <a:ext cx="5151409" cy="27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32289"/>
            <a:ext cx="8610600" cy="1293028"/>
          </a:xfrm>
        </p:spPr>
        <p:txBody>
          <a:bodyPr/>
          <a:lstStyle/>
          <a:p>
            <a:pPr algn="l"/>
            <a:r>
              <a:rPr lang="tr-TR" b="1" dirty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Yapılan çalışmada, Ülkemizde yaygın olarak yetiştirilen ve en önemli ihracat ürünlerinden birisi olan kiraz meyvesinin </a:t>
            </a:r>
            <a:r>
              <a:rPr lang="tr-TR" dirty="0" smtClean="0"/>
              <a:t>klasik sınıflandırma </a:t>
            </a:r>
            <a:r>
              <a:rPr lang="tr-TR" dirty="0"/>
              <a:t>yöntemleri yerine görüntü işleme teknikleri ile sınıflandırılması sağlanmıştır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sayede önemli ihracat ürünlerinden biri olan kiraz meyvesinin uluslararası standartlara uygun olarak tasnif edilmesi sağlanacak ve </a:t>
            </a:r>
            <a:r>
              <a:rPr lang="tr-TR" dirty="0" smtClean="0"/>
              <a:t>ülke ekonomisine </a:t>
            </a:r>
            <a:r>
              <a:rPr lang="tr-TR" dirty="0"/>
              <a:t>katkısı </a:t>
            </a:r>
            <a:r>
              <a:rPr lang="tr-TR" dirty="0" smtClean="0"/>
              <a:t>daha da </a:t>
            </a:r>
            <a:r>
              <a:rPr lang="tr-TR" dirty="0"/>
              <a:t>arttırılacaktır. </a:t>
            </a:r>
            <a:endParaRPr lang="tr-TR" dirty="0" smtClean="0"/>
          </a:p>
          <a:p>
            <a:r>
              <a:rPr lang="tr-TR" dirty="0"/>
              <a:t>Yapılan çalışma ile farklı büyüklükteki meyveler sistem tarafından başarılı bir şekilde değerlendirilerek </a:t>
            </a:r>
            <a:r>
              <a:rPr lang="tr-TR" dirty="0" smtClean="0"/>
              <a:t>sınıflandırılmıştır.</a:t>
            </a:r>
          </a:p>
          <a:p>
            <a:r>
              <a:rPr lang="tr-TR" dirty="0" smtClean="0"/>
              <a:t>Görüntü </a:t>
            </a:r>
            <a:r>
              <a:rPr lang="tr-TR" dirty="0"/>
              <a:t>işleme yöntemleri ile kiraz meyvesinin sınıflandırılması üzerine yapılmış bu çalışma, diğer çalışmalar içinde bir örnek teşkil edecektir.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375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4254" y="2906737"/>
            <a:ext cx="10820400" cy="1111348"/>
          </a:xfrm>
        </p:spPr>
        <p:txBody>
          <a:bodyPr/>
          <a:lstStyle/>
          <a:p>
            <a:pPr marL="0" indent="0" algn="ctr">
              <a:buNone/>
            </a:pPr>
            <a:r>
              <a:rPr lang="tr-TR" sz="2800" dirty="0"/>
              <a:t>Bahadır Osman Doğan</a:t>
            </a:r>
          </a:p>
          <a:p>
            <a:pPr marL="0" indent="0" algn="ctr">
              <a:buNone/>
            </a:pPr>
            <a:r>
              <a:rPr lang="tr-TR" sz="2800" dirty="0"/>
              <a:t>02205076033</a:t>
            </a:r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6835798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16</TotalTime>
  <Words>352</Words>
  <Application>Microsoft Office PowerPoint</Application>
  <PresentationFormat>Geniş ekran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Uçak İzi</vt:lpstr>
      <vt:lpstr> Görüntü İşleme Yöntemleri Kullanılarak Kiraz Meyvesinin Sınıflandırılması</vt:lpstr>
      <vt:lpstr>Giriş</vt:lpstr>
      <vt:lpstr>Görüntü İşleme</vt:lpstr>
      <vt:lpstr>Uygulama</vt:lpstr>
      <vt:lpstr>PowerPoint Sunusu</vt:lpstr>
      <vt:lpstr>PowerPoint Sunusu</vt:lpstr>
      <vt:lpstr>Araştırma Sonuçları ve Tartışma </vt:lpstr>
      <vt:lpstr>Sonuç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Görüntü İşleme Yöntemleri Kullanılarak Kiraz Meyvesinin Sınıflandırılması</dc:title>
  <dc:creator>bahadır doğan</dc:creator>
  <cp:lastModifiedBy>bahadır doğan</cp:lastModifiedBy>
  <cp:revision>2</cp:revision>
  <dcterms:created xsi:type="dcterms:W3CDTF">2022-11-17T15:55:46Z</dcterms:created>
  <dcterms:modified xsi:type="dcterms:W3CDTF">2022-11-17T16:11:57Z</dcterms:modified>
</cp:coreProperties>
</file>