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361" r:id="rId3"/>
    <p:sldId id="383" r:id="rId4"/>
    <p:sldId id="384" r:id="rId5"/>
    <p:sldId id="385" r:id="rId6"/>
    <p:sldId id="386" r:id="rId7"/>
    <p:sldId id="387" r:id="rId8"/>
    <p:sldId id="388" r:id="rId9"/>
    <p:sldId id="389" r:id="rId10"/>
    <p:sldId id="390" r:id="rId11"/>
    <p:sldId id="391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12CEC21-FD8E-4D6C-A2FA-43FC25C629E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99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  <p:sldLayoutId id="2147483717" r:id="rId18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94660"/>
            <a:ext cx="12192000" cy="264838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6699"/>
                </a:solidFill>
                <a:effectLst/>
              </a:rPr>
              <a:t>Advance Python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984" y="4662489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Trainer: Fawad Bahadur </a:t>
            </a:r>
            <a:r>
              <a:rPr lang="en-US" sz="2800">
                <a:solidFill>
                  <a:schemeClr val="bg1"/>
                </a:solidFill>
              </a:rPr>
              <a:t>Marwat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AB00D1-880D-47FD-9738-1EEFA9E61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463"/>
            <a:ext cx="121920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A18734-4BCA-AD08-E085-98C985C24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EDEAB-FE4D-82E5-8034-4D9EB8EE0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9849"/>
            <a:ext cx="12192000" cy="1191998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3"/>
                </a:solidFill>
                <a:effectLst/>
              </a:rPr>
              <a:t>remove() Method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ED6ACB3-3285-9F89-8D29-0112AA01A68D}"/>
              </a:ext>
            </a:extLst>
          </p:cNvPr>
          <p:cNvSpPr txBox="1"/>
          <p:nvPr/>
        </p:nvSpPr>
        <p:spPr>
          <a:xfrm>
            <a:off x="353183" y="1753860"/>
            <a:ext cx="781866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/>
                </a:solidFill>
              </a:rPr>
              <a:t>Definition:</a:t>
            </a:r>
            <a:r>
              <a:rPr lang="en-US" sz="2800" dirty="0">
                <a:solidFill>
                  <a:schemeClr val="bg2"/>
                </a:solidFill>
              </a:rPr>
              <a:t> Removes the </a:t>
            </a:r>
            <a:r>
              <a:rPr lang="en-US" sz="2800" b="1" dirty="0">
                <a:solidFill>
                  <a:schemeClr val="bg2"/>
                </a:solidFill>
              </a:rPr>
              <a:t>first occurrence</a:t>
            </a:r>
            <a:r>
              <a:rPr lang="en-US" sz="2800" dirty="0">
                <a:solidFill>
                  <a:schemeClr val="bg2"/>
                </a:solidFill>
              </a:rPr>
              <a:t> of a value.</a:t>
            </a:r>
            <a:endParaRPr lang="en-US" sz="2800" b="1" dirty="0">
              <a:solidFill>
                <a:schemeClr val="bg2"/>
              </a:solidFill>
            </a:endParaRPr>
          </a:p>
          <a:p>
            <a:endParaRPr lang="en-US" sz="2800" b="1" dirty="0">
              <a:solidFill>
                <a:schemeClr val="bg2"/>
              </a:solidFill>
            </a:endParaRPr>
          </a:p>
          <a:p>
            <a:r>
              <a:rPr lang="en-US" sz="2800" b="1" dirty="0">
                <a:solidFill>
                  <a:schemeClr val="bg2"/>
                </a:solidFill>
              </a:rPr>
              <a:t>Syntax:</a:t>
            </a:r>
            <a:endParaRPr lang="en-US" sz="2800" dirty="0">
              <a:solidFill>
                <a:schemeClr val="bg2"/>
              </a:solidFill>
            </a:endParaRPr>
          </a:p>
          <a:p>
            <a:r>
              <a:rPr lang="en-US" sz="2800" dirty="0" err="1">
                <a:solidFill>
                  <a:schemeClr val="bg2"/>
                </a:solidFill>
              </a:rPr>
              <a:t>list.remove</a:t>
            </a:r>
            <a:r>
              <a:rPr lang="en-US" sz="2800" dirty="0">
                <a:solidFill>
                  <a:schemeClr val="bg2"/>
                </a:solidFill>
              </a:rPr>
              <a:t>(value)</a:t>
            </a:r>
          </a:p>
          <a:p>
            <a:endParaRPr lang="en-US" sz="2800" b="1" dirty="0">
              <a:solidFill>
                <a:schemeClr val="bg2"/>
              </a:solidFill>
            </a:endParaRPr>
          </a:p>
          <a:p>
            <a:r>
              <a:rPr lang="en-US" sz="2800" b="1" dirty="0">
                <a:solidFill>
                  <a:schemeClr val="bg2"/>
                </a:solidFill>
              </a:rPr>
              <a:t>Example:</a:t>
            </a:r>
          </a:p>
          <a:p>
            <a:r>
              <a:rPr lang="en-US" sz="2400" dirty="0">
                <a:solidFill>
                  <a:schemeClr val="bg2"/>
                </a:solidFill>
              </a:rPr>
              <a:t>fruits = ["apple", "banana", "apple", "cherry"]</a:t>
            </a:r>
          </a:p>
          <a:p>
            <a:r>
              <a:rPr lang="en-US" sz="2400" dirty="0" err="1">
                <a:solidFill>
                  <a:schemeClr val="bg2"/>
                </a:solidFill>
              </a:rPr>
              <a:t>fruits.remove</a:t>
            </a:r>
            <a:r>
              <a:rPr lang="en-US" sz="2400" dirty="0">
                <a:solidFill>
                  <a:schemeClr val="bg2"/>
                </a:solidFill>
              </a:rPr>
              <a:t>("apple")</a:t>
            </a:r>
          </a:p>
          <a:p>
            <a:r>
              <a:rPr lang="en-US" sz="2400" dirty="0">
                <a:solidFill>
                  <a:schemeClr val="bg2"/>
                </a:solidFill>
              </a:rPr>
              <a:t>print(fruits)  # Output: ['banana', 'apple', 'cherry']</a:t>
            </a:r>
          </a:p>
          <a:p>
            <a:endParaRPr lang="en-US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635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020766-CA0C-8168-A671-30929336C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1D654-C49F-A29A-78EB-259CD4EDA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9849"/>
            <a:ext cx="12192000" cy="1191998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3"/>
                </a:solidFill>
                <a:effectLst/>
              </a:rPr>
              <a:t>Key Takeaways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18F296B-D83C-25A1-9D79-5AE4E1D937DC}"/>
              </a:ext>
            </a:extLst>
          </p:cNvPr>
          <p:cNvSpPr txBox="1"/>
          <p:nvPr/>
        </p:nvSpPr>
        <p:spPr>
          <a:xfrm>
            <a:off x="199179" y="1225689"/>
            <a:ext cx="829030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</a:rPr>
              <a:t>append() </a:t>
            </a:r>
            <a:r>
              <a:rPr lang="en-US" sz="2400" dirty="0">
                <a:solidFill>
                  <a:schemeClr val="bg2"/>
                </a:solidFill>
              </a:rPr>
              <a:t>→ Add to end</a:t>
            </a:r>
          </a:p>
          <a:p>
            <a:endParaRPr lang="en-US" sz="2400" dirty="0">
              <a:solidFill>
                <a:schemeClr val="bg2"/>
              </a:solidFill>
            </a:endParaRPr>
          </a:p>
          <a:p>
            <a:r>
              <a:rPr lang="en-US" sz="2400" b="1" dirty="0">
                <a:solidFill>
                  <a:schemeClr val="bg2"/>
                </a:solidFill>
              </a:rPr>
              <a:t>insert() </a:t>
            </a:r>
            <a:r>
              <a:rPr lang="en-US" sz="2400" dirty="0">
                <a:solidFill>
                  <a:schemeClr val="bg2"/>
                </a:solidFill>
              </a:rPr>
              <a:t>→ Add at specific position</a:t>
            </a:r>
          </a:p>
          <a:p>
            <a:endParaRPr lang="en-US" sz="2400" dirty="0">
              <a:solidFill>
                <a:schemeClr val="bg2"/>
              </a:solidFill>
            </a:endParaRPr>
          </a:p>
          <a:p>
            <a:r>
              <a:rPr lang="en-US" sz="2400" b="1" dirty="0">
                <a:solidFill>
                  <a:schemeClr val="bg2"/>
                </a:solidFill>
              </a:rPr>
              <a:t>Prepend</a:t>
            </a:r>
            <a:r>
              <a:rPr lang="en-US" sz="2400" dirty="0">
                <a:solidFill>
                  <a:schemeClr val="bg2"/>
                </a:solidFill>
              </a:rPr>
              <a:t> → Use insert(0, value)</a:t>
            </a:r>
          </a:p>
          <a:p>
            <a:endParaRPr lang="en-US" sz="2400" dirty="0">
              <a:solidFill>
                <a:schemeClr val="bg2"/>
              </a:solidFill>
            </a:endParaRPr>
          </a:p>
          <a:p>
            <a:r>
              <a:rPr lang="en-US" sz="2400" b="1" dirty="0">
                <a:solidFill>
                  <a:schemeClr val="bg2"/>
                </a:solidFill>
              </a:rPr>
              <a:t>pop() </a:t>
            </a:r>
            <a:r>
              <a:rPr lang="en-US" sz="2400" dirty="0">
                <a:solidFill>
                  <a:schemeClr val="bg2"/>
                </a:solidFill>
              </a:rPr>
              <a:t>→ Remove by index or last element</a:t>
            </a:r>
          </a:p>
          <a:p>
            <a:endParaRPr lang="en-US" sz="2400" dirty="0">
              <a:solidFill>
                <a:schemeClr val="bg2"/>
              </a:solidFill>
            </a:endParaRPr>
          </a:p>
          <a:p>
            <a:r>
              <a:rPr lang="en-US" sz="2400" b="1" dirty="0">
                <a:solidFill>
                  <a:schemeClr val="bg2"/>
                </a:solidFill>
              </a:rPr>
              <a:t>remove() </a:t>
            </a:r>
            <a:r>
              <a:rPr lang="en-US" sz="2400" dirty="0">
                <a:solidFill>
                  <a:schemeClr val="bg2"/>
                </a:solidFill>
              </a:rPr>
              <a:t>→ Remove by value</a:t>
            </a:r>
          </a:p>
          <a:p>
            <a:endParaRPr lang="en-US" sz="2400" dirty="0">
              <a:solidFill>
                <a:schemeClr val="bg2"/>
              </a:solidFill>
            </a:endParaRPr>
          </a:p>
          <a:p>
            <a:r>
              <a:rPr lang="en-US" sz="2400" b="1" dirty="0">
                <a:solidFill>
                  <a:schemeClr val="bg2"/>
                </a:solidFill>
              </a:rPr>
              <a:t>sort() </a:t>
            </a:r>
            <a:r>
              <a:rPr lang="en-US" sz="2400" dirty="0">
                <a:solidFill>
                  <a:schemeClr val="bg2"/>
                </a:solidFill>
              </a:rPr>
              <a:t>→ Arrange data</a:t>
            </a:r>
          </a:p>
          <a:p>
            <a:endParaRPr lang="en-US" sz="2400" dirty="0">
              <a:solidFill>
                <a:schemeClr val="bg2"/>
              </a:solidFill>
            </a:endParaRPr>
          </a:p>
          <a:p>
            <a:r>
              <a:rPr lang="en-US" sz="2400" b="1" dirty="0">
                <a:solidFill>
                  <a:schemeClr val="bg2"/>
                </a:solidFill>
              </a:rPr>
              <a:t>count() </a:t>
            </a:r>
            <a:r>
              <a:rPr lang="en-US" sz="2400" dirty="0">
                <a:solidFill>
                  <a:schemeClr val="bg2"/>
                </a:solidFill>
              </a:rPr>
              <a:t>→ Count occurrences</a:t>
            </a:r>
          </a:p>
          <a:p>
            <a:endParaRPr lang="en-US" sz="2400" dirty="0">
              <a:solidFill>
                <a:schemeClr val="bg2"/>
              </a:solidFill>
            </a:endParaRPr>
          </a:p>
          <a:p>
            <a:r>
              <a:rPr lang="en-US" sz="2400" b="1" dirty="0">
                <a:solidFill>
                  <a:schemeClr val="bg2"/>
                </a:solidFill>
              </a:rPr>
              <a:t>index() </a:t>
            </a:r>
            <a:r>
              <a:rPr lang="en-US" sz="2400" dirty="0">
                <a:solidFill>
                  <a:schemeClr val="bg2"/>
                </a:solidFill>
              </a:rPr>
              <a:t>→ Find position (positive or negative indexing)</a:t>
            </a:r>
          </a:p>
        </p:txBody>
      </p:sp>
    </p:spTree>
    <p:extLst>
      <p:ext uri="{BB962C8B-B14F-4D97-AF65-F5344CB8AC3E}">
        <p14:creationId xmlns:p14="http://schemas.microsoft.com/office/powerpoint/2010/main" val="1039995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BE9C5C-6569-4C5C-98FD-4514941A1A59}"/>
              </a:ext>
            </a:extLst>
          </p:cNvPr>
          <p:cNvSpPr/>
          <p:nvPr/>
        </p:nvSpPr>
        <p:spPr>
          <a:xfrm rot="2700000">
            <a:off x="4776987" y="1498228"/>
            <a:ext cx="2013391" cy="2013391"/>
          </a:xfrm>
          <a:prstGeom prst="roundRect">
            <a:avLst>
              <a:gd name="adj" fmla="val 20464"/>
            </a:avLst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06BA146-A655-415F-8DCE-ED10500F28D3}"/>
              </a:ext>
            </a:extLst>
          </p:cNvPr>
          <p:cNvSpPr/>
          <p:nvPr/>
        </p:nvSpPr>
        <p:spPr>
          <a:xfrm rot="2700000">
            <a:off x="6838259" y="3069049"/>
            <a:ext cx="1719112" cy="1719112"/>
          </a:xfrm>
          <a:prstGeom prst="roundRect">
            <a:avLst>
              <a:gd name="adj" fmla="val 20464"/>
            </a:avLst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5C243C-8AFA-48C1-BC37-34FA15F457A4}"/>
              </a:ext>
            </a:extLst>
          </p:cNvPr>
          <p:cNvSpPr/>
          <p:nvPr/>
        </p:nvSpPr>
        <p:spPr>
          <a:xfrm rot="2700000" flipV="1">
            <a:off x="4540879" y="4118095"/>
            <a:ext cx="952612" cy="952612"/>
          </a:xfrm>
          <a:prstGeom prst="roundRect">
            <a:avLst>
              <a:gd name="adj" fmla="val 20464"/>
            </a:avLst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7236F8A-92A8-462D-9C5C-EBB0391EE255}"/>
              </a:ext>
            </a:extLst>
          </p:cNvPr>
          <p:cNvSpPr/>
          <p:nvPr/>
        </p:nvSpPr>
        <p:spPr>
          <a:xfrm rot="2700000">
            <a:off x="4873774" y="2476034"/>
            <a:ext cx="2632087" cy="2632087"/>
          </a:xfrm>
          <a:prstGeom prst="roundRect">
            <a:avLst>
              <a:gd name="adj" fmla="val 1912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72742A2-6260-4172-8D34-B3FEEEF9BC92}"/>
              </a:ext>
            </a:extLst>
          </p:cNvPr>
          <p:cNvSpPr txBox="1">
            <a:spLocks/>
          </p:cNvSpPr>
          <p:nvPr/>
        </p:nvSpPr>
        <p:spPr>
          <a:xfrm>
            <a:off x="5052519" y="3279223"/>
            <a:ext cx="2274595" cy="1239069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IN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THANK YOU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2A43068-9F93-4923-849F-C40C2616E5FD}"/>
              </a:ext>
            </a:extLst>
          </p:cNvPr>
          <p:cNvSpPr/>
          <p:nvPr/>
        </p:nvSpPr>
        <p:spPr>
          <a:xfrm rot="2700000">
            <a:off x="6514438" y="5459984"/>
            <a:ext cx="1597667" cy="1597667"/>
          </a:xfrm>
          <a:custGeom>
            <a:avLst/>
            <a:gdLst>
              <a:gd name="connsiteX0" fmla="*/ 89500 w 1597666"/>
              <a:gd name="connsiteY0" fmla="*/ 89500 h 1597666"/>
              <a:gd name="connsiteX1" fmla="*/ 305570 w 1597666"/>
              <a:gd name="connsiteY1" fmla="*/ 0 h 1597666"/>
              <a:gd name="connsiteX2" fmla="*/ 1292096 w 1597666"/>
              <a:gd name="connsiteY2" fmla="*/ 0 h 1597666"/>
              <a:gd name="connsiteX3" fmla="*/ 1597666 w 1597666"/>
              <a:gd name="connsiteY3" fmla="*/ 305570 h 1597666"/>
              <a:gd name="connsiteX4" fmla="*/ 1597666 w 1597666"/>
              <a:gd name="connsiteY4" fmla="*/ 828667 h 1597666"/>
              <a:gd name="connsiteX5" fmla="*/ 828667 w 1597666"/>
              <a:gd name="connsiteY5" fmla="*/ 1597666 h 1597666"/>
              <a:gd name="connsiteX6" fmla="*/ 305570 w 1597666"/>
              <a:gd name="connsiteY6" fmla="*/ 1597666 h 1597666"/>
              <a:gd name="connsiteX7" fmla="*/ 0 w 1597666"/>
              <a:gd name="connsiteY7" fmla="*/ 1292096 h 1597666"/>
              <a:gd name="connsiteX8" fmla="*/ 0 w 1597666"/>
              <a:gd name="connsiteY8" fmla="*/ 305570 h 1597666"/>
              <a:gd name="connsiteX9" fmla="*/ 89500 w 1597666"/>
              <a:gd name="connsiteY9" fmla="*/ 89500 h 1597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7666" h="1597666">
                <a:moveTo>
                  <a:pt x="89500" y="89500"/>
                </a:moveTo>
                <a:cubicBezTo>
                  <a:pt x="144796" y="34202"/>
                  <a:pt x="221189" y="0"/>
                  <a:pt x="305570" y="0"/>
                </a:cubicBezTo>
                <a:lnTo>
                  <a:pt x="1292096" y="0"/>
                </a:lnTo>
                <a:cubicBezTo>
                  <a:pt x="1460858" y="0"/>
                  <a:pt x="1597666" y="136808"/>
                  <a:pt x="1597666" y="305570"/>
                </a:cubicBezTo>
                <a:lnTo>
                  <a:pt x="1597666" y="828667"/>
                </a:lnTo>
                <a:lnTo>
                  <a:pt x="828667" y="1597666"/>
                </a:lnTo>
                <a:lnTo>
                  <a:pt x="305570" y="1597666"/>
                </a:lnTo>
                <a:cubicBezTo>
                  <a:pt x="136808" y="1597666"/>
                  <a:pt x="0" y="1460858"/>
                  <a:pt x="0" y="1292096"/>
                </a:cubicBezTo>
                <a:lnTo>
                  <a:pt x="0" y="305570"/>
                </a:lnTo>
                <a:cubicBezTo>
                  <a:pt x="0" y="221189"/>
                  <a:pt x="34202" y="144796"/>
                  <a:pt x="89500" y="89500"/>
                </a:cubicBezTo>
                <a:close/>
              </a:path>
            </a:pathLst>
          </a:custGeom>
          <a:solidFill>
            <a:schemeClr val="accent2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140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3F0C82F-60D6-4E8E-8658-1945239ECDC7}"/>
              </a:ext>
            </a:extLst>
          </p:cNvPr>
          <p:cNvSpPr/>
          <p:nvPr/>
        </p:nvSpPr>
        <p:spPr>
          <a:xfrm rot="2700000">
            <a:off x="6510290" y="359620"/>
            <a:ext cx="1597667" cy="1597667"/>
          </a:xfrm>
          <a:prstGeom prst="roundRect">
            <a:avLst>
              <a:gd name="adj" fmla="val 19126"/>
            </a:avLst>
          </a:prstGeom>
          <a:solidFill>
            <a:schemeClr val="accent2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632F3FE-74FC-4251-9C8C-0D58948AEC51}"/>
              </a:ext>
            </a:extLst>
          </p:cNvPr>
          <p:cNvSpPr/>
          <p:nvPr/>
        </p:nvSpPr>
        <p:spPr>
          <a:xfrm rot="2700000">
            <a:off x="2631201" y="2321567"/>
            <a:ext cx="1597667" cy="1597667"/>
          </a:xfrm>
          <a:prstGeom prst="roundRect">
            <a:avLst>
              <a:gd name="adj" fmla="val 19126"/>
            </a:avLst>
          </a:prstGeom>
          <a:solidFill>
            <a:schemeClr val="accent2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</p:spTree>
    <p:extLst>
      <p:ext uri="{BB962C8B-B14F-4D97-AF65-F5344CB8AC3E}">
        <p14:creationId xmlns:p14="http://schemas.microsoft.com/office/powerpoint/2010/main" val="389667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9849"/>
            <a:ext cx="12192000" cy="1191998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3"/>
                </a:solidFill>
                <a:effectLst/>
              </a:rPr>
              <a:t>Introduction to Python Lists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621993-6CE4-4394-A423-BEDD3B16CD16}"/>
              </a:ext>
            </a:extLst>
          </p:cNvPr>
          <p:cNvSpPr txBox="1"/>
          <p:nvPr/>
        </p:nvSpPr>
        <p:spPr>
          <a:xfrm>
            <a:off x="401311" y="1992104"/>
            <a:ext cx="611247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/>
                </a:solidFill>
              </a:rPr>
              <a:t>Definition: </a:t>
            </a:r>
            <a:r>
              <a:rPr lang="en-US" sz="2800" dirty="0">
                <a:solidFill>
                  <a:schemeClr val="bg2"/>
                </a:solidFill>
              </a:rPr>
              <a:t>"A list is a collection in Python which is ordered and mutable."</a:t>
            </a:r>
          </a:p>
          <a:p>
            <a:endParaRPr lang="en-US" sz="2800" b="1" dirty="0">
              <a:solidFill>
                <a:schemeClr val="bg2"/>
              </a:solidFill>
            </a:endParaRPr>
          </a:p>
          <a:p>
            <a:r>
              <a:rPr lang="en-US" sz="2800" b="1" dirty="0">
                <a:solidFill>
                  <a:schemeClr val="bg2"/>
                </a:solidFill>
              </a:rPr>
              <a:t>Characteristics: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Allows duplicate elements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Supports different data types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Index starts at 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2"/>
              </a:solidFill>
            </a:endParaRPr>
          </a:p>
          <a:p>
            <a:r>
              <a:rPr lang="en-US" sz="2800" b="1" dirty="0">
                <a:solidFill>
                  <a:schemeClr val="bg2"/>
                </a:solidFill>
              </a:rPr>
              <a:t>Example:</a:t>
            </a:r>
          </a:p>
          <a:p>
            <a:r>
              <a:rPr lang="en-US" sz="2800" b="1" dirty="0" err="1">
                <a:solidFill>
                  <a:schemeClr val="bg2"/>
                </a:solidFill>
              </a:rPr>
              <a:t>my_list</a:t>
            </a:r>
            <a:r>
              <a:rPr lang="en-US" sz="2800" b="1" dirty="0">
                <a:solidFill>
                  <a:schemeClr val="bg2"/>
                </a:solidFill>
              </a:rPr>
              <a:t> = [10, 20, 30, 40]</a:t>
            </a:r>
          </a:p>
        </p:txBody>
      </p:sp>
    </p:spTree>
    <p:extLst>
      <p:ext uri="{BB962C8B-B14F-4D97-AF65-F5344CB8AC3E}">
        <p14:creationId xmlns:p14="http://schemas.microsoft.com/office/powerpoint/2010/main" val="2751429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882DAC-2C26-3A8B-A196-6292E6A83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683F7-6B9F-21B4-6886-0A42E96EFC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9849"/>
            <a:ext cx="12192000" cy="1191998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3"/>
                </a:solidFill>
                <a:effectLst/>
              </a:rPr>
              <a:t>append()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45AE10F-B521-8AC1-D626-60211EEDE6C7}"/>
              </a:ext>
            </a:extLst>
          </p:cNvPr>
          <p:cNvSpPr txBox="1"/>
          <p:nvPr/>
        </p:nvSpPr>
        <p:spPr>
          <a:xfrm>
            <a:off x="401311" y="1992104"/>
            <a:ext cx="611247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/>
                </a:solidFill>
              </a:rPr>
              <a:t>Definition: </a:t>
            </a:r>
            <a:r>
              <a:rPr lang="en-US" sz="2800" dirty="0">
                <a:solidFill>
                  <a:schemeClr val="bg2"/>
                </a:solidFill>
              </a:rPr>
              <a:t>Adds an element at the </a:t>
            </a:r>
            <a:r>
              <a:rPr lang="en-US" sz="2800" b="1" dirty="0">
                <a:solidFill>
                  <a:schemeClr val="bg2"/>
                </a:solidFill>
              </a:rPr>
              <a:t>end</a:t>
            </a:r>
            <a:r>
              <a:rPr lang="en-US" sz="2800" dirty="0">
                <a:solidFill>
                  <a:schemeClr val="bg2"/>
                </a:solidFill>
              </a:rPr>
              <a:t> of the list.</a:t>
            </a:r>
            <a:endParaRPr lang="en-US" sz="2800" b="1" dirty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2"/>
              </a:solidFill>
            </a:endParaRPr>
          </a:p>
          <a:p>
            <a:r>
              <a:rPr lang="en-US" sz="2800" b="1" dirty="0">
                <a:solidFill>
                  <a:schemeClr val="bg2"/>
                </a:solidFill>
              </a:rPr>
              <a:t>Syntax:</a:t>
            </a:r>
          </a:p>
          <a:p>
            <a:r>
              <a:rPr lang="en-US" sz="2800" b="1" dirty="0" err="1">
                <a:solidFill>
                  <a:schemeClr val="bg2"/>
                </a:solidFill>
              </a:rPr>
              <a:t>list.append</a:t>
            </a:r>
            <a:r>
              <a:rPr lang="en-US" sz="2800" b="1" dirty="0">
                <a:solidFill>
                  <a:schemeClr val="bg2"/>
                </a:solidFill>
              </a:rPr>
              <a:t>(element)</a:t>
            </a:r>
          </a:p>
          <a:p>
            <a:endParaRPr lang="en-US" sz="2800" b="1" dirty="0">
              <a:solidFill>
                <a:schemeClr val="bg2"/>
              </a:solidFill>
            </a:endParaRPr>
          </a:p>
          <a:p>
            <a:r>
              <a:rPr lang="en-US" sz="2800" b="1" dirty="0">
                <a:solidFill>
                  <a:schemeClr val="bg2"/>
                </a:solidFill>
              </a:rPr>
              <a:t>Example:</a:t>
            </a:r>
          </a:p>
          <a:p>
            <a:r>
              <a:rPr lang="en-US" sz="2800" b="1" dirty="0">
                <a:solidFill>
                  <a:schemeClr val="bg2"/>
                </a:solidFill>
              </a:rPr>
              <a:t>numbers = [1, 2, 3]</a:t>
            </a:r>
          </a:p>
          <a:p>
            <a:r>
              <a:rPr lang="en-US" sz="2800" b="1" dirty="0" err="1">
                <a:solidFill>
                  <a:schemeClr val="bg2"/>
                </a:solidFill>
              </a:rPr>
              <a:t>numbers.append</a:t>
            </a:r>
            <a:r>
              <a:rPr lang="en-US" sz="2800" b="1" dirty="0">
                <a:solidFill>
                  <a:schemeClr val="bg2"/>
                </a:solidFill>
              </a:rPr>
              <a:t>(4)</a:t>
            </a:r>
          </a:p>
          <a:p>
            <a:r>
              <a:rPr lang="en-US" sz="2800" b="1" dirty="0">
                <a:solidFill>
                  <a:schemeClr val="bg2"/>
                </a:solidFill>
              </a:rPr>
              <a:t>print(numbers)  # Output: [1, 2, 3, 4]</a:t>
            </a:r>
          </a:p>
          <a:p>
            <a:endParaRPr lang="en-US" sz="2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621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B43077-7349-14EA-7D08-51697200D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33CEF-C7D4-A55E-1A76-252DB3D96A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9849"/>
            <a:ext cx="12192000" cy="1191998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3"/>
                </a:solidFill>
                <a:effectLst/>
              </a:rPr>
              <a:t>pop()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AD7CA04-AAA2-46B2-C686-E25D72A806E8}"/>
              </a:ext>
            </a:extLst>
          </p:cNvPr>
          <p:cNvSpPr txBox="1"/>
          <p:nvPr/>
        </p:nvSpPr>
        <p:spPr>
          <a:xfrm>
            <a:off x="362809" y="1291847"/>
            <a:ext cx="667325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/>
                </a:solidFill>
              </a:rPr>
              <a:t>Definition: </a:t>
            </a:r>
            <a:r>
              <a:rPr lang="en-US" sz="2800" dirty="0">
                <a:solidFill>
                  <a:schemeClr val="bg2"/>
                </a:solidFill>
              </a:rPr>
              <a:t>Removes and returns the last element by default, or a specific index.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2"/>
              </a:solidFill>
            </a:endParaRPr>
          </a:p>
          <a:p>
            <a:r>
              <a:rPr lang="en-US" sz="2800" b="1" dirty="0">
                <a:solidFill>
                  <a:schemeClr val="bg2"/>
                </a:solidFill>
              </a:rPr>
              <a:t>Syntax:</a:t>
            </a:r>
          </a:p>
          <a:p>
            <a:r>
              <a:rPr lang="en-US" sz="2800" dirty="0" err="1">
                <a:solidFill>
                  <a:schemeClr val="bg2"/>
                </a:solidFill>
              </a:rPr>
              <a:t>list.pop</a:t>
            </a:r>
            <a:r>
              <a:rPr lang="en-US" sz="2800" dirty="0">
                <a:solidFill>
                  <a:schemeClr val="bg2"/>
                </a:solidFill>
              </a:rPr>
              <a:t>(index)  # index is optional</a:t>
            </a:r>
          </a:p>
          <a:p>
            <a:endParaRPr lang="en-US" sz="2800" b="1" dirty="0">
              <a:solidFill>
                <a:schemeClr val="bg2"/>
              </a:solidFill>
            </a:endParaRPr>
          </a:p>
          <a:p>
            <a:r>
              <a:rPr lang="en-US" sz="2800" b="1" dirty="0">
                <a:solidFill>
                  <a:schemeClr val="bg2"/>
                </a:solidFill>
              </a:rPr>
              <a:t>Example:</a:t>
            </a:r>
          </a:p>
          <a:p>
            <a:r>
              <a:rPr lang="en-US" sz="2400" dirty="0">
                <a:solidFill>
                  <a:schemeClr val="bg2"/>
                </a:solidFill>
                <a:highlight>
                  <a:srgbClr val="C0C0C0"/>
                </a:highlight>
              </a:rPr>
              <a:t>numbers = [10, 20, 30]</a:t>
            </a:r>
          </a:p>
          <a:p>
            <a:r>
              <a:rPr lang="en-US" sz="2400" dirty="0" err="1">
                <a:solidFill>
                  <a:schemeClr val="bg2"/>
                </a:solidFill>
                <a:highlight>
                  <a:srgbClr val="C0C0C0"/>
                </a:highlight>
              </a:rPr>
              <a:t>numbers.pop</a:t>
            </a:r>
            <a:r>
              <a:rPr lang="en-US" sz="2400" dirty="0">
                <a:solidFill>
                  <a:schemeClr val="bg2"/>
                </a:solidFill>
                <a:highlight>
                  <a:srgbClr val="C0C0C0"/>
                </a:highlight>
              </a:rPr>
              <a:t>()</a:t>
            </a:r>
          </a:p>
          <a:p>
            <a:r>
              <a:rPr lang="en-US" sz="2400" dirty="0">
                <a:solidFill>
                  <a:schemeClr val="bg2"/>
                </a:solidFill>
                <a:highlight>
                  <a:srgbClr val="C0C0C0"/>
                </a:highlight>
              </a:rPr>
              <a:t>print(numbers)  # Output: [10, 20]</a:t>
            </a:r>
          </a:p>
          <a:p>
            <a:endParaRPr lang="en-US" sz="2800" b="1" dirty="0">
              <a:solidFill>
                <a:schemeClr val="bg2"/>
              </a:solidFill>
            </a:endParaRPr>
          </a:p>
          <a:p>
            <a:r>
              <a:rPr lang="en-US" sz="2800" i="1" dirty="0" err="1">
                <a:solidFill>
                  <a:schemeClr val="bg2"/>
                </a:solidFill>
                <a:highlight>
                  <a:srgbClr val="C0C0C0"/>
                </a:highlight>
              </a:rPr>
              <a:t>numbers.pop</a:t>
            </a:r>
            <a:r>
              <a:rPr lang="en-US" sz="2800" i="1" dirty="0">
                <a:solidFill>
                  <a:schemeClr val="bg2"/>
                </a:solidFill>
                <a:highlight>
                  <a:srgbClr val="C0C0C0"/>
                </a:highlight>
              </a:rPr>
              <a:t>(0)</a:t>
            </a:r>
          </a:p>
          <a:p>
            <a:r>
              <a:rPr lang="en-US" sz="2800" i="1" dirty="0">
                <a:solidFill>
                  <a:schemeClr val="bg2"/>
                </a:solidFill>
                <a:highlight>
                  <a:srgbClr val="C0C0C0"/>
                </a:highlight>
              </a:rPr>
              <a:t>print(numbers)  # Output: [20]</a:t>
            </a:r>
          </a:p>
          <a:p>
            <a:endParaRPr lang="en-US" sz="2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04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7734B2-46A5-6FB9-4177-62DAA5F89C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1987B-C3CE-5780-35A0-B9DEDFA07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9849"/>
            <a:ext cx="12192000" cy="1191998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3"/>
                </a:solidFill>
                <a:effectLst/>
              </a:rPr>
              <a:t>Prepend (Adding to Start of List)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631635E-BD0D-2054-8FE4-087E873F6B83}"/>
              </a:ext>
            </a:extLst>
          </p:cNvPr>
          <p:cNvSpPr txBox="1"/>
          <p:nvPr/>
        </p:nvSpPr>
        <p:spPr>
          <a:xfrm>
            <a:off x="362809" y="1291847"/>
            <a:ext cx="7818665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/>
                </a:solidFill>
              </a:rPr>
              <a:t>Note: </a:t>
            </a:r>
            <a:r>
              <a:rPr lang="en-US" sz="2800" dirty="0">
                <a:solidFill>
                  <a:schemeClr val="bg2"/>
                </a:solidFill>
              </a:rPr>
              <a:t>There is no direct prepend() method in Python.</a:t>
            </a:r>
          </a:p>
          <a:p>
            <a:endParaRPr lang="en-US" sz="2800" dirty="0">
              <a:solidFill>
                <a:schemeClr val="bg2"/>
              </a:solidFill>
            </a:endParaRPr>
          </a:p>
          <a:p>
            <a:r>
              <a:rPr lang="en-US" sz="2800" dirty="0">
                <a:solidFill>
                  <a:schemeClr val="bg2"/>
                </a:solidFill>
              </a:rPr>
              <a:t>We use insert(0, value) or list = [</a:t>
            </a:r>
            <a:r>
              <a:rPr lang="en-US" sz="2800" dirty="0" err="1">
                <a:solidFill>
                  <a:schemeClr val="bg2"/>
                </a:solidFill>
              </a:rPr>
              <a:t>new_value</a:t>
            </a:r>
            <a:r>
              <a:rPr lang="en-US" sz="2800" dirty="0">
                <a:solidFill>
                  <a:schemeClr val="bg2"/>
                </a:solidFill>
              </a:rPr>
              <a:t>] + list.</a:t>
            </a:r>
          </a:p>
          <a:p>
            <a:endParaRPr lang="en-US" sz="2800" b="1" dirty="0">
              <a:solidFill>
                <a:schemeClr val="bg2"/>
              </a:solidFill>
            </a:endParaRPr>
          </a:p>
          <a:p>
            <a:r>
              <a:rPr lang="en-US" sz="2800" b="1" dirty="0">
                <a:solidFill>
                  <a:schemeClr val="bg2"/>
                </a:solidFill>
              </a:rPr>
              <a:t>Example with insert: </a:t>
            </a:r>
          </a:p>
          <a:p>
            <a:r>
              <a:rPr lang="en-US" sz="2400" dirty="0">
                <a:solidFill>
                  <a:schemeClr val="bg2"/>
                </a:solidFill>
              </a:rPr>
              <a:t>numbers = [2, 3, 4]</a:t>
            </a:r>
          </a:p>
          <a:p>
            <a:r>
              <a:rPr lang="en-US" sz="2400" dirty="0" err="1">
                <a:solidFill>
                  <a:schemeClr val="bg2"/>
                </a:solidFill>
              </a:rPr>
              <a:t>numbers.insert</a:t>
            </a:r>
            <a:r>
              <a:rPr lang="en-US" sz="2400" dirty="0">
                <a:solidFill>
                  <a:schemeClr val="bg2"/>
                </a:solidFill>
              </a:rPr>
              <a:t>(0, 1)</a:t>
            </a:r>
          </a:p>
          <a:p>
            <a:r>
              <a:rPr lang="en-US" sz="2400" dirty="0">
                <a:solidFill>
                  <a:schemeClr val="bg2"/>
                </a:solidFill>
              </a:rPr>
              <a:t>print(numbers)  # Output: [1, 2, 3, 4]</a:t>
            </a:r>
          </a:p>
        </p:txBody>
      </p:sp>
    </p:spTree>
    <p:extLst>
      <p:ext uri="{BB962C8B-B14F-4D97-AF65-F5344CB8AC3E}">
        <p14:creationId xmlns:p14="http://schemas.microsoft.com/office/powerpoint/2010/main" val="1374122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501ED7-7F49-3C3C-2E1F-A6D5AE1AD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7B3D3-72BB-683A-239C-2C8F9A78C2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9849"/>
            <a:ext cx="12192000" cy="1191998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3"/>
                </a:solidFill>
                <a:effectLst/>
              </a:rPr>
              <a:t>sort()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4383B9-486E-1BD6-0A32-0C717999041C}"/>
              </a:ext>
            </a:extLst>
          </p:cNvPr>
          <p:cNvSpPr txBox="1"/>
          <p:nvPr/>
        </p:nvSpPr>
        <p:spPr>
          <a:xfrm>
            <a:off x="362809" y="1291847"/>
            <a:ext cx="781866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/>
                </a:solidFill>
              </a:rPr>
              <a:t>Definition:</a:t>
            </a:r>
            <a:r>
              <a:rPr lang="en-US" sz="2800" dirty="0">
                <a:solidFill>
                  <a:schemeClr val="bg2"/>
                </a:solidFill>
              </a:rPr>
              <a:t> Sorts the list in ascending or descending order.</a:t>
            </a:r>
          </a:p>
          <a:p>
            <a:endParaRPr lang="en-US" sz="2800" dirty="0">
              <a:solidFill>
                <a:schemeClr val="bg2"/>
              </a:solidFill>
            </a:endParaRPr>
          </a:p>
          <a:p>
            <a:r>
              <a:rPr lang="en-US" sz="2800" b="1" dirty="0">
                <a:solidFill>
                  <a:schemeClr val="bg2"/>
                </a:solidFill>
              </a:rPr>
              <a:t>Syntax:</a:t>
            </a:r>
            <a:endParaRPr lang="en-US" sz="2800" dirty="0">
              <a:solidFill>
                <a:schemeClr val="bg2"/>
              </a:solidFill>
            </a:endParaRPr>
          </a:p>
          <a:p>
            <a:r>
              <a:rPr lang="en-US" sz="2800" dirty="0" err="1">
                <a:solidFill>
                  <a:schemeClr val="bg2"/>
                </a:solidFill>
              </a:rPr>
              <a:t>list.sort</a:t>
            </a:r>
            <a:r>
              <a:rPr lang="en-US" sz="2800" dirty="0">
                <a:solidFill>
                  <a:schemeClr val="bg2"/>
                </a:solidFill>
              </a:rPr>
              <a:t>(reverse=False)  # Default is ascending</a:t>
            </a:r>
          </a:p>
          <a:p>
            <a:endParaRPr lang="en-US" sz="2800" b="1" dirty="0">
              <a:solidFill>
                <a:schemeClr val="bg2"/>
              </a:solidFill>
            </a:endParaRPr>
          </a:p>
          <a:p>
            <a:r>
              <a:rPr lang="en-US" sz="2800" b="1" dirty="0">
                <a:solidFill>
                  <a:schemeClr val="bg2"/>
                </a:solidFill>
              </a:rPr>
              <a:t>Example:</a:t>
            </a:r>
          </a:p>
          <a:p>
            <a:r>
              <a:rPr lang="en-US" sz="2400" dirty="0">
                <a:solidFill>
                  <a:schemeClr val="bg2"/>
                </a:solidFill>
              </a:rPr>
              <a:t>numbers = [5, 2, 9, 1]</a:t>
            </a:r>
          </a:p>
          <a:p>
            <a:r>
              <a:rPr lang="en-US" sz="2400" dirty="0" err="1">
                <a:solidFill>
                  <a:schemeClr val="bg2"/>
                </a:solidFill>
              </a:rPr>
              <a:t>numbers.sort</a:t>
            </a:r>
            <a:r>
              <a:rPr lang="en-US" sz="2400" dirty="0">
                <a:solidFill>
                  <a:schemeClr val="bg2"/>
                </a:solidFill>
              </a:rPr>
              <a:t>()</a:t>
            </a:r>
          </a:p>
          <a:p>
            <a:r>
              <a:rPr lang="en-US" sz="2400" dirty="0">
                <a:solidFill>
                  <a:schemeClr val="bg2"/>
                </a:solidFill>
              </a:rPr>
              <a:t>print(numbers)  # Output: [1, 2, 5, 9]</a:t>
            </a:r>
          </a:p>
          <a:p>
            <a:endParaRPr lang="en-US" sz="2400" dirty="0">
              <a:solidFill>
                <a:schemeClr val="bg2"/>
              </a:solidFill>
            </a:endParaRPr>
          </a:p>
          <a:p>
            <a:r>
              <a:rPr lang="en-US" sz="2400" dirty="0" err="1">
                <a:solidFill>
                  <a:schemeClr val="bg2"/>
                </a:solidFill>
              </a:rPr>
              <a:t>numbers.sort</a:t>
            </a:r>
            <a:r>
              <a:rPr lang="en-US" sz="2400" dirty="0">
                <a:solidFill>
                  <a:schemeClr val="bg2"/>
                </a:solidFill>
              </a:rPr>
              <a:t>(reverse=True)</a:t>
            </a:r>
          </a:p>
          <a:p>
            <a:r>
              <a:rPr lang="en-US" sz="2400" dirty="0">
                <a:solidFill>
                  <a:schemeClr val="bg2"/>
                </a:solidFill>
              </a:rPr>
              <a:t>print(numbers)  # Output: [9, 5, 2, 1]</a:t>
            </a:r>
          </a:p>
        </p:txBody>
      </p:sp>
    </p:spTree>
    <p:extLst>
      <p:ext uri="{BB962C8B-B14F-4D97-AF65-F5344CB8AC3E}">
        <p14:creationId xmlns:p14="http://schemas.microsoft.com/office/powerpoint/2010/main" val="39441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7C90B2-D1DA-2FCA-04D9-FF2B03BEB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C3745-80F9-0FE8-C20D-CD57B50A8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9849"/>
            <a:ext cx="12192000" cy="1191998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3"/>
                </a:solidFill>
                <a:effectLst/>
              </a:rPr>
              <a:t>count()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EB4063E-6B95-AA8D-7452-293B2A62CCF8}"/>
              </a:ext>
            </a:extLst>
          </p:cNvPr>
          <p:cNvSpPr txBox="1"/>
          <p:nvPr/>
        </p:nvSpPr>
        <p:spPr>
          <a:xfrm>
            <a:off x="362809" y="1291847"/>
            <a:ext cx="7818665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/>
                </a:solidFill>
              </a:rPr>
              <a:t>Definition:</a:t>
            </a:r>
            <a:r>
              <a:rPr lang="en-US" sz="2800" dirty="0">
                <a:solidFill>
                  <a:schemeClr val="bg2"/>
                </a:solidFill>
              </a:rPr>
              <a:t> Returns the number of times a value appears in the list.</a:t>
            </a:r>
          </a:p>
          <a:p>
            <a:endParaRPr lang="en-US" sz="2800" dirty="0">
              <a:solidFill>
                <a:schemeClr val="bg2"/>
              </a:solidFill>
            </a:endParaRPr>
          </a:p>
          <a:p>
            <a:r>
              <a:rPr lang="en-US" sz="2800" b="1" dirty="0">
                <a:solidFill>
                  <a:schemeClr val="bg2"/>
                </a:solidFill>
              </a:rPr>
              <a:t>Syntax:</a:t>
            </a:r>
            <a:endParaRPr lang="en-US" sz="2800" dirty="0">
              <a:solidFill>
                <a:schemeClr val="bg2"/>
              </a:solidFill>
            </a:endParaRPr>
          </a:p>
          <a:p>
            <a:r>
              <a:rPr lang="en-US" sz="2800" dirty="0" err="1">
                <a:solidFill>
                  <a:schemeClr val="bg2"/>
                </a:solidFill>
              </a:rPr>
              <a:t>list.count</a:t>
            </a:r>
            <a:r>
              <a:rPr lang="en-US" sz="2800" dirty="0">
                <a:solidFill>
                  <a:schemeClr val="bg2"/>
                </a:solidFill>
              </a:rPr>
              <a:t>(value)</a:t>
            </a:r>
          </a:p>
          <a:p>
            <a:endParaRPr lang="en-US" sz="2800" b="1" dirty="0">
              <a:solidFill>
                <a:schemeClr val="bg2"/>
              </a:solidFill>
            </a:endParaRPr>
          </a:p>
          <a:p>
            <a:r>
              <a:rPr lang="en-US" sz="2800" b="1" dirty="0">
                <a:solidFill>
                  <a:schemeClr val="bg2"/>
                </a:solidFill>
              </a:rPr>
              <a:t>Example:</a:t>
            </a:r>
          </a:p>
          <a:p>
            <a:r>
              <a:rPr lang="en-US" sz="2400" dirty="0">
                <a:solidFill>
                  <a:schemeClr val="bg2"/>
                </a:solidFill>
              </a:rPr>
              <a:t>fruits = ["apple", "banana", "apple", "cherry"]</a:t>
            </a:r>
          </a:p>
          <a:p>
            <a:r>
              <a:rPr lang="en-US" sz="2400" dirty="0">
                <a:solidFill>
                  <a:schemeClr val="bg2"/>
                </a:solidFill>
              </a:rPr>
              <a:t>print(</a:t>
            </a:r>
            <a:r>
              <a:rPr lang="en-US" sz="2400" dirty="0" err="1">
                <a:solidFill>
                  <a:schemeClr val="bg2"/>
                </a:solidFill>
              </a:rPr>
              <a:t>fruits.count</a:t>
            </a:r>
            <a:r>
              <a:rPr lang="en-US" sz="2400" dirty="0">
                <a:solidFill>
                  <a:schemeClr val="bg2"/>
                </a:solidFill>
              </a:rPr>
              <a:t>("apple"))  # Output: 2</a:t>
            </a:r>
          </a:p>
        </p:txBody>
      </p:sp>
    </p:spTree>
    <p:extLst>
      <p:ext uri="{BB962C8B-B14F-4D97-AF65-F5344CB8AC3E}">
        <p14:creationId xmlns:p14="http://schemas.microsoft.com/office/powerpoint/2010/main" val="1320123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43F560-A006-5663-9F0D-873A5F959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F1F4B-9F18-BBCC-FEB7-15CF8F037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9849"/>
            <a:ext cx="12192000" cy="1191998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3"/>
                </a:solidFill>
                <a:effectLst/>
              </a:rPr>
              <a:t>index()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03259A-F7F6-3F98-F4F1-076EBCDB84DA}"/>
              </a:ext>
            </a:extLst>
          </p:cNvPr>
          <p:cNvSpPr txBox="1"/>
          <p:nvPr/>
        </p:nvSpPr>
        <p:spPr>
          <a:xfrm>
            <a:off x="362809" y="1291847"/>
            <a:ext cx="7818665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</a:rPr>
              <a:t>Definition:</a:t>
            </a:r>
            <a:r>
              <a:rPr lang="en-US" sz="2400" dirty="0">
                <a:solidFill>
                  <a:schemeClr val="bg2"/>
                </a:solidFill>
              </a:rPr>
              <a:t> Returns the index of the first occurrence of a value.</a:t>
            </a:r>
          </a:p>
          <a:p>
            <a:r>
              <a:rPr lang="en-US" sz="2400" b="1" dirty="0">
                <a:solidFill>
                  <a:schemeClr val="bg2"/>
                </a:solidFill>
              </a:rPr>
              <a:t>Syntax:</a:t>
            </a:r>
            <a:endParaRPr lang="en-US" sz="2400" dirty="0">
              <a:solidFill>
                <a:schemeClr val="bg2"/>
              </a:solidFill>
            </a:endParaRPr>
          </a:p>
          <a:p>
            <a:r>
              <a:rPr lang="en-US" sz="2400" dirty="0" err="1">
                <a:solidFill>
                  <a:schemeClr val="bg2"/>
                </a:solidFill>
              </a:rPr>
              <a:t>list.index</a:t>
            </a:r>
            <a:r>
              <a:rPr lang="en-US" sz="2400" dirty="0">
                <a:solidFill>
                  <a:schemeClr val="bg2"/>
                </a:solidFill>
              </a:rPr>
              <a:t>(value)</a:t>
            </a:r>
          </a:p>
          <a:p>
            <a:endParaRPr lang="en-US" sz="2400" b="1" dirty="0">
              <a:solidFill>
                <a:schemeClr val="bg2"/>
              </a:solidFill>
            </a:endParaRPr>
          </a:p>
          <a:p>
            <a:r>
              <a:rPr lang="en-US" sz="2400" b="1" dirty="0">
                <a:solidFill>
                  <a:schemeClr val="bg2"/>
                </a:solidFill>
              </a:rPr>
              <a:t>Example </a:t>
            </a:r>
            <a:r>
              <a:rPr lang="en-US" sz="2400" dirty="0">
                <a:solidFill>
                  <a:schemeClr val="bg2"/>
                </a:solidFill>
              </a:rPr>
              <a:t>(Positive Index) </a:t>
            </a:r>
            <a:r>
              <a:rPr lang="en-US" sz="2400" b="1" dirty="0">
                <a:solidFill>
                  <a:schemeClr val="bg2"/>
                </a:solidFill>
              </a:rPr>
              <a:t>:</a:t>
            </a:r>
          </a:p>
          <a:p>
            <a:r>
              <a:rPr lang="en-US" sz="2000" dirty="0">
                <a:solidFill>
                  <a:schemeClr val="bg2"/>
                </a:solidFill>
              </a:rPr>
              <a:t>fruits = ["apple", "banana", "cherry"]</a:t>
            </a:r>
          </a:p>
          <a:p>
            <a:r>
              <a:rPr lang="en-US" sz="2000" dirty="0">
                <a:solidFill>
                  <a:schemeClr val="bg2"/>
                </a:solidFill>
              </a:rPr>
              <a:t>print(</a:t>
            </a:r>
            <a:r>
              <a:rPr lang="en-US" sz="2000" dirty="0" err="1">
                <a:solidFill>
                  <a:schemeClr val="bg2"/>
                </a:solidFill>
              </a:rPr>
              <a:t>fruits.index</a:t>
            </a:r>
            <a:r>
              <a:rPr lang="en-US" sz="2000" dirty="0">
                <a:solidFill>
                  <a:schemeClr val="bg2"/>
                </a:solidFill>
              </a:rPr>
              <a:t>("banana"))  # Output: 1</a:t>
            </a:r>
          </a:p>
          <a:p>
            <a:endParaRPr lang="en-US" sz="2000" dirty="0">
              <a:solidFill>
                <a:schemeClr val="bg2"/>
              </a:solidFill>
            </a:endParaRPr>
          </a:p>
          <a:p>
            <a:r>
              <a:rPr lang="en-US" sz="2400" b="1" dirty="0">
                <a:solidFill>
                  <a:schemeClr val="bg2"/>
                </a:solidFill>
              </a:rPr>
              <a:t>Example (Negative Indexing Explanation):</a:t>
            </a:r>
          </a:p>
          <a:p>
            <a:r>
              <a:rPr lang="en-US" sz="2000" dirty="0">
                <a:solidFill>
                  <a:schemeClr val="bg2"/>
                </a:solidFill>
              </a:rPr>
              <a:t>Negative index counts from the end of the list.</a:t>
            </a:r>
          </a:p>
          <a:p>
            <a:r>
              <a:rPr lang="en-US" sz="2000" dirty="0">
                <a:solidFill>
                  <a:schemeClr val="bg2"/>
                </a:solidFill>
                <a:latin typeface="Algerian" panose="04020705040A02060702" pitchFamily="82" charset="0"/>
              </a:rPr>
              <a:t>-</a:t>
            </a:r>
            <a:r>
              <a:rPr lang="en-US" sz="2000" dirty="0">
                <a:solidFill>
                  <a:schemeClr val="bg2"/>
                </a:solidFill>
              </a:rPr>
              <a:t>1 → Last element, </a:t>
            </a:r>
            <a:r>
              <a:rPr lang="en-US" sz="2000" dirty="0">
                <a:solidFill>
                  <a:schemeClr val="bg2"/>
                </a:solidFill>
                <a:latin typeface="Algerian" panose="04020705040A02060702" pitchFamily="82" charset="0"/>
              </a:rPr>
              <a:t>-</a:t>
            </a:r>
            <a:r>
              <a:rPr lang="en-US" sz="2000" dirty="0">
                <a:solidFill>
                  <a:schemeClr val="bg2"/>
                </a:solidFill>
              </a:rPr>
              <a:t>2 → Second last, etc.</a:t>
            </a:r>
          </a:p>
          <a:p>
            <a:endParaRPr lang="en-US" sz="2000" dirty="0">
              <a:solidFill>
                <a:schemeClr val="bg2"/>
              </a:solidFill>
            </a:endParaRPr>
          </a:p>
          <a:p>
            <a:r>
              <a:rPr lang="en-US" sz="2000" dirty="0">
                <a:solidFill>
                  <a:schemeClr val="bg2"/>
                </a:solidFill>
              </a:rPr>
              <a:t>fruits = ["apple", "banana", "cherry"]</a:t>
            </a:r>
          </a:p>
          <a:p>
            <a:r>
              <a:rPr lang="en-US" sz="2000" dirty="0">
                <a:solidFill>
                  <a:schemeClr val="bg2"/>
                </a:solidFill>
              </a:rPr>
              <a:t>print(fruits[</a:t>
            </a:r>
            <a:r>
              <a:rPr lang="en-US" sz="2000" dirty="0">
                <a:solidFill>
                  <a:schemeClr val="bg2"/>
                </a:solidFill>
                <a:latin typeface="Algerian" panose="04020705040A02060702" pitchFamily="82" charset="0"/>
              </a:rPr>
              <a:t>-</a:t>
            </a:r>
            <a:r>
              <a:rPr lang="en-US" sz="2000" dirty="0">
                <a:solidFill>
                  <a:schemeClr val="bg2"/>
                </a:solidFill>
              </a:rPr>
              <a:t>1])  # Output: cherry</a:t>
            </a:r>
          </a:p>
          <a:p>
            <a:endParaRPr lang="en-US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039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E0BEE5-6594-823F-FD96-2ED64AB8C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DCF74-D7E0-3A45-19E5-B98B7A122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9849"/>
            <a:ext cx="12192000" cy="1191998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3"/>
                </a:solidFill>
                <a:effectLst/>
              </a:rPr>
              <a:t>insert() Method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F48640-2BEC-703F-8C40-86831A8A3362}"/>
              </a:ext>
            </a:extLst>
          </p:cNvPr>
          <p:cNvSpPr txBox="1"/>
          <p:nvPr/>
        </p:nvSpPr>
        <p:spPr>
          <a:xfrm>
            <a:off x="353183" y="1753860"/>
            <a:ext cx="781866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/>
                </a:solidFill>
              </a:rPr>
              <a:t>Definition:</a:t>
            </a:r>
            <a:r>
              <a:rPr lang="en-US" sz="2800" dirty="0">
                <a:solidFill>
                  <a:schemeClr val="bg2"/>
                </a:solidFill>
              </a:rPr>
              <a:t> Inserts an element at a specified position.</a:t>
            </a:r>
          </a:p>
          <a:p>
            <a:endParaRPr lang="en-US" sz="2800" b="1" dirty="0">
              <a:solidFill>
                <a:schemeClr val="bg2"/>
              </a:solidFill>
            </a:endParaRPr>
          </a:p>
          <a:p>
            <a:r>
              <a:rPr lang="en-US" sz="2800" b="1" dirty="0">
                <a:solidFill>
                  <a:schemeClr val="bg2"/>
                </a:solidFill>
              </a:rPr>
              <a:t>Syntax:</a:t>
            </a:r>
            <a:endParaRPr lang="en-US" sz="2800" dirty="0">
              <a:solidFill>
                <a:schemeClr val="bg2"/>
              </a:solidFill>
            </a:endParaRPr>
          </a:p>
          <a:p>
            <a:r>
              <a:rPr lang="en-US" sz="2800" dirty="0" err="1">
                <a:solidFill>
                  <a:schemeClr val="bg2"/>
                </a:solidFill>
              </a:rPr>
              <a:t>list.insert</a:t>
            </a:r>
            <a:r>
              <a:rPr lang="en-US" sz="2800" dirty="0">
                <a:solidFill>
                  <a:schemeClr val="bg2"/>
                </a:solidFill>
              </a:rPr>
              <a:t>(index, value)</a:t>
            </a:r>
          </a:p>
          <a:p>
            <a:endParaRPr lang="en-US" sz="2800" b="1" dirty="0">
              <a:solidFill>
                <a:schemeClr val="bg2"/>
              </a:solidFill>
            </a:endParaRPr>
          </a:p>
          <a:p>
            <a:r>
              <a:rPr lang="en-US" sz="2800" b="1" dirty="0">
                <a:solidFill>
                  <a:schemeClr val="bg2"/>
                </a:solidFill>
              </a:rPr>
              <a:t>Example:</a:t>
            </a:r>
          </a:p>
          <a:p>
            <a:r>
              <a:rPr lang="en-US" sz="2400" dirty="0">
                <a:solidFill>
                  <a:schemeClr val="bg2"/>
                </a:solidFill>
              </a:rPr>
              <a:t>numbers = [1, 2, 4]</a:t>
            </a:r>
          </a:p>
          <a:p>
            <a:r>
              <a:rPr lang="en-US" sz="2400" dirty="0" err="1">
                <a:solidFill>
                  <a:schemeClr val="bg2"/>
                </a:solidFill>
              </a:rPr>
              <a:t>numbers.insert</a:t>
            </a:r>
            <a:r>
              <a:rPr lang="en-US" sz="2400" dirty="0">
                <a:solidFill>
                  <a:schemeClr val="bg2"/>
                </a:solidFill>
              </a:rPr>
              <a:t>(2, 3)</a:t>
            </a:r>
          </a:p>
          <a:p>
            <a:r>
              <a:rPr lang="en-US" sz="2400" dirty="0">
                <a:solidFill>
                  <a:schemeClr val="bg2"/>
                </a:solidFill>
              </a:rPr>
              <a:t>print(numbers)  # Output: [1, 2, 3, 4] </a:t>
            </a:r>
          </a:p>
          <a:p>
            <a:endParaRPr lang="en-US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0456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Earthy inspiration</Template>
  <TotalTime>63</TotalTime>
  <Words>676</Words>
  <Application>Microsoft Office PowerPoint</Application>
  <PresentationFormat>Widescreen</PresentationFormat>
  <Paragraphs>118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Algerian</vt:lpstr>
      <vt:lpstr>Arial</vt:lpstr>
      <vt:lpstr>Goudy Old Style</vt:lpstr>
      <vt:lpstr>Wingdings 2</vt:lpstr>
      <vt:lpstr>SlateVTI</vt:lpstr>
      <vt:lpstr>Advance Python Course</vt:lpstr>
      <vt:lpstr>Introduction to Python Lists</vt:lpstr>
      <vt:lpstr>append()</vt:lpstr>
      <vt:lpstr>pop()</vt:lpstr>
      <vt:lpstr>Prepend (Adding to Start of List)</vt:lpstr>
      <vt:lpstr>sort()</vt:lpstr>
      <vt:lpstr>count()</vt:lpstr>
      <vt:lpstr>index()</vt:lpstr>
      <vt:lpstr>insert() Method</vt:lpstr>
      <vt:lpstr>remove() Method</vt:lpstr>
      <vt:lpstr>Key Takeaways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Muhammad Fawad Muhammad Fawad</cp:lastModifiedBy>
  <cp:revision>56</cp:revision>
  <dcterms:created xsi:type="dcterms:W3CDTF">2025-05-18T04:39:12Z</dcterms:created>
  <dcterms:modified xsi:type="dcterms:W3CDTF">2025-10-07T06:56:50Z</dcterms:modified>
</cp:coreProperties>
</file>