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8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EC65C-ECEB-35DE-BE07-6967E50A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13E-3A99-7386-1C1A-A19C440F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Dictionary &amp; Set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B8233-6488-4C70-1B93-8D19A515479E}"/>
              </a:ext>
            </a:extLst>
          </p:cNvPr>
          <p:cNvSpPr txBox="1"/>
          <p:nvPr/>
        </p:nvSpPr>
        <p:spPr>
          <a:xfrm>
            <a:off x="410935" y="1992104"/>
            <a:ext cx="8742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Dictionary comprehension:</a:t>
            </a:r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{x: x**2 for x in range(5)}</a:t>
            </a:r>
          </a:p>
          <a:p>
            <a:endParaRPr lang="en-US" sz="2800" i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Set comprehension: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{x**2 for x in [1,2,2,3]}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F3AC1-7EA4-05F0-C94F-44608DBD0CF0}"/>
              </a:ext>
            </a:extLst>
          </p:cNvPr>
          <p:cNvSpPr txBox="1"/>
          <p:nvPr/>
        </p:nvSpPr>
        <p:spPr>
          <a:xfrm>
            <a:off x="6814687" y="3431406"/>
            <a:ext cx="5139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chemeClr val="bg2"/>
                </a:solidFill>
              </a:rPr>
              <a:t>data_list</a:t>
            </a:r>
            <a:r>
              <a:rPr lang="en-US" sz="2400" i="1" dirty="0">
                <a:solidFill>
                  <a:schemeClr val="bg2"/>
                </a:solidFill>
              </a:rPr>
              <a:t> = [1, 2, 2, 3]</a:t>
            </a:r>
          </a:p>
          <a:p>
            <a:r>
              <a:rPr lang="en-US" sz="2400" i="1" dirty="0" err="1">
                <a:solidFill>
                  <a:schemeClr val="bg2"/>
                </a:solidFill>
              </a:rPr>
              <a:t>unique_squares</a:t>
            </a:r>
            <a:r>
              <a:rPr lang="en-US" sz="2400" i="1" dirty="0">
                <a:solidFill>
                  <a:schemeClr val="bg2"/>
                </a:solidFill>
              </a:rPr>
              <a:t> = set()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for x in </a:t>
            </a:r>
            <a:r>
              <a:rPr lang="en-US" sz="2400" i="1" dirty="0" err="1">
                <a:solidFill>
                  <a:schemeClr val="bg2"/>
                </a:solidFill>
              </a:rPr>
              <a:t>data_list</a:t>
            </a:r>
            <a:r>
              <a:rPr lang="en-US" sz="2400" i="1" dirty="0">
                <a:solidFill>
                  <a:schemeClr val="bg2"/>
                </a:solidFill>
              </a:rPr>
              <a:t>: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	</a:t>
            </a:r>
            <a:r>
              <a:rPr lang="en-US" sz="2400" i="1" dirty="0" err="1">
                <a:solidFill>
                  <a:schemeClr val="bg2"/>
                </a:solidFill>
              </a:rPr>
              <a:t>squared_value</a:t>
            </a:r>
            <a:r>
              <a:rPr lang="en-US" sz="2400" i="1" dirty="0">
                <a:solidFill>
                  <a:schemeClr val="bg2"/>
                </a:solidFill>
              </a:rPr>
              <a:t> = x ** 2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	</a:t>
            </a:r>
            <a:r>
              <a:rPr lang="en-US" sz="2400" i="1" dirty="0" err="1">
                <a:solidFill>
                  <a:schemeClr val="bg2"/>
                </a:solidFill>
              </a:rPr>
              <a:t>unique_squares.add</a:t>
            </a:r>
            <a:r>
              <a:rPr lang="en-US" sz="2400" i="1" dirty="0">
                <a:solidFill>
                  <a:schemeClr val="bg2"/>
                </a:solidFill>
              </a:rPr>
              <a:t>(</a:t>
            </a:r>
            <a:r>
              <a:rPr lang="en-US" sz="2400" i="1" dirty="0" err="1">
                <a:solidFill>
                  <a:schemeClr val="bg2"/>
                </a:solidFill>
              </a:rPr>
              <a:t>squared_value</a:t>
            </a:r>
            <a:r>
              <a:rPr lang="en-US" sz="2400" i="1" dirty="0">
                <a:solidFill>
                  <a:schemeClr val="bg2"/>
                </a:solidFill>
              </a:rPr>
              <a:t>)</a:t>
            </a:r>
          </a:p>
          <a:p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print(</a:t>
            </a:r>
            <a:r>
              <a:rPr lang="en-US" sz="2400" i="1" dirty="0" err="1">
                <a:solidFill>
                  <a:schemeClr val="bg2"/>
                </a:solidFill>
              </a:rPr>
              <a:t>unique_squares</a:t>
            </a:r>
            <a:r>
              <a:rPr lang="en-US" sz="2400" i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637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50034-7032-8AED-8277-2EE59467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F4F3-9DD4-5655-AC37-E35E9B0F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Real-World Use Cases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7467B8-FCEB-22B9-FB8D-3338433029F3}"/>
              </a:ext>
            </a:extLst>
          </p:cNvPr>
          <p:cNvSpPr txBox="1"/>
          <p:nvPr/>
        </p:nvSpPr>
        <p:spPr>
          <a:xfrm>
            <a:off x="410935" y="1992104"/>
            <a:ext cx="6278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Removing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Filtering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Extracting specific info from a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7FF07-25FC-A60D-4693-4655707359BF}"/>
              </a:ext>
            </a:extLst>
          </p:cNvPr>
          <p:cNvSpPr txBox="1"/>
          <p:nvPr/>
        </p:nvSpPr>
        <p:spPr>
          <a:xfrm>
            <a:off x="6405869" y="5250046"/>
            <a:ext cx="6278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Example:</a:t>
            </a:r>
          </a:p>
          <a:p>
            <a:pPr lvl="1"/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words = ["hello", "world", "python"]</a:t>
            </a:r>
          </a:p>
          <a:p>
            <a:pPr lvl="1"/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 = [w for w in words if 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len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(w) &gt; 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EF66D-458B-9A8F-4509-B6943116B755}"/>
              </a:ext>
            </a:extLst>
          </p:cNvPr>
          <p:cNvSpPr txBox="1"/>
          <p:nvPr/>
        </p:nvSpPr>
        <p:spPr>
          <a:xfrm>
            <a:off x="988451" y="3740993"/>
            <a:ext cx="62786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words = ["hello", "world", "python"]</a:t>
            </a:r>
          </a:p>
          <a:p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 = []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for w in words: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	if 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len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(w) &gt; 5: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		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long_words.append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(w)</a:t>
            </a:r>
          </a:p>
          <a:p>
            <a:endParaRPr lang="en-US" sz="2000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80C77-AB01-0CCE-12FA-13DE2B67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80" y="1310250"/>
            <a:ext cx="211455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8F663-1077-3633-77ED-B759B152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56" y="2793077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635C-957D-7C4D-D9E0-9B7E8F8E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7E1-8C79-B676-031C-2F7DD9F3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Introduction to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1FC8-D07D-7F9D-8860-85B59379A916}"/>
              </a:ext>
            </a:extLst>
          </p:cNvPr>
          <p:cNvSpPr txBox="1"/>
          <p:nvPr/>
        </p:nvSpPr>
        <p:spPr>
          <a:xfrm>
            <a:off x="401311" y="1992104"/>
            <a:ext cx="6112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"List comprehension is a concise way to create lists in Python.“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Why it's used: </a:t>
            </a:r>
            <a:r>
              <a:rPr lang="en-US" sz="2800" dirty="0">
                <a:solidFill>
                  <a:schemeClr val="bg2"/>
                </a:solidFill>
              </a:rPr>
              <a:t>Readability, compactness, performance.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numbers = [x for x in range(5)]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print(numbers)  # [0, 1, 2, 3, 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9E52F-38C5-3776-26F0-4B057571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04" y="2656822"/>
            <a:ext cx="4656703" cy="26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86D8-C35B-2A6F-580D-045841D3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A5C-5A8C-ACA6-95C6-E05BB245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Traditional Approach vs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498F56-ABD3-392E-290A-91319D1922B5}"/>
              </a:ext>
            </a:extLst>
          </p:cNvPr>
          <p:cNvSpPr txBox="1"/>
          <p:nvPr/>
        </p:nvSpPr>
        <p:spPr>
          <a:xfrm>
            <a:off x="410936" y="1992104"/>
            <a:ext cx="6112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Traditional Loop: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[]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result.append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**2)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List Comprehension: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 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range(5)]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BDA8-9601-4374-0219-8D3B3FEA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9148" r="12081" b="16261"/>
          <a:stretch>
            <a:fillRect/>
          </a:stretch>
        </p:blipFill>
        <p:spPr>
          <a:xfrm>
            <a:off x="5813658" y="2494356"/>
            <a:ext cx="5168768" cy="276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16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B8BDC-549C-F5D9-2CED-3527A6F9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2A2-B1EA-51F2-545C-C6F5E70B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Basic 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F9C524-ABB2-E663-C46C-F0CB77FF2050}"/>
              </a:ext>
            </a:extLst>
          </p:cNvPr>
          <p:cNvSpPr txBox="1"/>
          <p:nvPr/>
        </p:nvSpPr>
        <p:spPr>
          <a:xfrm>
            <a:off x="410935" y="1992104"/>
            <a:ext cx="6759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Structure: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[expression 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]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fruits = ["apple", "banana", "cherry"]</a:t>
            </a:r>
          </a:p>
          <a:p>
            <a:r>
              <a:rPr lang="en-US" sz="2800" dirty="0" err="1">
                <a:solidFill>
                  <a:schemeClr val="bg2"/>
                </a:solidFill>
                <a:highlight>
                  <a:srgbClr val="C0C0C0"/>
                </a:highlight>
              </a:rPr>
              <a:t>upper_fruits</a:t>
            </a:r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 = [</a:t>
            </a:r>
            <a:r>
              <a:rPr lang="en-US" sz="2800" dirty="0" err="1">
                <a:solidFill>
                  <a:schemeClr val="bg2"/>
                </a:solidFill>
                <a:highlight>
                  <a:srgbClr val="C0C0C0"/>
                </a:highlight>
              </a:rPr>
              <a:t>fruit.upper</a:t>
            </a:r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() for fruit in fruits]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B813B-B9B8-6869-5DA8-D7A31EDB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61" y="2116913"/>
            <a:ext cx="3502644" cy="298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29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A5DED-FF4F-FE43-B447-C066AEEB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5CD-81B3-645A-760F-49162B8B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Adding Conditions (If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26C4B-2ED3-2A7B-8998-2B68ADBD05A3}"/>
              </a:ext>
            </a:extLst>
          </p:cNvPr>
          <p:cNvSpPr txBox="1"/>
          <p:nvPr/>
        </p:nvSpPr>
        <p:spPr>
          <a:xfrm>
            <a:off x="410936" y="1992104"/>
            <a:ext cx="7866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[expression 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 if condition]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even_numbers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[n for n in range(10) if n % 2 == 0]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1A9F4-BEDF-850A-0954-21321BE1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r="10457" b="11296"/>
          <a:stretch>
            <a:fillRect/>
          </a:stretch>
        </p:blipFill>
        <p:spPr>
          <a:xfrm>
            <a:off x="7382576" y="2210794"/>
            <a:ext cx="4533500" cy="2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0CD2E-9DD4-6EEC-ED6F-305619F2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C535-1A7C-032A-9C01-E95572A2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With Else (Conditional Expressions)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62674-1C3B-6CC2-2696-B7AE6BA63D1D}"/>
              </a:ext>
            </a:extLst>
          </p:cNvPr>
          <p:cNvSpPr txBox="1"/>
          <p:nvPr/>
        </p:nvSpPr>
        <p:spPr>
          <a:xfrm>
            <a:off x="410935" y="1992104"/>
            <a:ext cx="7404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true_value</a:t>
            </a:r>
            <a:r>
              <a:rPr lang="en-US" sz="2400" dirty="0">
                <a:solidFill>
                  <a:schemeClr val="bg2"/>
                </a:solidFill>
              </a:rPr>
              <a:t> if condition else </a:t>
            </a:r>
            <a:r>
              <a:rPr lang="en-US" sz="2400" dirty="0" err="1">
                <a:solidFill>
                  <a:schemeClr val="bg2"/>
                </a:solidFill>
              </a:rPr>
              <a:t>false_value</a:t>
            </a:r>
            <a:r>
              <a:rPr lang="en-US" sz="2400" dirty="0">
                <a:solidFill>
                  <a:schemeClr val="bg2"/>
                </a:solidFill>
              </a:rPr>
              <a:t> for item in </a:t>
            </a:r>
            <a:r>
              <a:rPr lang="en-US" sz="2400" dirty="0" err="1">
                <a:solidFill>
                  <a:schemeClr val="bg2"/>
                </a:solidFill>
              </a:rPr>
              <a:t>iterable</a:t>
            </a:r>
            <a:r>
              <a:rPr lang="en-US" sz="2400" dirty="0">
                <a:solidFill>
                  <a:schemeClr val="bg2"/>
                </a:solidFill>
              </a:rPr>
              <a:t>]</a:t>
            </a: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numbers = [n if n % 2 == 0 else "Odd" for n in range(5)]</a:t>
            </a:r>
          </a:p>
          <a:p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9DF90-775E-D6F3-86CC-F9087DFE40F6}"/>
              </a:ext>
            </a:extLst>
          </p:cNvPr>
          <p:cNvSpPr txBox="1"/>
          <p:nvPr/>
        </p:nvSpPr>
        <p:spPr>
          <a:xfrm>
            <a:off x="8369423" y="3146266"/>
            <a:ext cx="3912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numbers = []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for n in range(5):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if n % 2 == 0: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</a:t>
            </a:r>
            <a:r>
              <a:rPr lang="en-US" sz="2400" dirty="0" err="1">
                <a:solidFill>
                  <a:schemeClr val="bg1"/>
                </a:solidFill>
              </a:rPr>
              <a:t>numbers.append</a:t>
            </a:r>
            <a:r>
              <a:rPr lang="en-US" sz="2400" dirty="0">
                <a:solidFill>
                  <a:schemeClr val="bg1"/>
                </a:solidFill>
              </a:rPr>
              <a:t>(n)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else: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   </a:t>
            </a:r>
            <a:r>
              <a:rPr lang="en-US" sz="2400" dirty="0" err="1">
                <a:solidFill>
                  <a:schemeClr val="bg1"/>
                </a:solidFill>
              </a:rPr>
              <a:t>numbers.append</a:t>
            </a:r>
            <a:r>
              <a:rPr lang="en-US" sz="2400" dirty="0">
                <a:solidFill>
                  <a:schemeClr val="bg1"/>
                </a:solidFill>
              </a:rPr>
              <a:t>("Odd")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166804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F294F-3E79-8361-0D4D-3884BD3E6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C65-250D-77AC-DAEF-D4ACA5EAB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Nested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E703B-C6F9-FAAF-543B-33927261919C}"/>
              </a:ext>
            </a:extLst>
          </p:cNvPr>
          <p:cNvSpPr txBox="1"/>
          <p:nvPr/>
        </p:nvSpPr>
        <p:spPr>
          <a:xfrm>
            <a:off x="410935" y="1992104"/>
            <a:ext cx="8742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Flattening a matrix</a:t>
            </a:r>
          </a:p>
          <a:p>
            <a:r>
              <a:rPr lang="en-US" sz="2800" dirty="0">
                <a:solidFill>
                  <a:schemeClr val="bg2"/>
                </a:solidFill>
              </a:rPr>
              <a:t>matrix = [[1,2,3], [4,5,6], [7,8,9]]</a:t>
            </a:r>
          </a:p>
          <a:p>
            <a:r>
              <a:rPr lang="en-US" sz="2800" dirty="0">
                <a:solidFill>
                  <a:schemeClr val="bg2"/>
                </a:solidFill>
              </a:rPr>
              <a:t>flat = [num for row in matrix for num in row]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E39E-6E32-DEAA-EE85-7237716904D2}"/>
              </a:ext>
            </a:extLst>
          </p:cNvPr>
          <p:cNvSpPr txBox="1"/>
          <p:nvPr/>
        </p:nvSpPr>
        <p:spPr>
          <a:xfrm>
            <a:off x="7830152" y="2880360"/>
            <a:ext cx="3950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matrix = [[1, 2, 3], [4, 5, 6], [7, 8, 9]]</a:t>
            </a:r>
          </a:p>
          <a:p>
            <a:r>
              <a:rPr lang="en-US" sz="2000" dirty="0">
                <a:solidFill>
                  <a:schemeClr val="bg1"/>
                </a:solidFill>
              </a:rPr>
              <a:t>flat = []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for row in matrix: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for num in row: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</a:t>
            </a:r>
            <a:r>
              <a:rPr lang="en-US" sz="2000" dirty="0" err="1">
                <a:solidFill>
                  <a:schemeClr val="bg1"/>
                </a:solidFill>
              </a:rPr>
              <a:t>flat.append</a:t>
            </a:r>
            <a:r>
              <a:rPr lang="en-US" sz="2000" dirty="0">
                <a:solidFill>
                  <a:schemeClr val="bg1"/>
                </a:solidFill>
              </a:rPr>
              <a:t>(num)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print(flat)</a:t>
            </a:r>
          </a:p>
        </p:txBody>
      </p:sp>
    </p:spTree>
    <p:extLst>
      <p:ext uri="{BB962C8B-B14F-4D97-AF65-F5344CB8AC3E}">
        <p14:creationId xmlns:p14="http://schemas.microsoft.com/office/powerpoint/2010/main" val="7173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295C9-B721-9FD3-9B89-F7ADD8A6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DF8C-B8E4-58B2-BF6C-9B49F616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Multiple If Conditions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79D64-BBE5-6CCE-1C93-39101627797B}"/>
              </a:ext>
            </a:extLst>
          </p:cNvPr>
          <p:cNvSpPr txBox="1"/>
          <p:nvPr/>
        </p:nvSpPr>
        <p:spPr>
          <a:xfrm>
            <a:off x="410935" y="1992104"/>
            <a:ext cx="874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filtered = [x for x in range(50) if x % 2 == 0 if x % 5 == 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9F165-6E9B-B6B9-9B9C-656AE1B91DD1}"/>
              </a:ext>
            </a:extLst>
          </p:cNvPr>
          <p:cNvSpPr txBox="1"/>
          <p:nvPr/>
        </p:nvSpPr>
        <p:spPr>
          <a:xfrm>
            <a:off x="7339520" y="3982930"/>
            <a:ext cx="4538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/>
                </a:solidFill>
              </a:rPr>
              <a:t>filtered = []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for x in range(50):</a:t>
            </a:r>
          </a:p>
          <a:p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    if (x % 2 == 0) and (x % 5 == 0):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        </a:t>
            </a:r>
            <a:r>
              <a:rPr lang="en-US" sz="2400" i="1" dirty="0" err="1">
                <a:solidFill>
                  <a:schemeClr val="bg2"/>
                </a:solidFill>
              </a:rPr>
              <a:t>filtered.append</a:t>
            </a:r>
            <a:r>
              <a:rPr lang="en-US" sz="2400" i="1" dirty="0">
                <a:solidFill>
                  <a:schemeClr val="bg2"/>
                </a:solidFill>
              </a:rPr>
              <a:t>(x)</a:t>
            </a:r>
          </a:p>
          <a:p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print(filtered)</a:t>
            </a:r>
          </a:p>
        </p:txBody>
      </p:sp>
    </p:spTree>
    <p:extLst>
      <p:ext uri="{BB962C8B-B14F-4D97-AF65-F5344CB8AC3E}">
        <p14:creationId xmlns:p14="http://schemas.microsoft.com/office/powerpoint/2010/main" val="3829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B4EC6-3440-D440-20E6-A7B8C233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D198-923B-AF53-106E-6C893B882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Using Functions in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43A40-6410-68EF-90E5-7FD8C35FECFB}"/>
              </a:ext>
            </a:extLst>
          </p:cNvPr>
          <p:cNvSpPr txBox="1"/>
          <p:nvPr/>
        </p:nvSpPr>
        <p:spPr>
          <a:xfrm>
            <a:off x="410935" y="1992104"/>
            <a:ext cx="8742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def square(n):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return n*n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[square(x) for x in range(5)]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50F4-87E7-F70A-5D96-EE2B89B84FAD}"/>
              </a:ext>
            </a:extLst>
          </p:cNvPr>
          <p:cNvSpPr txBox="1"/>
          <p:nvPr/>
        </p:nvSpPr>
        <p:spPr>
          <a:xfrm>
            <a:off x="6617369" y="2337009"/>
            <a:ext cx="5163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def square(n):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return n * n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squares = []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for x in range(5):</a:t>
            </a:r>
          </a:p>
          <a:p>
            <a:r>
              <a:rPr lang="en-US" sz="2400" dirty="0">
                <a:solidFill>
                  <a:schemeClr val="bg2"/>
                </a:solidFill>
              </a:rPr>
              <a:t>	result = square(x)</a:t>
            </a:r>
          </a:p>
          <a:p>
            <a:r>
              <a:rPr lang="en-US" sz="2400" dirty="0">
                <a:solidFill>
                  <a:schemeClr val="bg2"/>
                </a:solidFill>
              </a:rPr>
              <a:t>	</a:t>
            </a:r>
            <a:r>
              <a:rPr lang="en-US" sz="2400" dirty="0" err="1">
                <a:solidFill>
                  <a:schemeClr val="bg2"/>
                </a:solidFill>
              </a:rPr>
              <a:t>squares.append</a:t>
            </a:r>
            <a:r>
              <a:rPr lang="en-US" sz="2400" dirty="0">
                <a:solidFill>
                  <a:schemeClr val="bg2"/>
                </a:solidFill>
              </a:rPr>
              <a:t>(result)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print(squares)</a:t>
            </a:r>
            <a:endParaRPr lang="en-US" sz="24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64</TotalTime>
  <Words>671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Goudy Old Style</vt:lpstr>
      <vt:lpstr>Wingdings 2</vt:lpstr>
      <vt:lpstr>SlateVTI</vt:lpstr>
      <vt:lpstr>Advance Python Course</vt:lpstr>
      <vt:lpstr>Introduction to List Comprehension</vt:lpstr>
      <vt:lpstr>Traditional Approach vs List Comprehension</vt:lpstr>
      <vt:lpstr>Basic Syntax</vt:lpstr>
      <vt:lpstr>Adding Conditions (If Statements)</vt:lpstr>
      <vt:lpstr>With Else (Conditional Expressions)</vt:lpstr>
      <vt:lpstr>Nested List Comprehension</vt:lpstr>
      <vt:lpstr>Multiple If Conditions</vt:lpstr>
      <vt:lpstr>Using Functions in List Comprehension</vt:lpstr>
      <vt:lpstr>Dictionary &amp; Set Comprehension</vt:lpstr>
      <vt:lpstr>Real-World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Fawad Muhammad Fawad</dc:creator>
  <cp:lastModifiedBy>Muhammad Fawad Muhammad Fawad</cp:lastModifiedBy>
  <cp:revision>56</cp:revision>
  <dcterms:created xsi:type="dcterms:W3CDTF">2025-05-18T04:39:12Z</dcterms:created>
  <dcterms:modified xsi:type="dcterms:W3CDTF">2025-10-07T06:56:32Z</dcterms:modified>
</cp:coreProperties>
</file>