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379" r:id="rId2"/>
    <p:sldId id="265" r:id="rId3"/>
    <p:sldId id="380" r:id="rId4"/>
    <p:sldId id="381" r:id="rId5"/>
    <p:sldId id="376" r:id="rId6"/>
    <p:sldId id="377" r:id="rId7"/>
    <p:sldId id="323" r:id="rId8"/>
    <p:sldId id="363" r:id="rId9"/>
    <p:sldId id="364" r:id="rId10"/>
    <p:sldId id="365" r:id="rId11"/>
    <p:sldId id="366" r:id="rId12"/>
    <p:sldId id="374" r:id="rId13"/>
    <p:sldId id="375" r:id="rId14"/>
    <p:sldId id="383" r:id="rId15"/>
    <p:sldId id="382" r:id="rId16"/>
    <p:sldId id="38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074B"/>
    <a:srgbClr val="26B481"/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12CEC21-FD8E-4D6C-A2FA-43FC25C629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1238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  <p:sldLayoutId id="2147483717" r:id="rId18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ttps://github.com/bahadurCorvit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microsoft.com/office/2007/relationships/hdphoto" Target="../media/hdphoto4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1.png"/><Relationship Id="rId7" Type="http://schemas.openxmlformats.org/officeDocument/2006/relationships/image" Target="../media/image14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microsoft.com/office/2007/relationships/hdphoto" Target="../media/hdphoto1.wdp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9.jpg"/><Relationship Id="rId7" Type="http://schemas.openxmlformats.org/officeDocument/2006/relationships/image" Target="../media/image2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615440"/>
            <a:ext cx="12192000" cy="2648381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effectLst/>
              </a:rPr>
              <a:t>Virtual Environments for AI Projects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5106ABC-BEE6-4063-AC81-226D67D1C3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4438969"/>
            <a:ext cx="9440034" cy="1397951"/>
          </a:xfrm>
        </p:spPr>
        <p:txBody>
          <a:bodyPr>
            <a:normAutofit/>
          </a:bodyPr>
          <a:lstStyle/>
          <a:p>
            <a:r>
              <a:rPr lang="en-US" sz="3200" b="1" u="sng" dirty="0">
                <a:solidFill>
                  <a:schemeClr val="accent3">
                    <a:lumMod val="75000"/>
                  </a:schemeClr>
                </a:solidFill>
                <a:effectLst/>
              </a:rPr>
              <a:t>From Basic to Expert-Level Workflow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14F8123-4405-4B62-AB30-829382436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965" y="5132910"/>
            <a:ext cx="3028950" cy="151447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4F912428-414C-4D7C-BFE2-0EAD842318D4}"/>
              </a:ext>
            </a:extLst>
          </p:cNvPr>
          <p:cNvGrpSpPr/>
          <p:nvPr/>
        </p:nvGrpSpPr>
        <p:grpSpPr>
          <a:xfrm>
            <a:off x="172720" y="6159025"/>
            <a:ext cx="12405360" cy="835104"/>
            <a:chOff x="172720" y="6159025"/>
            <a:chExt cx="12405360" cy="835104"/>
          </a:xfrm>
        </p:grpSpPr>
        <p:sp>
          <p:nvSpPr>
            <p:cNvPr id="17" name="Subtitle 2">
              <a:extLst>
                <a:ext uri="{FF2B5EF4-FFF2-40B4-BE49-F238E27FC236}">
                  <a16:creationId xmlns:a16="http://schemas.microsoft.com/office/drawing/2014/main" id="{1419CC61-5930-47CF-B626-9EE00F1EDBC0}"/>
                </a:ext>
              </a:extLst>
            </p:cNvPr>
            <p:cNvSpPr txBox="1">
              <a:spLocks/>
            </p:cNvSpPr>
            <p:nvPr/>
          </p:nvSpPr>
          <p:spPr>
            <a:xfrm>
              <a:off x="7741222" y="6159025"/>
              <a:ext cx="4836858" cy="556736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ctr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800" dirty="0">
                  <a:solidFill>
                    <a:schemeClr val="bg1"/>
                  </a:solidFill>
                </a:rPr>
                <a:t>Instructor : Fawad Bahadur</a:t>
              </a:r>
            </a:p>
          </p:txBody>
        </p:sp>
        <p:sp>
          <p:nvSpPr>
            <p:cNvPr id="18" name="Subtitle 2">
              <a:extLst>
                <a:ext uri="{FF2B5EF4-FFF2-40B4-BE49-F238E27FC236}">
                  <a16:creationId xmlns:a16="http://schemas.microsoft.com/office/drawing/2014/main" id="{ED4E1406-D087-4A74-AECC-49B290AF9A2A}"/>
                </a:ext>
              </a:extLst>
            </p:cNvPr>
            <p:cNvSpPr txBox="1">
              <a:spLocks/>
            </p:cNvSpPr>
            <p:nvPr/>
          </p:nvSpPr>
          <p:spPr>
            <a:xfrm>
              <a:off x="172720" y="6159025"/>
              <a:ext cx="2397760" cy="556736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ctr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en-US" sz="2000" dirty="0">
                  <a:solidFill>
                    <a:schemeClr val="bg1"/>
                  </a:solidFill>
                </a:rPr>
                <a:t>Dated: July 2025</a:t>
              </a:r>
            </a:p>
          </p:txBody>
        </p:sp>
        <p:sp>
          <p:nvSpPr>
            <p:cNvPr id="19" name="Subtitle 2">
              <a:extLst>
                <a:ext uri="{FF2B5EF4-FFF2-40B4-BE49-F238E27FC236}">
                  <a16:creationId xmlns:a16="http://schemas.microsoft.com/office/drawing/2014/main" id="{733F49BA-B2AA-4346-A265-47527A65A82B}"/>
                </a:ext>
              </a:extLst>
            </p:cNvPr>
            <p:cNvSpPr txBox="1">
              <a:spLocks/>
            </p:cNvSpPr>
            <p:nvPr/>
          </p:nvSpPr>
          <p:spPr>
            <a:xfrm>
              <a:off x="3672281" y="6437393"/>
              <a:ext cx="4836858" cy="556736"/>
            </a:xfrm>
            <a:prstGeom prst="rect">
              <a:avLst/>
            </a:prstGeom>
            <a:effectLst>
              <a:outerShdw blurRad="25400" dir="17880000">
                <a:srgbClr val="000000">
                  <a:alpha val="46000"/>
                </a:srgbClr>
              </a:outerShdw>
            </a:effectLst>
          </p:spPr>
          <p:txBody>
            <a:bodyPr vert="horz" lIns="91440" tIns="45720" rIns="91440" bIns="45720" rtlCol="0" anchor="t">
              <a:normAutofit/>
            </a:bodyPr>
            <a:lstStyle>
              <a:lvl1pPr marL="0" indent="0" algn="ctr" defTabSz="457200" rtl="0" eaLnBrk="1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23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/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21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8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6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  <a:buFont typeface="Wingdings 2" charset="2"/>
                <a:buNone/>
                <a:defRPr sz="1400" kern="120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tx1">
                      <a:tint val="75000"/>
                    </a:schemeClr>
                  </a:solidFill>
                  <a:effectLst>
                    <a:outerShdw blurRad="9525" dist="25400" dir="14640000" algn="tl" rotWithShape="0">
                      <a:schemeClr val="bg1">
                        <a:alpha val="30000"/>
                      </a:schemeClr>
                    </a:outerShdw>
                  </a:effectLst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000" dirty="0" err="1">
                  <a:solidFill>
                    <a:schemeClr val="accent3"/>
                  </a:solidFill>
                </a:rPr>
                <a:t>Github</a:t>
              </a:r>
              <a:r>
                <a:rPr lang="en-US" sz="2000" dirty="0">
                  <a:solidFill>
                    <a:schemeClr val="accent3"/>
                  </a:solidFill>
                </a:rPr>
                <a:t>: </a:t>
              </a:r>
              <a:r>
                <a:rPr lang="en-US" sz="2000" dirty="0" err="1">
                  <a:solidFill>
                    <a:schemeClr val="accent3"/>
                  </a:solidFill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bahadurCorvit</a:t>
              </a:r>
              <a:endParaRPr lang="en-US" sz="2800" dirty="0">
                <a:solidFill>
                  <a:schemeClr val="accent3"/>
                </a:solidFill>
              </a:endParaRP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FA4EB3D6-161E-4B9F-85F6-9E52B40381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8423"/>
            <a:ext cx="12192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04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effectLst/>
              </a:rPr>
              <a:t>Managing Environments with 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  <a:effectLst/>
              </a:rPr>
              <a:t>Conda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762A0-DB40-4FEE-A175-2A5864BF27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7" y="5870238"/>
            <a:ext cx="887913" cy="887913"/>
          </a:xfrm>
          <a:prstGeom prst="rect">
            <a:avLst/>
          </a:prstGeom>
        </p:spPr>
      </p:pic>
      <p:sp>
        <p:nvSpPr>
          <p:cNvPr id="16" name="Subtitle 2">
            <a:extLst>
              <a:ext uri="{FF2B5EF4-FFF2-40B4-BE49-F238E27FC236}">
                <a16:creationId xmlns:a16="http://schemas.microsoft.com/office/drawing/2014/main" id="{DBB61AC0-A836-47C8-A1A6-202F65B404C5}"/>
              </a:ext>
            </a:extLst>
          </p:cNvPr>
          <p:cNvSpPr txBox="1">
            <a:spLocks/>
          </p:cNvSpPr>
          <p:nvPr/>
        </p:nvSpPr>
        <p:spPr>
          <a:xfrm>
            <a:off x="9309956" y="649453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4A48E8-70D6-407B-A4FF-7A989D7643CF}"/>
              </a:ext>
            </a:extLst>
          </p:cNvPr>
          <p:cNvSpPr txBox="1"/>
          <p:nvPr/>
        </p:nvSpPr>
        <p:spPr>
          <a:xfrm>
            <a:off x="93785" y="1168971"/>
            <a:ext cx="5799013" cy="180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What is </a:t>
            </a:r>
            <a:r>
              <a:rPr lang="en-US" sz="2400" b="1" u="sng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Conda</a:t>
            </a: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?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An open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2000" dirty="0">
                <a:solidFill>
                  <a:schemeClr val="bg1"/>
                </a:solidFill>
              </a:rPr>
              <a:t>source package &amp; environment manager 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Supports Python &amp; other languages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Popular in AI/data science for easy handling of complex dependencies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363929E-E655-4A6B-B34D-8BFC2CDADE1C}"/>
              </a:ext>
            </a:extLst>
          </p:cNvPr>
          <p:cNvSpPr txBox="1"/>
          <p:nvPr/>
        </p:nvSpPr>
        <p:spPr>
          <a:xfrm>
            <a:off x="57140" y="3077284"/>
            <a:ext cx="5799013" cy="149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Installing </a:t>
            </a:r>
            <a:r>
              <a:rPr lang="en-US" sz="2400" b="1" u="sng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Conda</a:t>
            </a:r>
            <a:endParaRPr lang="en-US" sz="2400" b="1" u="sng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Download &amp; install Anaconda or </a:t>
            </a:r>
            <a:r>
              <a:rPr lang="en-US" sz="2000" dirty="0" err="1">
                <a:solidFill>
                  <a:schemeClr val="bg1"/>
                </a:solidFill>
              </a:rPr>
              <a:t>Miniconda</a:t>
            </a:r>
            <a:r>
              <a:rPr lang="en-US" sz="2000" dirty="0">
                <a:solidFill>
                  <a:schemeClr val="bg1"/>
                </a:solidFill>
              </a:rPr>
              <a:t> from </a:t>
            </a:r>
            <a:r>
              <a:rPr lang="en-US" sz="2000" u="sng" dirty="0">
                <a:solidFill>
                  <a:srgbClr val="0070C0"/>
                </a:solidFill>
              </a:rPr>
              <a:t>https://conda.io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Use </a:t>
            </a:r>
            <a:r>
              <a:rPr lang="en-US" sz="2000" dirty="0" err="1">
                <a:solidFill>
                  <a:schemeClr val="bg1"/>
                </a:solidFill>
              </a:rPr>
              <a:t>conda</a:t>
            </a:r>
            <a:r>
              <a:rPr lang="en-US" sz="2000" dirty="0">
                <a:solidFill>
                  <a:schemeClr val="bg1"/>
                </a:solidFill>
              </a:rPr>
              <a:t> commands in terminal after installation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2EEE48-F0BF-49BB-ACB9-E931D7A8DE62}"/>
              </a:ext>
            </a:extLst>
          </p:cNvPr>
          <p:cNvSpPr txBox="1"/>
          <p:nvPr/>
        </p:nvSpPr>
        <p:spPr>
          <a:xfrm>
            <a:off x="57140" y="4805710"/>
            <a:ext cx="5044438" cy="88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Creating a </a:t>
            </a:r>
            <a:r>
              <a:rPr lang="en-US" sz="2400" b="1" u="sng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Conda</a:t>
            </a: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 Environment</a:t>
            </a:r>
          </a:p>
          <a:p>
            <a:pPr algn="just"/>
            <a:r>
              <a:rPr lang="it-IT" sz="2000" b="1" dirty="0">
                <a:solidFill>
                  <a:schemeClr val="bg1"/>
                </a:solidFill>
              </a:rPr>
              <a:t>Bash	</a:t>
            </a:r>
            <a:r>
              <a:rPr lang="it-IT" sz="2000" dirty="0">
                <a:solidFill>
                  <a:schemeClr val="bg1"/>
                </a:solidFill>
                <a:highlight>
                  <a:srgbClr val="C0C0C0"/>
                </a:highlight>
              </a:rPr>
              <a:t>conda create </a:t>
            </a:r>
            <a:r>
              <a:rPr lang="it-IT" sz="2000" dirty="0">
                <a:solidFill>
                  <a:schemeClr val="bg1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it-IT" sz="2000" dirty="0">
                <a:solidFill>
                  <a:schemeClr val="bg1"/>
                </a:solidFill>
                <a:highlight>
                  <a:srgbClr val="C0C0C0"/>
                </a:highlight>
              </a:rPr>
              <a:t>n ai_env python=3.9</a:t>
            </a: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5DE0F5-E3FA-48DE-8B64-CDCB4F86764D}"/>
              </a:ext>
            </a:extLst>
          </p:cNvPr>
          <p:cNvSpPr txBox="1"/>
          <p:nvPr/>
        </p:nvSpPr>
        <p:spPr>
          <a:xfrm>
            <a:off x="6299204" y="1168971"/>
            <a:ext cx="5137410" cy="88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Activating </a:t>
            </a:r>
            <a:r>
              <a:rPr lang="en-US" sz="2400" b="1" u="sng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Conda</a:t>
            </a: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 Environment</a:t>
            </a:r>
          </a:p>
          <a:p>
            <a:pPr marL="0" lvl="2" algn="just"/>
            <a:r>
              <a:rPr lang="en-US" sz="2000" b="1" dirty="0">
                <a:solidFill>
                  <a:schemeClr val="bg1"/>
                </a:solidFill>
              </a:rPr>
              <a:t>Bash	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conda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activate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ai_env</a:t>
            </a: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092B74-19CC-40E2-B67C-EF921252B2B6}"/>
              </a:ext>
            </a:extLst>
          </p:cNvPr>
          <p:cNvSpPr txBox="1"/>
          <p:nvPr/>
        </p:nvSpPr>
        <p:spPr>
          <a:xfrm>
            <a:off x="6335848" y="3077284"/>
            <a:ext cx="5799011" cy="119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Installing Packages</a:t>
            </a:r>
          </a:p>
          <a:p>
            <a:pPr marL="0" lvl="2" algn="just"/>
            <a:r>
              <a:rPr lang="en-US" sz="2000" b="1" dirty="0">
                <a:solidFill>
                  <a:schemeClr val="bg1"/>
                </a:solidFill>
              </a:rPr>
              <a:t>Bash	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conda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install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numpy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pandas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scikit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-learn matplotlib seaborn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9ED96E-874A-4E35-97AD-AECC0E6D71C9}"/>
              </a:ext>
            </a:extLst>
          </p:cNvPr>
          <p:cNvSpPr txBox="1"/>
          <p:nvPr/>
        </p:nvSpPr>
        <p:spPr>
          <a:xfrm>
            <a:off x="3573779" y="5784369"/>
            <a:ext cx="5044439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algn="ctr"/>
            <a:r>
              <a:rPr lang="en-US" sz="2000" dirty="0" err="1">
                <a:solidFill>
                  <a:schemeClr val="bg1"/>
                </a:solidFill>
              </a:rPr>
              <a:t>Conda</a:t>
            </a:r>
            <a:r>
              <a:rPr lang="en-US" sz="2000" dirty="0">
                <a:solidFill>
                  <a:schemeClr val="bg1"/>
                </a:solidFill>
              </a:rPr>
              <a:t> manages both packages and environments, ideal for GPU-based AI projects.</a:t>
            </a:r>
          </a:p>
        </p:txBody>
      </p:sp>
    </p:spTree>
    <p:extLst>
      <p:ext uri="{BB962C8B-B14F-4D97-AF65-F5344CB8AC3E}">
        <p14:creationId xmlns:p14="http://schemas.microsoft.com/office/powerpoint/2010/main" val="342476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6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7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8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9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0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1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2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3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4" grpId="0"/>
      <p:bldP spid="15" grpId="0"/>
      <p:bldP spid="18" grpId="0"/>
      <p:bldP spid="19" grpId="0"/>
      <p:bldP spid="20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effectLst/>
              </a:rPr>
              <a:t>Best Practices for Virtual Environments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762A0-DB40-4FEE-A175-2A5864BF27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7" y="5870238"/>
            <a:ext cx="887913" cy="887913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0B768C7E-E4A0-4CA2-808E-1D1343D877D2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A123AC-CF5E-4C5E-9862-AE12125903F7}"/>
              </a:ext>
            </a:extLst>
          </p:cNvPr>
          <p:cNvSpPr txBox="1"/>
          <p:nvPr/>
        </p:nvSpPr>
        <p:spPr>
          <a:xfrm>
            <a:off x="0" y="1333781"/>
            <a:ext cx="6258560" cy="119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One Environment = One Project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Avoid using the same environment for multiple projects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Keeps dependencies clean and isolated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754215B-5B9D-435E-BB73-17352AC8E798}"/>
              </a:ext>
            </a:extLst>
          </p:cNvPr>
          <p:cNvSpPr txBox="1"/>
          <p:nvPr/>
        </p:nvSpPr>
        <p:spPr>
          <a:xfrm>
            <a:off x="0" y="2815386"/>
            <a:ext cx="4546790" cy="149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 Pin Package Versions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Prevent future compatibility issues 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Example: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    </a:t>
            </a:r>
            <a:r>
              <a:rPr lang="en-US" sz="2000" b="1" dirty="0">
                <a:solidFill>
                  <a:schemeClr val="bg1"/>
                </a:solidFill>
              </a:rPr>
              <a:t>bash</a:t>
            </a:r>
            <a:r>
              <a:rPr lang="en-US" sz="2000" dirty="0">
                <a:solidFill>
                  <a:schemeClr val="bg1"/>
                </a:solidFill>
              </a:rPr>
              <a:t>	 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pip install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scikit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-learn==1.3.2</a:t>
            </a:r>
            <a:endParaRPr lang="en-US" sz="2400" b="1" dirty="0">
              <a:solidFill>
                <a:schemeClr val="accent1"/>
              </a:solidFill>
              <a:highlight>
                <a:srgbClr val="C0C0C0"/>
              </a:highlight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6A0271-D4A6-44C0-BC5B-B5EAD197F706}"/>
              </a:ext>
            </a:extLst>
          </p:cNvPr>
          <p:cNvSpPr txBox="1"/>
          <p:nvPr/>
        </p:nvSpPr>
        <p:spPr>
          <a:xfrm>
            <a:off x="0" y="4587326"/>
            <a:ext cx="6148485" cy="119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Use requirements.txt or </a:t>
            </a:r>
            <a:r>
              <a:rPr lang="en-US" sz="2400" b="1" u="sng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environment.yml</a:t>
            </a:r>
            <a:endParaRPr lang="en-US" sz="2400" b="1" u="sng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accent3">
                  <a:lumMod val="75000"/>
                </a:schemeClr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Always include with your code for reproducibility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Automate project setup for collaborators or deployment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8B7C33-7443-4F30-9468-C8BC5A688B4A}"/>
              </a:ext>
            </a:extLst>
          </p:cNvPr>
          <p:cNvSpPr txBox="1"/>
          <p:nvPr/>
        </p:nvSpPr>
        <p:spPr>
          <a:xfrm>
            <a:off x="6441440" y="1333781"/>
            <a:ext cx="4633339" cy="119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Never Push Env to Git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Add this to your .</a:t>
            </a:r>
            <a:r>
              <a:rPr lang="en-US" sz="2000" dirty="0" err="1">
                <a:solidFill>
                  <a:schemeClr val="bg1"/>
                </a:solidFill>
              </a:rPr>
              <a:t>gitignore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     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ai_env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/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87B1F1-946B-4B81-A9BD-B1892D51EC0F}"/>
              </a:ext>
            </a:extLst>
          </p:cNvPr>
          <p:cNvSpPr txBox="1"/>
          <p:nvPr/>
        </p:nvSpPr>
        <p:spPr>
          <a:xfrm>
            <a:off x="6364671" y="2816452"/>
            <a:ext cx="5827329" cy="180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Document Your Environment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Include setup steps in README.md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Example:</a:t>
            </a: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     python -m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venv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ai_env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   source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ai_env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/bin/activate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     pip install -r requirements.txt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B3AD9F-07FF-4B7C-9DE3-1DB4013C6FA7}"/>
              </a:ext>
            </a:extLst>
          </p:cNvPr>
          <p:cNvSpPr txBox="1"/>
          <p:nvPr/>
        </p:nvSpPr>
        <p:spPr>
          <a:xfrm>
            <a:off x="4170681" y="5742488"/>
            <a:ext cx="3850638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Transition to </a:t>
            </a:r>
            <a:r>
              <a:rPr lang="en-US" sz="2000" dirty="0" err="1">
                <a:solidFill>
                  <a:schemeClr val="bg1"/>
                </a:solidFill>
              </a:rPr>
              <a:t>Dask</a:t>
            </a:r>
            <a:r>
              <a:rPr lang="en-US" sz="2000" dirty="0">
                <a:solidFill>
                  <a:schemeClr val="bg1"/>
                </a:solidFill>
              </a:rPr>
              <a:t> gradually by converting Pandas/NumPy code.</a:t>
            </a:r>
          </a:p>
        </p:txBody>
      </p:sp>
    </p:spTree>
    <p:extLst>
      <p:ext uri="{BB962C8B-B14F-4D97-AF65-F5344CB8AC3E}">
        <p14:creationId xmlns:p14="http://schemas.microsoft.com/office/powerpoint/2010/main" val="3375973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4" grpId="0"/>
      <p:bldP spid="16" grpId="0"/>
      <p:bldP spid="18" grpId="0"/>
      <p:bldP spid="20" grpId="0"/>
      <p:bldP spid="2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effectLst/>
              </a:rPr>
              <a:t>Using Virtual Environments in IDEs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762A0-DB40-4FEE-A175-2A5864BF27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7" y="5870238"/>
            <a:ext cx="887913" cy="887913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0B768C7E-E4A0-4CA2-808E-1D1343D877D2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4C5395-A7E6-4613-AD53-6389499D8535}"/>
              </a:ext>
            </a:extLst>
          </p:cNvPr>
          <p:cNvSpPr txBox="1"/>
          <p:nvPr/>
        </p:nvSpPr>
        <p:spPr>
          <a:xfrm>
            <a:off x="-10160" y="1269201"/>
            <a:ext cx="6248400" cy="149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Why Integrate with IDEs?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Enables features like code suggestions, debugging, linting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Ensures your environment is correctly used while developing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CDC1ADF-C024-40B9-A3E4-C2E4E9905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2" y="3004871"/>
            <a:ext cx="5494541" cy="217011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7321171-5381-428A-94D0-4C272A5AA1F6}"/>
              </a:ext>
            </a:extLst>
          </p:cNvPr>
          <p:cNvSpPr txBox="1"/>
          <p:nvPr/>
        </p:nvSpPr>
        <p:spPr>
          <a:xfrm>
            <a:off x="6297358" y="1089841"/>
            <a:ext cx="5067997" cy="180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000" b="1" u="sng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Jupyter</a:t>
            </a:r>
            <a:r>
              <a:rPr lang="en-US" sz="20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 Notebooks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Run: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Bash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python -m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ipykernel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install 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user 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--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name=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ai_env</a:t>
            </a: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Use kernel in notebook dropdown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D38C63-D264-4613-8969-DA3CFA3ED8B2}"/>
              </a:ext>
            </a:extLst>
          </p:cNvPr>
          <p:cNvSpPr txBox="1"/>
          <p:nvPr/>
        </p:nvSpPr>
        <p:spPr>
          <a:xfrm>
            <a:off x="6277038" y="2728921"/>
            <a:ext cx="5151436" cy="180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0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PyCharm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Add Interpreter: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 Go to Settings &gt; Project &gt; Python Interpreter 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Click gear → Add → Existing environment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Also works with </a:t>
            </a:r>
            <a:r>
              <a:rPr lang="en-US" sz="2000" dirty="0" err="1">
                <a:solidFill>
                  <a:schemeClr val="bg1"/>
                </a:solidFill>
              </a:rPr>
              <a:t>Conda</a:t>
            </a:r>
            <a:r>
              <a:rPr lang="en-US" sz="2000" dirty="0">
                <a:solidFill>
                  <a:schemeClr val="bg1"/>
                </a:solidFill>
              </a:rPr>
              <a:t> environments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7DD187-125C-4A5E-8534-06667B06F4BF}"/>
              </a:ext>
            </a:extLst>
          </p:cNvPr>
          <p:cNvSpPr txBox="1"/>
          <p:nvPr/>
        </p:nvSpPr>
        <p:spPr>
          <a:xfrm>
            <a:off x="6277038" y="4342404"/>
            <a:ext cx="5986082" cy="242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0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VS Code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Select Interpreter: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Open Command Palette → Python: Select Interpreter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Choose your env: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.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venv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/bin/python or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	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ai_env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\Scripts\python.exe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-    Auto-activates env in terminal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6D65EB-7627-447F-97DF-E01BED922EB2}"/>
              </a:ext>
            </a:extLst>
          </p:cNvPr>
          <p:cNvSpPr txBox="1"/>
          <p:nvPr/>
        </p:nvSpPr>
        <p:spPr>
          <a:xfrm>
            <a:off x="1736623" y="5748943"/>
            <a:ext cx="4257038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Always double-check the interpreter path matches your virtual environment.</a:t>
            </a:r>
          </a:p>
        </p:txBody>
      </p:sp>
    </p:spTree>
    <p:extLst>
      <p:ext uri="{BB962C8B-B14F-4D97-AF65-F5344CB8AC3E}">
        <p14:creationId xmlns:p14="http://schemas.microsoft.com/office/powerpoint/2010/main" val="268260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0"/>
                            </p:stCondLst>
                            <p:childTnLst>
                              <p:par>
                                <p:cTn id="36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4" grpId="0"/>
      <p:bldP spid="16" grpId="0"/>
      <p:bldP spid="18" grpId="0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effectLst/>
              </a:rPr>
              <a:t>Automating Virtual Environment Setup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762A0-DB40-4FEE-A175-2A5864BF27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7" y="5870238"/>
            <a:ext cx="887913" cy="887913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0B768C7E-E4A0-4CA2-808E-1D1343D877D2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985A42-3E03-4D39-874E-B2D03EFFB4EE}"/>
              </a:ext>
            </a:extLst>
          </p:cNvPr>
          <p:cNvSpPr txBox="1"/>
          <p:nvPr/>
        </p:nvSpPr>
        <p:spPr>
          <a:xfrm>
            <a:off x="182880" y="1086321"/>
            <a:ext cx="5567680" cy="149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Why Automate?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Saves time in team setups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Ensures consistent environments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Ideal for onboarding, CI/CD, or deployment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A2B323C-72F6-46BE-9B50-FC927050D1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9221" y="1366352"/>
            <a:ext cx="1381339" cy="77613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1B52339-A229-4413-839C-0D8E56EB514D}"/>
              </a:ext>
            </a:extLst>
          </p:cNvPr>
          <p:cNvSpPr txBox="1"/>
          <p:nvPr/>
        </p:nvSpPr>
        <p:spPr>
          <a:xfrm>
            <a:off x="182880" y="2915560"/>
            <a:ext cx="5235796" cy="21144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u="sng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Conda</a:t>
            </a: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 Environment YAML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Create YAML:</a:t>
            </a:r>
          </a:p>
          <a:p>
            <a:pPr algn="just"/>
            <a:r>
              <a:rPr lang="fr-FR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conda</a:t>
            </a:r>
            <a:r>
              <a:rPr lang="fr-FR" sz="2000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  <a:r>
              <a:rPr lang="fr-FR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env</a:t>
            </a:r>
            <a:r>
              <a:rPr lang="fr-FR" sz="2000" dirty="0">
                <a:solidFill>
                  <a:schemeClr val="bg1"/>
                </a:solidFill>
                <a:highlight>
                  <a:srgbClr val="C0C0C0"/>
                </a:highlight>
              </a:rPr>
              <a:t> export &gt; </a:t>
            </a:r>
            <a:r>
              <a:rPr lang="fr-FR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environment.yml</a:t>
            </a:r>
            <a:endParaRPr lang="fr-FR" sz="2000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just"/>
            <a:endParaRPr lang="fr-FR" sz="2000" dirty="0">
              <a:solidFill>
                <a:schemeClr val="bg1"/>
              </a:solidFill>
            </a:endParaRP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Recreate Env: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conda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env create -f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environment.yml</a:t>
            </a: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419D3E9F-8635-4128-8A97-B31CD02647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047" y="2991274"/>
            <a:ext cx="1795933" cy="196299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3538526-285C-4D73-88CA-84238C87F023}"/>
              </a:ext>
            </a:extLst>
          </p:cNvPr>
          <p:cNvSpPr txBox="1"/>
          <p:nvPr/>
        </p:nvSpPr>
        <p:spPr>
          <a:xfrm>
            <a:off x="7153401" y="1366352"/>
            <a:ext cx="431311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Setup Script (</a:t>
            </a:r>
            <a:r>
              <a:rPr lang="en-US" sz="2400" b="1" u="sng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venv</a:t>
            </a: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 + pip)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setup_env.sh (Linux/macOS):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Bash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python -m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venv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ai_env</a:t>
            </a: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source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ai_env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/bin/activate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pip install -r requirements.txt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setup_env.bat (Windows):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python -m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venv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ai_env</a:t>
            </a: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call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ai_env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\Scripts\activate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pip install -r requirements.txt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AC117B0-6328-4CB5-AAC3-328140B9AFD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3" r="24003"/>
          <a:stretch/>
        </p:blipFill>
        <p:spPr>
          <a:xfrm>
            <a:off x="10450892" y="1935198"/>
            <a:ext cx="1717040" cy="161064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62113AE-B283-4E66-92AC-971FF6DB06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5855" y="3970421"/>
            <a:ext cx="1546988" cy="71724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6DFF4BE-4676-4F9D-8870-BD113812AFBA}"/>
              </a:ext>
            </a:extLst>
          </p:cNvPr>
          <p:cNvSpPr txBox="1"/>
          <p:nvPr/>
        </p:nvSpPr>
        <p:spPr>
          <a:xfrm>
            <a:off x="4145282" y="5742488"/>
            <a:ext cx="3881118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Add script or YAML instructions to your README.md.</a:t>
            </a:r>
          </a:p>
        </p:txBody>
      </p:sp>
    </p:spTree>
    <p:extLst>
      <p:ext uri="{BB962C8B-B14F-4D97-AF65-F5344CB8AC3E}">
        <p14:creationId xmlns:p14="http://schemas.microsoft.com/office/powerpoint/2010/main" val="2743057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8000"/>
                            </p:stCondLst>
                            <p:childTnLst>
                              <p:par>
                                <p:cTn id="35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0"/>
                            </p:stCondLst>
                            <p:childTnLst>
                              <p:par>
                                <p:cTn id="3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2000"/>
                            </p:stCondLst>
                            <p:childTnLst>
                              <p:par>
                                <p:cTn id="43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9" grpId="0"/>
      <p:bldP spid="21" grpId="0"/>
      <p:bldP spid="23" grpId="0"/>
      <p:bldP spid="2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322077" cy="119199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effectLst/>
              </a:rPr>
              <a:t>Virtual Environments vs Docker for AI Projects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762A0-DB40-4FEE-A175-2A5864BF27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7" y="5870238"/>
            <a:ext cx="887913" cy="887913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435A867E-79B5-4C7F-BD87-33C968FBAA95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CA2DA8-40AC-40B7-9004-19A83A745C54}"/>
              </a:ext>
            </a:extLst>
          </p:cNvPr>
          <p:cNvSpPr txBox="1"/>
          <p:nvPr/>
        </p:nvSpPr>
        <p:spPr>
          <a:xfrm>
            <a:off x="467361" y="1440338"/>
            <a:ext cx="4958079" cy="149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Virtual Environments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Lightweight, quick to set up 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Isolate Python packages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Great for development and small projects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25FA7F9-127F-481F-BF9A-EDFD302886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520" y="1574018"/>
            <a:ext cx="2042160" cy="10210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266749C-9611-4A81-9983-49529FFF969A}"/>
              </a:ext>
            </a:extLst>
          </p:cNvPr>
          <p:cNvSpPr txBox="1"/>
          <p:nvPr/>
        </p:nvSpPr>
        <p:spPr>
          <a:xfrm>
            <a:off x="6009138" y="1440339"/>
            <a:ext cx="6174934" cy="149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Docker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Isolates the entire system (OS + Python + libs)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Ideal for deployment, scaling, and GPU compatibility 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Works the same on every machine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92225D8-F599-4005-9AC6-EAA06B7E23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077" y="1462690"/>
            <a:ext cx="781905" cy="781905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71EEE26-274C-40CF-AEE2-DC132DD3F4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928128"/>
              </p:ext>
            </p:extLst>
          </p:nvPr>
        </p:nvGraphicFramePr>
        <p:xfrm>
          <a:off x="1945138" y="3223101"/>
          <a:ext cx="812799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8052">
                  <a:extLst>
                    <a:ext uri="{9D8B030D-6E8A-4147-A177-3AD203B41FA5}">
                      <a16:colId xmlns:a16="http://schemas.microsoft.com/office/drawing/2014/main" val="166789638"/>
                    </a:ext>
                  </a:extLst>
                </a:gridCol>
                <a:gridCol w="2428240">
                  <a:extLst>
                    <a:ext uri="{9D8B030D-6E8A-4147-A177-3AD203B41FA5}">
                      <a16:colId xmlns:a16="http://schemas.microsoft.com/office/drawing/2014/main" val="3860833499"/>
                    </a:ext>
                  </a:extLst>
                </a:gridCol>
                <a:gridCol w="3461707">
                  <a:extLst>
                    <a:ext uri="{9D8B030D-6E8A-4147-A177-3AD203B41FA5}">
                      <a16:colId xmlns:a16="http://schemas.microsoft.com/office/drawing/2014/main" val="2811695113"/>
                    </a:ext>
                  </a:extLst>
                </a:gridCol>
              </a:tblGrid>
              <a:tr h="247226">
                <a:tc>
                  <a:txBody>
                    <a:bodyPr/>
                    <a:lstStyle/>
                    <a:p>
                      <a:r>
                        <a:rPr lang="en-US" dirty="0"/>
                        <a:t>Feature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Virtual Env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Docker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645389"/>
                  </a:ext>
                </a:extLst>
              </a:tr>
              <a:tr h="247226">
                <a:tc>
                  <a:txBody>
                    <a:bodyPr/>
                    <a:lstStyle/>
                    <a:p>
                      <a:r>
                        <a:rPr lang="en-US" dirty="0"/>
                        <a:t>Scope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 packages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environment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154954"/>
                  </a:ext>
                </a:extLst>
              </a:tr>
              <a:tr h="247226">
                <a:tc>
                  <a:txBody>
                    <a:bodyPr/>
                    <a:lstStyle/>
                    <a:p>
                      <a:r>
                        <a:rPr lang="en-US" dirty="0"/>
                        <a:t>Portability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586722"/>
                  </a:ext>
                </a:extLst>
              </a:tr>
              <a:tr h="247226">
                <a:tc>
                  <a:txBody>
                    <a:bodyPr/>
                    <a:lstStyle/>
                    <a:p>
                      <a:r>
                        <a:rPr lang="en-US" dirty="0"/>
                        <a:t>Reproducibility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Excellent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8275901"/>
                  </a:ext>
                </a:extLst>
              </a:tr>
              <a:tr h="247226">
                <a:tc>
                  <a:txBody>
                    <a:bodyPr/>
                    <a:lstStyle/>
                    <a:p>
                      <a:r>
                        <a:rPr lang="en-US" dirty="0"/>
                        <a:t>Setup 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Moderate/High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075108"/>
                  </a:ext>
                </a:extLst>
              </a:tr>
              <a:tr h="247226">
                <a:tc>
                  <a:txBody>
                    <a:bodyPr/>
                    <a:lstStyle/>
                    <a:p>
                      <a:r>
                        <a:rPr lang="en-US" dirty="0"/>
                        <a:t>Best Use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 &amp; prototyping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Deployment &amp; CI/CD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4936905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3980FC18-9DC8-47CE-B553-32458647AF1A}"/>
              </a:ext>
            </a:extLst>
          </p:cNvPr>
          <p:cNvSpPr txBox="1"/>
          <p:nvPr/>
        </p:nvSpPr>
        <p:spPr>
          <a:xfrm>
            <a:off x="3692659" y="5806362"/>
            <a:ext cx="4806682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Try</a:t>
            </a:r>
          </a:p>
          <a:p>
            <a:r>
              <a:rPr lang="en-US" sz="2000" dirty="0">
                <a:solidFill>
                  <a:schemeClr val="bg1"/>
                </a:solidFill>
              </a:rPr>
              <a:t>Start with virtual </a:t>
            </a:r>
            <a:r>
              <a:rPr lang="en-US" sz="2000" dirty="0" err="1">
                <a:solidFill>
                  <a:schemeClr val="bg1"/>
                </a:solidFill>
              </a:rPr>
              <a:t>envs</a:t>
            </a:r>
            <a:r>
              <a:rPr lang="en-US" sz="2000" dirty="0">
                <a:solidFill>
                  <a:schemeClr val="bg1"/>
                </a:solidFill>
              </a:rPr>
              <a:t>, move to Docker for production or collaboration-heavy AI systems.</a:t>
            </a:r>
          </a:p>
        </p:txBody>
      </p:sp>
    </p:spTree>
    <p:extLst>
      <p:ext uri="{BB962C8B-B14F-4D97-AF65-F5344CB8AC3E}">
        <p14:creationId xmlns:p14="http://schemas.microsoft.com/office/powerpoint/2010/main" val="186092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9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effectLst/>
              </a:rPr>
              <a:t>Real-World Virtual Env Setup for AI Project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762A0-DB40-4FEE-A175-2A5864BF27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7" y="5870238"/>
            <a:ext cx="887913" cy="887913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231E906A-29C8-4193-B186-6139224A5E5A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1FF4EA-2B44-448C-9BF7-450568009CE1}"/>
              </a:ext>
            </a:extLst>
          </p:cNvPr>
          <p:cNvSpPr txBox="1"/>
          <p:nvPr/>
        </p:nvSpPr>
        <p:spPr>
          <a:xfrm>
            <a:off x="296986" y="1362731"/>
            <a:ext cx="62663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Project Goal</a:t>
            </a:r>
            <a:r>
              <a:rPr lang="en-US" sz="2400" b="1" dirty="0">
                <a:solidFill>
                  <a:schemeClr val="accent1"/>
                </a:solidFill>
              </a:rPr>
              <a:t>: </a:t>
            </a:r>
            <a:r>
              <a:rPr lang="en-US" sz="2000" dirty="0">
                <a:solidFill>
                  <a:schemeClr val="bg1"/>
                </a:solidFill>
              </a:rPr>
              <a:t>Predict Student Dropout Using AI</a:t>
            </a:r>
            <a:endParaRPr lang="en-US" sz="2400" dirty="0">
              <a:solidFill>
                <a:schemeClr val="bg1"/>
              </a:solidFill>
            </a:endParaRP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Folder Structure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686844E-8274-443F-BBFF-644226F327B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96986" y="2439949"/>
          <a:ext cx="5927100" cy="2966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060690">
                  <a:extLst>
                    <a:ext uri="{9D8B030D-6E8A-4147-A177-3AD203B41FA5}">
                      <a16:colId xmlns:a16="http://schemas.microsoft.com/office/drawing/2014/main" val="4077024938"/>
                    </a:ext>
                  </a:extLst>
                </a:gridCol>
                <a:gridCol w="3866410">
                  <a:extLst>
                    <a:ext uri="{9D8B030D-6E8A-4147-A177-3AD203B41FA5}">
                      <a16:colId xmlns:a16="http://schemas.microsoft.com/office/drawing/2014/main" val="3789288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/>
                          </a:solidFill>
                        </a:rPr>
                        <a:t>student-dropout-ai/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741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ai_env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Virtual environment (not in Git)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3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data/ 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Raw &amp; processed datasets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94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notebooks/ 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Jupyter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notebooks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68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src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/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Python scripts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3518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outputs/ 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Models, logs, results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81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requirements.txt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Dependencies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6880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README.md 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Setup + usage instructions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72162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FCEB5A9-DD50-4091-AE14-B49704D07A6C}"/>
              </a:ext>
            </a:extLst>
          </p:cNvPr>
          <p:cNvSpPr txBox="1"/>
          <p:nvPr/>
        </p:nvSpPr>
        <p:spPr>
          <a:xfrm>
            <a:off x="6918961" y="1362731"/>
            <a:ext cx="5181600" cy="365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Setup Steps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Bash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python -m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venv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ai_env</a:t>
            </a: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source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ai_env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/bin/activate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pip install -r requirements.txt</a:t>
            </a:r>
          </a:p>
          <a:p>
            <a:pPr algn="just"/>
            <a:endParaRPr lang="en-US" sz="2000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OR (</a:t>
            </a:r>
            <a:r>
              <a:rPr lang="en-US" sz="2000" b="1" dirty="0" err="1">
                <a:solidFill>
                  <a:schemeClr val="bg1"/>
                </a:solidFill>
              </a:rPr>
              <a:t>Conda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Bash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conda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create -n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ai_env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python=3.10</a:t>
            </a: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conda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activate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ai_env</a:t>
            </a: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algn="just"/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conda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install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numpy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pandas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scikit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-learn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jupyter</a:t>
            </a: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153ACDD-B5FA-418A-A808-E60A56EACADD}"/>
              </a:ext>
            </a:extLst>
          </p:cNvPr>
          <p:cNvSpPr txBox="1"/>
          <p:nvPr/>
        </p:nvSpPr>
        <p:spPr>
          <a:xfrm>
            <a:off x="4145282" y="5742488"/>
            <a:ext cx="3881118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Use </a:t>
            </a:r>
            <a:r>
              <a:rPr lang="en-US" sz="2000" dirty="0" err="1">
                <a:solidFill>
                  <a:schemeClr val="bg1"/>
                </a:solidFill>
              </a:rPr>
              <a:t>Dask</a:t>
            </a:r>
            <a:r>
              <a:rPr lang="en-US" sz="2000" dirty="0">
                <a:solidFill>
                  <a:schemeClr val="bg1"/>
                </a:solidFill>
              </a:rPr>
              <a:t>-ML to scale your ML pipelines effortlessly.</a:t>
            </a:r>
          </a:p>
        </p:txBody>
      </p:sp>
    </p:spTree>
    <p:extLst>
      <p:ext uri="{BB962C8B-B14F-4D97-AF65-F5344CB8AC3E}">
        <p14:creationId xmlns:p14="http://schemas.microsoft.com/office/powerpoint/2010/main" val="10875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2" grpId="0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E9C5C-6569-4C5C-98FD-4514941A1A59}"/>
              </a:ext>
            </a:extLst>
          </p:cNvPr>
          <p:cNvSpPr/>
          <p:nvPr/>
        </p:nvSpPr>
        <p:spPr>
          <a:xfrm rot="2700000">
            <a:off x="4776987" y="1498228"/>
            <a:ext cx="2013391" cy="2013391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6BA146-A655-415F-8DCE-ED10500F28D3}"/>
              </a:ext>
            </a:extLst>
          </p:cNvPr>
          <p:cNvSpPr/>
          <p:nvPr/>
        </p:nvSpPr>
        <p:spPr>
          <a:xfrm rot="2700000">
            <a:off x="6838259" y="3069049"/>
            <a:ext cx="1719112" cy="17191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5C243C-8AFA-48C1-BC37-34FA15F457A4}"/>
              </a:ext>
            </a:extLst>
          </p:cNvPr>
          <p:cNvSpPr/>
          <p:nvPr/>
        </p:nvSpPr>
        <p:spPr>
          <a:xfrm rot="2700000" flipV="1">
            <a:off x="4540879" y="4118095"/>
            <a:ext cx="952612" cy="9526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236F8A-92A8-462D-9C5C-EBB0391EE255}"/>
              </a:ext>
            </a:extLst>
          </p:cNvPr>
          <p:cNvSpPr/>
          <p:nvPr/>
        </p:nvSpPr>
        <p:spPr>
          <a:xfrm rot="2700000">
            <a:off x="4873774" y="2476034"/>
            <a:ext cx="2632087" cy="2632087"/>
          </a:xfrm>
          <a:prstGeom prst="roundRect">
            <a:avLst>
              <a:gd name="adj" fmla="val 1912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A43068-9F93-4923-849F-C40C2616E5FD}"/>
              </a:ext>
            </a:extLst>
          </p:cNvPr>
          <p:cNvSpPr/>
          <p:nvPr/>
        </p:nvSpPr>
        <p:spPr>
          <a:xfrm rot="2700000">
            <a:off x="6514438" y="5459984"/>
            <a:ext cx="1597667" cy="1597667"/>
          </a:xfrm>
          <a:custGeom>
            <a:avLst/>
            <a:gdLst>
              <a:gd name="connsiteX0" fmla="*/ 89500 w 1597666"/>
              <a:gd name="connsiteY0" fmla="*/ 89500 h 1597666"/>
              <a:gd name="connsiteX1" fmla="*/ 305570 w 1597666"/>
              <a:gd name="connsiteY1" fmla="*/ 0 h 1597666"/>
              <a:gd name="connsiteX2" fmla="*/ 1292096 w 1597666"/>
              <a:gd name="connsiteY2" fmla="*/ 0 h 1597666"/>
              <a:gd name="connsiteX3" fmla="*/ 1597666 w 1597666"/>
              <a:gd name="connsiteY3" fmla="*/ 305570 h 1597666"/>
              <a:gd name="connsiteX4" fmla="*/ 1597666 w 1597666"/>
              <a:gd name="connsiteY4" fmla="*/ 828667 h 1597666"/>
              <a:gd name="connsiteX5" fmla="*/ 828667 w 1597666"/>
              <a:gd name="connsiteY5" fmla="*/ 1597666 h 1597666"/>
              <a:gd name="connsiteX6" fmla="*/ 305570 w 1597666"/>
              <a:gd name="connsiteY6" fmla="*/ 1597666 h 1597666"/>
              <a:gd name="connsiteX7" fmla="*/ 0 w 1597666"/>
              <a:gd name="connsiteY7" fmla="*/ 1292096 h 1597666"/>
              <a:gd name="connsiteX8" fmla="*/ 0 w 1597666"/>
              <a:gd name="connsiteY8" fmla="*/ 305570 h 1597666"/>
              <a:gd name="connsiteX9" fmla="*/ 89500 w 1597666"/>
              <a:gd name="connsiteY9" fmla="*/ 89500 h 159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666" h="1597666">
                <a:moveTo>
                  <a:pt x="89500" y="89500"/>
                </a:moveTo>
                <a:cubicBezTo>
                  <a:pt x="144796" y="34202"/>
                  <a:pt x="221189" y="0"/>
                  <a:pt x="305570" y="0"/>
                </a:cubicBezTo>
                <a:lnTo>
                  <a:pt x="1292096" y="0"/>
                </a:lnTo>
                <a:cubicBezTo>
                  <a:pt x="1460858" y="0"/>
                  <a:pt x="1597666" y="136808"/>
                  <a:pt x="1597666" y="305570"/>
                </a:cubicBezTo>
                <a:lnTo>
                  <a:pt x="1597666" y="828667"/>
                </a:lnTo>
                <a:lnTo>
                  <a:pt x="828667" y="1597666"/>
                </a:lnTo>
                <a:lnTo>
                  <a:pt x="305570" y="1597666"/>
                </a:lnTo>
                <a:cubicBezTo>
                  <a:pt x="136808" y="1597666"/>
                  <a:pt x="0" y="1460858"/>
                  <a:pt x="0" y="1292096"/>
                </a:cubicBezTo>
                <a:lnTo>
                  <a:pt x="0" y="305570"/>
                </a:lnTo>
                <a:cubicBezTo>
                  <a:pt x="0" y="221189"/>
                  <a:pt x="34202" y="144796"/>
                  <a:pt x="89500" y="89500"/>
                </a:cubicBezTo>
                <a:close/>
              </a:path>
            </a:pathLst>
          </a:cu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F0C82F-60D6-4E8E-8658-1945239ECDC7}"/>
              </a:ext>
            </a:extLst>
          </p:cNvPr>
          <p:cNvSpPr/>
          <p:nvPr/>
        </p:nvSpPr>
        <p:spPr>
          <a:xfrm rot="2700000">
            <a:off x="6510291" y="359619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32F3FE-74FC-4251-9C8C-0D58948AEC51}"/>
              </a:ext>
            </a:extLst>
          </p:cNvPr>
          <p:cNvSpPr/>
          <p:nvPr/>
        </p:nvSpPr>
        <p:spPr>
          <a:xfrm rot="2700000">
            <a:off x="2631201" y="2321567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19E60F8-4612-40D7-A9B0-5DF977FEB3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7" y="5961678"/>
            <a:ext cx="887913" cy="887913"/>
          </a:xfrm>
          <a:prstGeom prst="rect">
            <a:avLst/>
          </a:prstGeom>
        </p:spPr>
      </p:pic>
      <p:sp>
        <p:nvSpPr>
          <p:cNvPr id="14" name="Subtitle 2">
            <a:extLst>
              <a:ext uri="{FF2B5EF4-FFF2-40B4-BE49-F238E27FC236}">
                <a16:creationId xmlns:a16="http://schemas.microsoft.com/office/drawing/2014/main" id="{81B9AA9D-A8FA-472A-8829-35C9E7182704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06000" algn="l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560948F-FAD8-40C9-B156-C7D2295CE3AE}"/>
              </a:ext>
            </a:extLst>
          </p:cNvPr>
          <p:cNvSpPr txBox="1">
            <a:spLocks/>
          </p:cNvSpPr>
          <p:nvPr/>
        </p:nvSpPr>
        <p:spPr>
          <a:xfrm>
            <a:off x="5042105" y="3301267"/>
            <a:ext cx="2274595" cy="1239069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1949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effectLst/>
              </a:rPr>
              <a:t>Training Objectives &amp; Outcomes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09956" y="6504690"/>
            <a:ext cx="3012121" cy="457275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Instructor : Fawad Bahadur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762A0-DB40-4FEE-A175-2A5864BF27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7" y="5870238"/>
            <a:ext cx="887913" cy="887913"/>
          </a:xfrm>
          <a:prstGeom prst="rect">
            <a:avLst/>
          </a:prstGeom>
        </p:spPr>
      </p:pic>
      <p:grpSp>
        <p:nvGrpSpPr>
          <p:cNvPr id="87" name="Group 86">
            <a:extLst>
              <a:ext uri="{FF2B5EF4-FFF2-40B4-BE49-F238E27FC236}">
                <a16:creationId xmlns:a16="http://schemas.microsoft.com/office/drawing/2014/main" id="{5B1E41BB-1786-4DC2-BCB4-106BC7B5FF02}"/>
              </a:ext>
            </a:extLst>
          </p:cNvPr>
          <p:cNvGrpSpPr/>
          <p:nvPr/>
        </p:nvGrpSpPr>
        <p:grpSpPr>
          <a:xfrm>
            <a:off x="1012180" y="2242741"/>
            <a:ext cx="10710113" cy="4261949"/>
            <a:chOff x="1012180" y="2242741"/>
            <a:chExt cx="10710113" cy="4261949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EE401598-0117-4661-9793-BBB318A41ABF}"/>
                </a:ext>
              </a:extLst>
            </p:cNvPr>
            <p:cNvGrpSpPr/>
            <p:nvPr/>
          </p:nvGrpSpPr>
          <p:grpSpPr>
            <a:xfrm>
              <a:off x="1012180" y="2242741"/>
              <a:ext cx="10710113" cy="4261949"/>
              <a:chOff x="1942398" y="1019157"/>
              <a:chExt cx="6261760" cy="2912037"/>
            </a:xfrm>
          </p:grpSpPr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78BCE336-CBFD-4DDD-BD7B-4D830EB2AAF1}"/>
                  </a:ext>
                </a:extLst>
              </p:cNvPr>
              <p:cNvGrpSpPr/>
              <p:nvPr/>
            </p:nvGrpSpPr>
            <p:grpSpPr>
              <a:xfrm flipV="1">
                <a:off x="3262207" y="2824114"/>
                <a:ext cx="1161497" cy="1107080"/>
                <a:chOff x="2825608" y="737883"/>
                <a:chExt cx="1548662" cy="1476107"/>
              </a:xfrm>
            </p:grpSpPr>
            <p:cxnSp>
              <p:nvCxnSpPr>
                <p:cNvPr id="142" name="Straight Connector 141">
                  <a:extLst>
                    <a:ext uri="{FF2B5EF4-FFF2-40B4-BE49-F238E27FC236}">
                      <a16:creationId xmlns:a16="http://schemas.microsoft.com/office/drawing/2014/main" id="{DC62CE2F-2A1A-4055-98BD-86464397C9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60000">
                  <a:off x="3663659" y="2213990"/>
                  <a:ext cx="710611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5455EC6B-640C-4C29-9880-26EAC1EDCF86}"/>
                    </a:ext>
                  </a:extLst>
                </p:cNvPr>
                <p:cNvGrpSpPr/>
                <p:nvPr/>
              </p:nvGrpSpPr>
              <p:grpSpPr>
                <a:xfrm>
                  <a:off x="3364423" y="1464859"/>
                  <a:ext cx="846808" cy="168817"/>
                  <a:chOff x="3364423" y="1464859"/>
                  <a:chExt cx="846808" cy="168817"/>
                </a:xfrm>
              </p:grpSpPr>
              <p:cxnSp>
                <p:nvCxnSpPr>
                  <p:cNvPr id="147" name="Straight Connector 146">
                    <a:extLst>
                      <a:ext uri="{FF2B5EF4-FFF2-40B4-BE49-F238E27FC236}">
                        <a16:creationId xmlns:a16="http://schemas.microsoft.com/office/drawing/2014/main" id="{D5062026-C246-44EB-B5DD-6F81BC0DBB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64423" y="1464859"/>
                    <a:ext cx="137351" cy="168817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435078A8-05A3-4FFD-AC37-C2D751A9D2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0620" y="1465674"/>
                    <a:ext cx="710611" cy="5938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44" name="Group 143">
                  <a:extLst>
                    <a:ext uri="{FF2B5EF4-FFF2-40B4-BE49-F238E27FC236}">
                      <a16:creationId xmlns:a16="http://schemas.microsoft.com/office/drawing/2014/main" id="{55CE1A0B-C1BA-4EF4-9AAA-1B5E08121B2D}"/>
                    </a:ext>
                  </a:extLst>
                </p:cNvPr>
                <p:cNvGrpSpPr/>
                <p:nvPr/>
              </p:nvGrpSpPr>
              <p:grpSpPr>
                <a:xfrm>
                  <a:off x="2825608" y="737883"/>
                  <a:ext cx="874325" cy="444812"/>
                  <a:chOff x="2956005" y="765222"/>
                  <a:chExt cx="874325" cy="444812"/>
                </a:xfrm>
              </p:grpSpPr>
              <p:cxnSp>
                <p:nvCxnSpPr>
                  <p:cNvPr id="145" name="Straight Connector 144">
                    <a:extLst>
                      <a:ext uri="{FF2B5EF4-FFF2-40B4-BE49-F238E27FC236}">
                        <a16:creationId xmlns:a16="http://schemas.microsoft.com/office/drawing/2014/main" id="{16D41E67-4B44-4D46-8D18-E3F93F7854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56005" y="765222"/>
                    <a:ext cx="361903" cy="444812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6" name="Straight Connector 145">
                    <a:extLst>
                      <a:ext uri="{FF2B5EF4-FFF2-40B4-BE49-F238E27FC236}">
                        <a16:creationId xmlns:a16="http://schemas.microsoft.com/office/drawing/2014/main" id="{4DEACB7E-F146-47F8-8C7E-EA75EE7BED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17908" y="765222"/>
                    <a:ext cx="512422" cy="0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ED91F773-CA1F-40FE-B8E5-1344964773C3}"/>
                  </a:ext>
                </a:extLst>
              </p:cNvPr>
              <p:cNvGrpSpPr/>
              <p:nvPr/>
            </p:nvGrpSpPr>
            <p:grpSpPr>
              <a:xfrm>
                <a:off x="3262207" y="1196350"/>
                <a:ext cx="1161497" cy="1107080"/>
                <a:chOff x="2825608" y="737883"/>
                <a:chExt cx="1548662" cy="1476107"/>
              </a:xfrm>
            </p:grpSpPr>
            <p:cxnSp>
              <p:nvCxnSpPr>
                <p:cNvPr id="135" name="Straight Connector 134">
                  <a:extLst>
                    <a:ext uri="{FF2B5EF4-FFF2-40B4-BE49-F238E27FC236}">
                      <a16:creationId xmlns:a16="http://schemas.microsoft.com/office/drawing/2014/main" id="{FED16619-3E60-4659-BD1A-07040A2C54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-60000">
                  <a:off x="3663659" y="2213990"/>
                  <a:ext cx="710611" cy="0"/>
                </a:xfrm>
                <a:prstGeom prst="line">
                  <a:avLst/>
                </a:prstGeom>
                <a:ln w="6350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36" name="Group 135">
                  <a:extLst>
                    <a:ext uri="{FF2B5EF4-FFF2-40B4-BE49-F238E27FC236}">
                      <a16:creationId xmlns:a16="http://schemas.microsoft.com/office/drawing/2014/main" id="{80E64AF0-5443-43FB-B363-E23DEFB10088}"/>
                    </a:ext>
                  </a:extLst>
                </p:cNvPr>
                <p:cNvGrpSpPr/>
                <p:nvPr/>
              </p:nvGrpSpPr>
              <p:grpSpPr>
                <a:xfrm>
                  <a:off x="3364423" y="1464859"/>
                  <a:ext cx="846808" cy="168817"/>
                  <a:chOff x="3364423" y="1464859"/>
                  <a:chExt cx="846808" cy="168817"/>
                </a:xfrm>
              </p:grpSpPr>
              <p:cxnSp>
                <p:nvCxnSpPr>
                  <p:cNvPr id="140" name="Straight Connector 139">
                    <a:extLst>
                      <a:ext uri="{FF2B5EF4-FFF2-40B4-BE49-F238E27FC236}">
                        <a16:creationId xmlns:a16="http://schemas.microsoft.com/office/drawing/2014/main" id="{3A676D20-4D4E-4977-A30C-258BC3D4D4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364423" y="1464859"/>
                    <a:ext cx="137351" cy="168817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Straight Connector 140">
                    <a:extLst>
                      <a:ext uri="{FF2B5EF4-FFF2-40B4-BE49-F238E27FC236}">
                        <a16:creationId xmlns:a16="http://schemas.microsoft.com/office/drawing/2014/main" id="{2C20458B-3B62-4B58-BBF3-1F2E7A9B9F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00620" y="1465674"/>
                    <a:ext cx="710611" cy="5938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7" name="Group 136">
                  <a:extLst>
                    <a:ext uri="{FF2B5EF4-FFF2-40B4-BE49-F238E27FC236}">
                      <a16:creationId xmlns:a16="http://schemas.microsoft.com/office/drawing/2014/main" id="{5EF8A829-19A5-4791-9E40-433729F12F0D}"/>
                    </a:ext>
                  </a:extLst>
                </p:cNvPr>
                <p:cNvGrpSpPr/>
                <p:nvPr/>
              </p:nvGrpSpPr>
              <p:grpSpPr>
                <a:xfrm>
                  <a:off x="2825608" y="737883"/>
                  <a:ext cx="874325" cy="444812"/>
                  <a:chOff x="2956005" y="765222"/>
                  <a:chExt cx="874325" cy="444812"/>
                </a:xfrm>
              </p:grpSpPr>
              <p:cxnSp>
                <p:nvCxnSpPr>
                  <p:cNvPr id="138" name="Straight Connector 137">
                    <a:extLst>
                      <a:ext uri="{FF2B5EF4-FFF2-40B4-BE49-F238E27FC236}">
                        <a16:creationId xmlns:a16="http://schemas.microsoft.com/office/drawing/2014/main" id="{12109548-D040-46C6-BDAA-916D3454E0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2956005" y="765222"/>
                    <a:ext cx="361903" cy="444812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9" name="Straight Connector 138">
                    <a:extLst>
                      <a:ext uri="{FF2B5EF4-FFF2-40B4-BE49-F238E27FC236}">
                        <a16:creationId xmlns:a16="http://schemas.microsoft.com/office/drawing/2014/main" id="{E7B5B2B2-136E-44F3-AC75-98B2F769F0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317908" y="765222"/>
                    <a:ext cx="512422" cy="0"/>
                  </a:xfrm>
                  <a:prstGeom prst="line">
                    <a:avLst/>
                  </a:prstGeom>
                  <a:ln w="635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  <a:effectLst/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2597DC99-B28F-4FC6-BAAE-3E2A7FFBF635}"/>
                  </a:ext>
                </a:extLst>
              </p:cNvPr>
              <p:cNvSpPr/>
              <p:nvPr/>
            </p:nvSpPr>
            <p:spPr>
              <a:xfrm>
                <a:off x="2759073" y="1415010"/>
                <a:ext cx="1161931" cy="2323862"/>
              </a:xfrm>
              <a:custGeom>
                <a:avLst/>
                <a:gdLst>
                  <a:gd name="connsiteX0" fmla="*/ 0 w 1549241"/>
                  <a:gd name="connsiteY0" fmla="*/ 0 h 3098482"/>
                  <a:gd name="connsiteX1" fmla="*/ 1549241 w 1549241"/>
                  <a:gd name="connsiteY1" fmla="*/ 1549241 h 3098482"/>
                  <a:gd name="connsiteX2" fmla="*/ 0 w 1549241"/>
                  <a:gd name="connsiteY2" fmla="*/ 3098482 h 3098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49241" h="3098482">
                    <a:moveTo>
                      <a:pt x="0" y="0"/>
                    </a:moveTo>
                    <a:cubicBezTo>
                      <a:pt x="855631" y="0"/>
                      <a:pt x="1549241" y="693611"/>
                      <a:pt x="1549241" y="1549241"/>
                    </a:cubicBezTo>
                    <a:cubicBezTo>
                      <a:pt x="1549241" y="2404872"/>
                      <a:pt x="855631" y="3098482"/>
                      <a:pt x="0" y="3098482"/>
                    </a:cubicBezTo>
                  </a:path>
                </a:pathLst>
              </a:custGeom>
              <a:noFill/>
              <a:ln w="9525" cap="flat">
                <a:solidFill>
                  <a:schemeClr val="tx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IN" sz="1050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AB9895CD-801D-4B38-B0CA-60EFD7CBA65C}"/>
                  </a:ext>
                </a:extLst>
              </p:cNvPr>
              <p:cNvSpPr/>
              <p:nvPr/>
            </p:nvSpPr>
            <p:spPr>
              <a:xfrm>
                <a:off x="2689206" y="1345145"/>
                <a:ext cx="139732" cy="139732"/>
              </a:xfrm>
              <a:custGeom>
                <a:avLst/>
                <a:gdLst>
                  <a:gd name="connsiteX0" fmla="*/ 186309 w 186309"/>
                  <a:gd name="connsiteY0" fmla="*/ 93155 h 186309"/>
                  <a:gd name="connsiteX1" fmla="*/ 93155 w 186309"/>
                  <a:gd name="connsiteY1" fmla="*/ 186309 h 186309"/>
                  <a:gd name="connsiteX2" fmla="*/ 0 w 186309"/>
                  <a:gd name="connsiteY2" fmla="*/ 93155 h 186309"/>
                  <a:gd name="connsiteX3" fmla="*/ 93155 w 186309"/>
                  <a:gd name="connsiteY3" fmla="*/ 0 h 186309"/>
                  <a:gd name="connsiteX4" fmla="*/ 186309 w 186309"/>
                  <a:gd name="connsiteY4" fmla="*/ 93155 h 186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09" h="186309">
                    <a:moveTo>
                      <a:pt x="186309" y="93155"/>
                    </a:moveTo>
                    <a:cubicBezTo>
                      <a:pt x="186309" y="144602"/>
                      <a:pt x="144602" y="186309"/>
                      <a:pt x="93155" y="186309"/>
                    </a:cubicBezTo>
                    <a:cubicBezTo>
                      <a:pt x="41707" y="186309"/>
                      <a:pt x="0" y="144602"/>
                      <a:pt x="0" y="93155"/>
                    </a:cubicBezTo>
                    <a:cubicBezTo>
                      <a:pt x="0" y="41707"/>
                      <a:pt x="41707" y="0"/>
                      <a:pt x="93155" y="0"/>
                    </a:cubicBezTo>
                    <a:cubicBezTo>
                      <a:pt x="144602" y="0"/>
                      <a:pt x="186309" y="41707"/>
                      <a:pt x="186309" y="93155"/>
                    </a:cubicBezTo>
                    <a:close/>
                  </a:path>
                </a:pathLst>
              </a:custGeom>
              <a:solidFill>
                <a:schemeClr val="bg1"/>
              </a:solidFill>
              <a:ln w="15875">
                <a:solidFill>
                  <a:schemeClr val="bg1">
                    <a:alpha val="42000"/>
                  </a:schemeClr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IN" sz="1050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5A7543FC-63F6-4F9E-84AE-E03C0383FF39}"/>
                  </a:ext>
                </a:extLst>
              </p:cNvPr>
              <p:cNvSpPr/>
              <p:nvPr/>
            </p:nvSpPr>
            <p:spPr>
              <a:xfrm>
                <a:off x="3820920" y="2765394"/>
                <a:ext cx="139731" cy="139732"/>
              </a:xfrm>
              <a:custGeom>
                <a:avLst/>
                <a:gdLst>
                  <a:gd name="connsiteX0" fmla="*/ 186309 w 186308"/>
                  <a:gd name="connsiteY0" fmla="*/ 93154 h 186309"/>
                  <a:gd name="connsiteX1" fmla="*/ 93155 w 186308"/>
                  <a:gd name="connsiteY1" fmla="*/ 186309 h 186309"/>
                  <a:gd name="connsiteX2" fmla="*/ 0 w 186308"/>
                  <a:gd name="connsiteY2" fmla="*/ 93154 h 186309"/>
                  <a:gd name="connsiteX3" fmla="*/ 93155 w 186308"/>
                  <a:gd name="connsiteY3" fmla="*/ 0 h 186309"/>
                  <a:gd name="connsiteX4" fmla="*/ 186309 w 186308"/>
                  <a:gd name="connsiteY4" fmla="*/ 93154 h 186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08" h="186309">
                    <a:moveTo>
                      <a:pt x="186309" y="93154"/>
                    </a:moveTo>
                    <a:cubicBezTo>
                      <a:pt x="186309" y="144602"/>
                      <a:pt x="144602" y="186309"/>
                      <a:pt x="93155" y="186309"/>
                    </a:cubicBezTo>
                    <a:cubicBezTo>
                      <a:pt x="41707" y="186309"/>
                      <a:pt x="0" y="144602"/>
                      <a:pt x="0" y="93154"/>
                    </a:cubicBezTo>
                    <a:cubicBezTo>
                      <a:pt x="0" y="41707"/>
                      <a:pt x="41707" y="0"/>
                      <a:pt x="93155" y="0"/>
                    </a:cubicBezTo>
                    <a:cubicBezTo>
                      <a:pt x="144602" y="0"/>
                      <a:pt x="186309" y="41707"/>
                      <a:pt x="186309" y="93154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1050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58A23E3A-1523-4EFB-9512-B7CC8617A50A}"/>
                  </a:ext>
                </a:extLst>
              </p:cNvPr>
              <p:cNvSpPr/>
              <p:nvPr/>
            </p:nvSpPr>
            <p:spPr>
              <a:xfrm>
                <a:off x="3821349" y="2248758"/>
                <a:ext cx="139731" cy="139732"/>
              </a:xfrm>
              <a:custGeom>
                <a:avLst/>
                <a:gdLst>
                  <a:gd name="connsiteX0" fmla="*/ 186309 w 186308"/>
                  <a:gd name="connsiteY0" fmla="*/ 93155 h 186309"/>
                  <a:gd name="connsiteX1" fmla="*/ 93155 w 186308"/>
                  <a:gd name="connsiteY1" fmla="*/ 186309 h 186309"/>
                  <a:gd name="connsiteX2" fmla="*/ 0 w 186308"/>
                  <a:gd name="connsiteY2" fmla="*/ 93155 h 186309"/>
                  <a:gd name="connsiteX3" fmla="*/ 93155 w 186308"/>
                  <a:gd name="connsiteY3" fmla="*/ 0 h 186309"/>
                  <a:gd name="connsiteX4" fmla="*/ 186309 w 186308"/>
                  <a:gd name="connsiteY4" fmla="*/ 93155 h 186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08" h="186309">
                    <a:moveTo>
                      <a:pt x="186309" y="93155"/>
                    </a:moveTo>
                    <a:cubicBezTo>
                      <a:pt x="186309" y="144602"/>
                      <a:pt x="144602" y="186309"/>
                      <a:pt x="93155" y="186309"/>
                    </a:cubicBezTo>
                    <a:cubicBezTo>
                      <a:pt x="41707" y="186309"/>
                      <a:pt x="0" y="144602"/>
                      <a:pt x="0" y="93155"/>
                    </a:cubicBezTo>
                    <a:cubicBezTo>
                      <a:pt x="0" y="41707"/>
                      <a:pt x="41707" y="0"/>
                      <a:pt x="93155" y="0"/>
                    </a:cubicBezTo>
                    <a:cubicBezTo>
                      <a:pt x="144602" y="0"/>
                      <a:pt x="186309" y="41707"/>
                      <a:pt x="186309" y="93155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1050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509D109-5D00-4805-A056-715A6249DB25}"/>
                  </a:ext>
                </a:extLst>
              </p:cNvPr>
              <p:cNvSpPr/>
              <p:nvPr/>
            </p:nvSpPr>
            <p:spPr>
              <a:xfrm>
                <a:off x="3597606" y="1783128"/>
                <a:ext cx="139732" cy="139732"/>
              </a:xfrm>
              <a:custGeom>
                <a:avLst/>
                <a:gdLst>
                  <a:gd name="connsiteX0" fmla="*/ 186309 w 186309"/>
                  <a:gd name="connsiteY0" fmla="*/ 93154 h 186309"/>
                  <a:gd name="connsiteX1" fmla="*/ 93155 w 186309"/>
                  <a:gd name="connsiteY1" fmla="*/ 186309 h 186309"/>
                  <a:gd name="connsiteX2" fmla="*/ 0 w 186309"/>
                  <a:gd name="connsiteY2" fmla="*/ 93154 h 186309"/>
                  <a:gd name="connsiteX3" fmla="*/ 93155 w 186309"/>
                  <a:gd name="connsiteY3" fmla="*/ 0 h 186309"/>
                  <a:gd name="connsiteX4" fmla="*/ 186309 w 186309"/>
                  <a:gd name="connsiteY4" fmla="*/ 93154 h 1863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09" h="186309">
                    <a:moveTo>
                      <a:pt x="186309" y="93154"/>
                    </a:moveTo>
                    <a:cubicBezTo>
                      <a:pt x="186309" y="144602"/>
                      <a:pt x="144602" y="186309"/>
                      <a:pt x="93155" y="186309"/>
                    </a:cubicBezTo>
                    <a:cubicBezTo>
                      <a:pt x="41707" y="186309"/>
                      <a:pt x="0" y="144602"/>
                      <a:pt x="0" y="93154"/>
                    </a:cubicBezTo>
                    <a:cubicBezTo>
                      <a:pt x="0" y="41707"/>
                      <a:pt x="41707" y="0"/>
                      <a:pt x="93155" y="0"/>
                    </a:cubicBezTo>
                    <a:cubicBezTo>
                      <a:pt x="144602" y="0"/>
                      <a:pt x="186309" y="41707"/>
                      <a:pt x="186309" y="931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IN" sz="1050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4624DD76-2C79-4770-B1C8-A9200A596B7E}"/>
                  </a:ext>
                </a:extLst>
              </p:cNvPr>
              <p:cNvSpPr/>
              <p:nvPr/>
            </p:nvSpPr>
            <p:spPr>
              <a:xfrm>
                <a:off x="3193984" y="1460660"/>
                <a:ext cx="139732" cy="139731"/>
              </a:xfrm>
              <a:custGeom>
                <a:avLst/>
                <a:gdLst>
                  <a:gd name="connsiteX0" fmla="*/ 186309 w 186309"/>
                  <a:gd name="connsiteY0" fmla="*/ 93155 h 186308"/>
                  <a:gd name="connsiteX1" fmla="*/ 93155 w 186309"/>
                  <a:gd name="connsiteY1" fmla="*/ 186309 h 186308"/>
                  <a:gd name="connsiteX2" fmla="*/ 0 w 186309"/>
                  <a:gd name="connsiteY2" fmla="*/ 93154 h 186308"/>
                  <a:gd name="connsiteX3" fmla="*/ 93155 w 186309"/>
                  <a:gd name="connsiteY3" fmla="*/ 0 h 186308"/>
                  <a:gd name="connsiteX4" fmla="*/ 186309 w 186309"/>
                  <a:gd name="connsiteY4" fmla="*/ 93155 h 1863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6309" h="186308">
                    <a:moveTo>
                      <a:pt x="186309" y="93155"/>
                    </a:moveTo>
                    <a:cubicBezTo>
                      <a:pt x="186309" y="144602"/>
                      <a:pt x="144602" y="186309"/>
                      <a:pt x="93155" y="186309"/>
                    </a:cubicBezTo>
                    <a:cubicBezTo>
                      <a:pt x="41707" y="186309"/>
                      <a:pt x="0" y="144602"/>
                      <a:pt x="0" y="93154"/>
                    </a:cubicBezTo>
                    <a:cubicBezTo>
                      <a:pt x="0" y="41707"/>
                      <a:pt x="41707" y="0"/>
                      <a:pt x="93155" y="0"/>
                    </a:cubicBezTo>
                    <a:cubicBezTo>
                      <a:pt x="144602" y="0"/>
                      <a:pt x="186309" y="41707"/>
                      <a:pt x="186309" y="9315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solidFill>
                  <a:schemeClr val="bg1"/>
                </a:solidFill>
                <a:prstDash val="solid"/>
                <a:miter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 sz="1050"/>
              </a:p>
            </p:txBody>
          </p: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F77AAA6E-C22C-4915-95C1-900C0E0E8108}"/>
                  </a:ext>
                </a:extLst>
              </p:cNvPr>
              <p:cNvGrpSpPr/>
              <p:nvPr/>
            </p:nvGrpSpPr>
            <p:grpSpPr>
              <a:xfrm>
                <a:off x="1942398" y="1775510"/>
                <a:ext cx="1642370" cy="1593341"/>
                <a:chOff x="1065864" y="1510094"/>
                <a:chExt cx="2189826" cy="2124455"/>
              </a:xfrm>
            </p:grpSpPr>
            <p:sp>
              <p:nvSpPr>
                <p:cNvPr id="132" name="Freeform: Shape 131">
                  <a:extLst>
                    <a:ext uri="{FF2B5EF4-FFF2-40B4-BE49-F238E27FC236}">
                      <a16:creationId xmlns:a16="http://schemas.microsoft.com/office/drawing/2014/main" id="{C9368893-6859-4831-A639-8BCA0796180F}"/>
                    </a:ext>
                  </a:extLst>
                </p:cNvPr>
                <p:cNvSpPr/>
                <p:nvPr/>
              </p:nvSpPr>
              <p:spPr>
                <a:xfrm>
                  <a:off x="1098550" y="1510094"/>
                  <a:ext cx="2124456" cy="2124455"/>
                </a:xfrm>
                <a:custGeom>
                  <a:avLst/>
                  <a:gdLst>
                    <a:gd name="connsiteX0" fmla="*/ 2124456 w 2124456"/>
                    <a:gd name="connsiteY0" fmla="*/ 1062228 h 2124455"/>
                    <a:gd name="connsiteX1" fmla="*/ 1062228 w 2124456"/>
                    <a:gd name="connsiteY1" fmla="*/ 2124456 h 2124455"/>
                    <a:gd name="connsiteX2" fmla="*/ 0 w 2124456"/>
                    <a:gd name="connsiteY2" fmla="*/ 1062228 h 2124455"/>
                    <a:gd name="connsiteX3" fmla="*/ 1062228 w 2124456"/>
                    <a:gd name="connsiteY3" fmla="*/ 0 h 2124455"/>
                    <a:gd name="connsiteX4" fmla="*/ 2124456 w 2124456"/>
                    <a:gd name="connsiteY4" fmla="*/ 1062228 h 2124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456" h="2124455">
                      <a:moveTo>
                        <a:pt x="2124456" y="1062228"/>
                      </a:moveTo>
                      <a:cubicBezTo>
                        <a:pt x="2124456" y="1648880"/>
                        <a:pt x="1648880" y="2124456"/>
                        <a:pt x="1062228" y="2124456"/>
                      </a:cubicBezTo>
                      <a:cubicBezTo>
                        <a:pt x="475576" y="2124456"/>
                        <a:pt x="0" y="1648880"/>
                        <a:pt x="0" y="1062228"/>
                      </a:cubicBezTo>
                      <a:cubicBezTo>
                        <a:pt x="0" y="475575"/>
                        <a:pt x="475576" y="0"/>
                        <a:pt x="1062228" y="0"/>
                      </a:cubicBezTo>
                      <a:cubicBezTo>
                        <a:pt x="1648880" y="0"/>
                        <a:pt x="2124456" y="475575"/>
                        <a:pt x="2124456" y="1062228"/>
                      </a:cubicBez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 w="12700">
                  <a:solidFill>
                    <a:schemeClr val="bg1">
                      <a:alpha val="52000"/>
                    </a:schemeClr>
                  </a:solidFill>
                </a:ln>
                <a:effectLst>
                  <a:innerShdw blurRad="63500" dist="25400" dir="16200000">
                    <a:prstClr val="black">
                      <a:alpha val="50000"/>
                    </a:prstClr>
                  </a:inn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 dirty="0"/>
                </a:p>
              </p:txBody>
            </p:sp>
            <p:sp>
              <p:nvSpPr>
                <p:cNvPr id="133" name="Freeform: Shape 132">
                  <a:extLst>
                    <a:ext uri="{FF2B5EF4-FFF2-40B4-BE49-F238E27FC236}">
                      <a16:creationId xmlns:a16="http://schemas.microsoft.com/office/drawing/2014/main" id="{685B4C02-D946-45A1-BC57-E689963D8EB0}"/>
                    </a:ext>
                  </a:extLst>
                </p:cNvPr>
                <p:cNvSpPr/>
                <p:nvPr/>
              </p:nvSpPr>
              <p:spPr>
                <a:xfrm>
                  <a:off x="1202118" y="1613662"/>
                  <a:ext cx="1917320" cy="1917320"/>
                </a:xfrm>
                <a:custGeom>
                  <a:avLst/>
                  <a:gdLst>
                    <a:gd name="connsiteX0" fmla="*/ 2124456 w 2124456"/>
                    <a:gd name="connsiteY0" fmla="*/ 1062228 h 2124455"/>
                    <a:gd name="connsiteX1" fmla="*/ 1062228 w 2124456"/>
                    <a:gd name="connsiteY1" fmla="*/ 2124456 h 2124455"/>
                    <a:gd name="connsiteX2" fmla="*/ 0 w 2124456"/>
                    <a:gd name="connsiteY2" fmla="*/ 1062228 h 2124455"/>
                    <a:gd name="connsiteX3" fmla="*/ 1062228 w 2124456"/>
                    <a:gd name="connsiteY3" fmla="*/ 0 h 2124455"/>
                    <a:gd name="connsiteX4" fmla="*/ 2124456 w 2124456"/>
                    <a:gd name="connsiteY4" fmla="*/ 1062228 h 21244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124456" h="2124455">
                      <a:moveTo>
                        <a:pt x="2124456" y="1062228"/>
                      </a:moveTo>
                      <a:cubicBezTo>
                        <a:pt x="2124456" y="1648880"/>
                        <a:pt x="1648880" y="2124456"/>
                        <a:pt x="1062228" y="2124456"/>
                      </a:cubicBezTo>
                      <a:cubicBezTo>
                        <a:pt x="475576" y="2124456"/>
                        <a:pt x="0" y="1648880"/>
                        <a:pt x="0" y="1062228"/>
                      </a:cubicBezTo>
                      <a:cubicBezTo>
                        <a:pt x="0" y="475575"/>
                        <a:pt x="475576" y="0"/>
                        <a:pt x="1062228" y="0"/>
                      </a:cubicBezTo>
                      <a:cubicBezTo>
                        <a:pt x="1648880" y="0"/>
                        <a:pt x="2124456" y="475575"/>
                        <a:pt x="2124456" y="1062228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5875">
                  <a:solidFill>
                    <a:schemeClr val="bg1">
                      <a:alpha val="42000"/>
                    </a:schemeClr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050" dirty="0"/>
                </a:p>
              </p:txBody>
            </p:sp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878804DC-F6B4-49A1-A82C-BC2ED8528CE1}"/>
                    </a:ext>
                  </a:extLst>
                </p:cNvPr>
                <p:cNvSpPr txBox="1"/>
                <p:nvPr/>
              </p:nvSpPr>
              <p:spPr>
                <a:xfrm>
                  <a:off x="1065864" y="2185211"/>
                  <a:ext cx="2189826" cy="69556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>
                    <a:buClr>
                      <a:schemeClr val="dk1"/>
                    </a:buClr>
                    <a:buSzPts val="1100"/>
                  </a:pPr>
                  <a:endParaRPr lang="en-IN" sz="1350" b="1" spc="450" dirty="0">
                    <a:solidFill>
                      <a:schemeClr val="bg1">
                        <a:lumMod val="65000"/>
                      </a:schemeClr>
                    </a:solidFill>
                    <a:latin typeface="Roboto" panose="02000000000000000000" pitchFamily="2" charset="0"/>
                    <a:ea typeface="Roboto" panose="02000000000000000000" pitchFamily="2" charset="0"/>
                    <a:cs typeface="Kanit" pitchFamily="2" charset="-34"/>
                  </a:endParaRP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3F1B1874-C34D-4ABB-AF13-8DC841CCB0B9}"/>
                  </a:ext>
                </a:extLst>
              </p:cNvPr>
              <p:cNvGrpSpPr/>
              <p:nvPr/>
            </p:nvGrpSpPr>
            <p:grpSpPr>
              <a:xfrm>
                <a:off x="3845432" y="1019157"/>
                <a:ext cx="4358726" cy="2123692"/>
                <a:chOff x="3603243" y="501626"/>
                <a:chExt cx="5811636" cy="2831589"/>
              </a:xfrm>
            </p:grpSpPr>
            <p:grpSp>
              <p:nvGrpSpPr>
                <p:cNvPr id="100" name="Group 99">
                  <a:extLst>
                    <a:ext uri="{FF2B5EF4-FFF2-40B4-BE49-F238E27FC236}">
                      <a16:creationId xmlns:a16="http://schemas.microsoft.com/office/drawing/2014/main" id="{7289BCA8-CBA0-4295-80C8-EB3C236A652A}"/>
                    </a:ext>
                  </a:extLst>
                </p:cNvPr>
                <p:cNvGrpSpPr/>
                <p:nvPr/>
              </p:nvGrpSpPr>
              <p:grpSpPr>
                <a:xfrm>
                  <a:off x="3603243" y="501626"/>
                  <a:ext cx="5070316" cy="669750"/>
                  <a:chOff x="4130675" y="266335"/>
                  <a:chExt cx="6528722" cy="862392"/>
                </a:xfrm>
              </p:grpSpPr>
              <p:grpSp>
                <p:nvGrpSpPr>
                  <p:cNvPr id="125" name="Group 124">
                    <a:extLst>
                      <a:ext uri="{FF2B5EF4-FFF2-40B4-BE49-F238E27FC236}">
                        <a16:creationId xmlns:a16="http://schemas.microsoft.com/office/drawing/2014/main" id="{B3BBEB22-9397-49BA-B440-805741C63018}"/>
                      </a:ext>
                    </a:extLst>
                  </p:cNvPr>
                  <p:cNvGrpSpPr/>
                  <p:nvPr/>
                </p:nvGrpSpPr>
                <p:grpSpPr>
                  <a:xfrm>
                    <a:off x="4130675" y="266335"/>
                    <a:ext cx="6445795" cy="862392"/>
                    <a:chOff x="3797300" y="666963"/>
                    <a:chExt cx="6445795" cy="862392"/>
                  </a:xfrm>
                </p:grpSpPr>
                <p:sp>
                  <p:nvSpPr>
                    <p:cNvPr id="127" name="Rectangle: Rounded Corners 126">
                      <a:extLst>
                        <a:ext uri="{FF2B5EF4-FFF2-40B4-BE49-F238E27FC236}">
                          <a16:creationId xmlns:a16="http://schemas.microsoft.com/office/drawing/2014/main" id="{AC723A7A-231E-407B-8CBE-6AC133DDEF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1656" y="750547"/>
                      <a:ext cx="6381439" cy="77880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>
                        <a:lumMod val="85000"/>
                        <a:alpha val="42000"/>
                      </a:schemeClr>
                    </a:solidFill>
                    <a:ln w="9525" cap="flat">
                      <a:noFill/>
                      <a:prstDash val="solid"/>
                      <a:miter/>
                    </a:ln>
                    <a:effectLst/>
                  </p:spPr>
                  <p:txBody>
                    <a:bodyPr rtlCol="0" anchor="ctr"/>
                    <a:lstStyle/>
                    <a:p>
                      <a:endParaRPr lang="en-IN" sz="1050" dirty="0"/>
                    </a:p>
                  </p:txBody>
                </p:sp>
                <p:sp>
                  <p:nvSpPr>
                    <p:cNvPr id="128" name="Rectangle: Rounded Corners 127">
                      <a:extLst>
                        <a:ext uri="{FF2B5EF4-FFF2-40B4-BE49-F238E27FC236}">
                          <a16:creationId xmlns:a16="http://schemas.microsoft.com/office/drawing/2014/main" id="{0ED7AE01-2894-4D48-B246-A57714A9E9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4156" y="711876"/>
                      <a:ext cx="1116000" cy="902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1"/>
                    </a:solidFill>
                    <a:ln w="15875" cap="flat">
                      <a:solidFill>
                        <a:schemeClr val="bg1">
                          <a:alpha val="48000"/>
                        </a:schemeClr>
                      </a:solidFill>
                      <a:prstDash val="solid"/>
                      <a:miter/>
                    </a:ln>
                    <a:effectLst>
                      <a:outerShdw blurRad="50800" dist="25400" dir="5400000" sx="97000" sy="97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endParaRPr lang="en-IN" sz="1050" dirty="0"/>
                    </a:p>
                  </p:txBody>
                </p:sp>
                <p:grpSp>
                  <p:nvGrpSpPr>
                    <p:cNvPr id="129" name="Group 128">
                      <a:extLst>
                        <a:ext uri="{FF2B5EF4-FFF2-40B4-BE49-F238E27FC236}">
                          <a16:creationId xmlns:a16="http://schemas.microsoft.com/office/drawing/2014/main" id="{C2F84809-6BE5-4F44-9FFD-B22CCAD2F1D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97300" y="666963"/>
                      <a:ext cx="608424" cy="608424"/>
                      <a:chOff x="3797300" y="666963"/>
                      <a:chExt cx="608424" cy="608424"/>
                    </a:xfrm>
                  </p:grpSpPr>
                  <p:sp>
                    <p:nvSpPr>
                      <p:cNvPr id="130" name="Oval 129">
                        <a:extLst>
                          <a:ext uri="{FF2B5EF4-FFF2-40B4-BE49-F238E27FC236}">
                            <a16:creationId xmlns:a16="http://schemas.microsoft.com/office/drawing/2014/main" id="{617C94AD-5A01-42E2-A9C9-2588C09436C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7300" y="666963"/>
                        <a:ext cx="608424" cy="608424"/>
                      </a:xfrm>
                      <a:prstGeom prst="ellipse">
                        <a:avLst/>
                      </a:prstGeom>
                      <a:solidFill>
                        <a:schemeClr val="accent1"/>
                      </a:solidFill>
                      <a:ln w="12700">
                        <a:solidFill>
                          <a:schemeClr val="bg1">
                            <a:alpha val="52000"/>
                          </a:schemeClr>
                        </a:solidFill>
                      </a:ln>
                      <a:effectLst>
                        <a:innerShdw blurRad="63500" dist="25400" dir="16200000">
                          <a:prstClr val="black">
                            <a:alpha val="50000"/>
                          </a:prstClr>
                        </a:inn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sz="1050" dirty="0"/>
                      </a:p>
                    </p:txBody>
                  </p:sp>
                  <p:sp>
                    <p:nvSpPr>
                      <p:cNvPr id="131" name="Oval 130">
                        <a:extLst>
                          <a:ext uri="{FF2B5EF4-FFF2-40B4-BE49-F238E27FC236}">
                            <a16:creationId xmlns:a16="http://schemas.microsoft.com/office/drawing/2014/main" id="{921DB404-25D9-463B-8603-94B458C18A0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65767" y="735432"/>
                        <a:ext cx="471490" cy="471490"/>
                      </a:xfrm>
                      <a:prstGeom prst="ellipse">
                        <a:avLst/>
                      </a:prstGeom>
                      <a:gradFill>
                        <a:gsLst>
                          <a:gs pos="68000">
                            <a:schemeClr val="bg1"/>
                          </a:gs>
                          <a:gs pos="9000">
                            <a:schemeClr val="bg1">
                              <a:lumMod val="78000"/>
                            </a:schemeClr>
                          </a:gs>
                        </a:gsLst>
                        <a:lin ang="2700000" scaled="1"/>
                      </a:gradFill>
                      <a:ln w="15875">
                        <a:solidFill>
                          <a:schemeClr val="bg1">
                            <a:alpha val="42000"/>
                          </a:schemeClr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sz="105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Roboto" panose="02000000000000000000" pitchFamily="2" charset="0"/>
                            <a:ea typeface="Roboto" panose="02000000000000000000" pitchFamily="2" charset="0"/>
                          </a:rPr>
                          <a:t>1</a:t>
                        </a:r>
                      </a:p>
                    </p:txBody>
                  </p:sp>
                </p:grpSp>
              </p:grpSp>
              <p:sp>
                <p:nvSpPr>
                  <p:cNvPr id="126" name="TextBox 125">
                    <a:extLst>
                      <a:ext uri="{FF2B5EF4-FFF2-40B4-BE49-F238E27FC236}">
                        <a16:creationId xmlns:a16="http://schemas.microsoft.com/office/drawing/2014/main" id="{07A18212-9441-474D-8CB8-1024BD017479}"/>
                      </a:ext>
                    </a:extLst>
                  </p:cNvPr>
                  <p:cNvSpPr txBox="1"/>
                  <p:nvPr/>
                </p:nvSpPr>
                <p:spPr>
                  <a:xfrm>
                    <a:off x="5600203" y="410751"/>
                    <a:ext cx="5059194" cy="47082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68569" rIns="68569" bIns="68569" anchor="t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L="0" indent="0">
                      <a:buNone/>
                      <a:defRPr sz="110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Roboto"/>
                        <a:cs typeface="Open Sans" pitchFamily="2" charset="0"/>
                      </a:defRPr>
                    </a:lvl1pPr>
                  </a:lstStyle>
                  <a:p>
                    <a:r>
                      <a:rPr lang="en-US" sz="1600" b="1" dirty="0">
                        <a:solidFill>
                          <a:schemeClr val="bg2"/>
                        </a:solidFill>
                        <a:latin typeface="Lato"/>
                        <a:ea typeface="Lato"/>
                        <a:cs typeface="Lato"/>
                      </a:rPr>
                      <a:t>Understand the role and benefits of virtual environments in AI projects</a:t>
                    </a:r>
                  </a:p>
                </p:txBody>
              </p:sp>
            </p:grpSp>
            <p:grpSp>
              <p:nvGrpSpPr>
                <p:cNvPr id="101" name="Group 100">
                  <a:extLst>
                    <a:ext uri="{FF2B5EF4-FFF2-40B4-BE49-F238E27FC236}">
                      <a16:creationId xmlns:a16="http://schemas.microsoft.com/office/drawing/2014/main" id="{D65A46B1-9845-4CB5-8AF8-8DA24DF63E6E}"/>
                    </a:ext>
                  </a:extLst>
                </p:cNvPr>
                <p:cNvGrpSpPr/>
                <p:nvPr/>
              </p:nvGrpSpPr>
              <p:grpSpPr>
                <a:xfrm>
                  <a:off x="4079477" y="1222239"/>
                  <a:ext cx="5070327" cy="669750"/>
                  <a:chOff x="4130675" y="266335"/>
                  <a:chExt cx="6528737" cy="862392"/>
                </a:xfrm>
              </p:grpSpPr>
              <p:grpSp>
                <p:nvGrpSpPr>
                  <p:cNvPr id="118" name="Group 117">
                    <a:extLst>
                      <a:ext uri="{FF2B5EF4-FFF2-40B4-BE49-F238E27FC236}">
                        <a16:creationId xmlns:a16="http://schemas.microsoft.com/office/drawing/2014/main" id="{9D22CE9B-007B-40EE-B03F-382636C380C7}"/>
                      </a:ext>
                    </a:extLst>
                  </p:cNvPr>
                  <p:cNvGrpSpPr/>
                  <p:nvPr/>
                </p:nvGrpSpPr>
                <p:grpSpPr>
                  <a:xfrm>
                    <a:off x="4130675" y="266335"/>
                    <a:ext cx="6445793" cy="862392"/>
                    <a:chOff x="3797300" y="666963"/>
                    <a:chExt cx="6445793" cy="862392"/>
                  </a:xfrm>
                </p:grpSpPr>
                <p:sp>
                  <p:nvSpPr>
                    <p:cNvPr id="120" name="Rectangle: Rounded Corners 119">
                      <a:extLst>
                        <a:ext uri="{FF2B5EF4-FFF2-40B4-BE49-F238E27FC236}">
                          <a16:creationId xmlns:a16="http://schemas.microsoft.com/office/drawing/2014/main" id="{7C375245-7908-42B4-A22E-494D9CF257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1655" y="750547"/>
                      <a:ext cx="6381438" cy="77880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>
                        <a:lumMod val="85000"/>
                        <a:alpha val="42000"/>
                      </a:schemeClr>
                    </a:solidFill>
                    <a:ln w="9525" cap="flat">
                      <a:noFill/>
                      <a:prstDash val="solid"/>
                      <a:miter/>
                    </a:ln>
                    <a:effectLst/>
                  </p:spPr>
                  <p:txBody>
                    <a:bodyPr rtlCol="0" anchor="ctr"/>
                    <a:lstStyle/>
                    <a:p>
                      <a:endParaRPr lang="en-IN" sz="1050" dirty="0"/>
                    </a:p>
                  </p:txBody>
                </p:sp>
                <p:sp>
                  <p:nvSpPr>
                    <p:cNvPr id="121" name="Rectangle: Rounded Corners 120">
                      <a:extLst>
                        <a:ext uri="{FF2B5EF4-FFF2-40B4-BE49-F238E27FC236}">
                          <a16:creationId xmlns:a16="http://schemas.microsoft.com/office/drawing/2014/main" id="{57A770B9-1FA9-4E43-A929-5A880278AF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4156" y="711876"/>
                      <a:ext cx="1116000" cy="902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2"/>
                    </a:solidFill>
                    <a:ln w="15875" cap="flat">
                      <a:solidFill>
                        <a:schemeClr val="bg1">
                          <a:alpha val="48000"/>
                        </a:schemeClr>
                      </a:solidFill>
                      <a:prstDash val="solid"/>
                      <a:miter/>
                    </a:ln>
                    <a:effectLst>
                      <a:outerShdw blurRad="50800" dist="25400" dir="5400000" sx="97000" sy="97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endParaRPr lang="en-IN" sz="1050" dirty="0"/>
                    </a:p>
                  </p:txBody>
                </p:sp>
                <p:grpSp>
                  <p:nvGrpSpPr>
                    <p:cNvPr id="122" name="Group 121">
                      <a:extLst>
                        <a:ext uri="{FF2B5EF4-FFF2-40B4-BE49-F238E27FC236}">
                          <a16:creationId xmlns:a16="http://schemas.microsoft.com/office/drawing/2014/main" id="{0E7D93E6-BB08-4324-B45B-E14038B01A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97300" y="666963"/>
                      <a:ext cx="608424" cy="608424"/>
                      <a:chOff x="3797300" y="666963"/>
                      <a:chExt cx="608424" cy="608424"/>
                    </a:xfrm>
                  </p:grpSpPr>
                  <p:sp>
                    <p:nvSpPr>
                      <p:cNvPr id="123" name="Oval 122">
                        <a:extLst>
                          <a:ext uri="{FF2B5EF4-FFF2-40B4-BE49-F238E27FC236}">
                            <a16:creationId xmlns:a16="http://schemas.microsoft.com/office/drawing/2014/main" id="{05D4AE43-AA46-49EC-8EF5-44CD8AC9A95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7300" y="666963"/>
                        <a:ext cx="608424" cy="608424"/>
                      </a:xfrm>
                      <a:prstGeom prst="ellipse">
                        <a:avLst/>
                      </a:prstGeom>
                      <a:solidFill>
                        <a:schemeClr val="accent2"/>
                      </a:solidFill>
                      <a:ln w="12700">
                        <a:solidFill>
                          <a:schemeClr val="bg1">
                            <a:alpha val="52000"/>
                          </a:schemeClr>
                        </a:solidFill>
                      </a:ln>
                      <a:effectLst>
                        <a:innerShdw blurRad="63500" dist="25400" dir="16200000">
                          <a:prstClr val="black">
                            <a:alpha val="50000"/>
                          </a:prstClr>
                        </a:inn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sz="1050" dirty="0"/>
                      </a:p>
                    </p:txBody>
                  </p:sp>
                  <p:sp>
                    <p:nvSpPr>
                      <p:cNvPr id="124" name="Oval 123">
                        <a:extLst>
                          <a:ext uri="{FF2B5EF4-FFF2-40B4-BE49-F238E27FC236}">
                            <a16:creationId xmlns:a16="http://schemas.microsoft.com/office/drawing/2014/main" id="{96EA97BE-1A26-49DC-89FD-57FD29C09A7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65767" y="735432"/>
                        <a:ext cx="471490" cy="471490"/>
                      </a:xfrm>
                      <a:prstGeom prst="ellipse">
                        <a:avLst/>
                      </a:prstGeom>
                      <a:gradFill>
                        <a:gsLst>
                          <a:gs pos="68000">
                            <a:schemeClr val="bg1"/>
                          </a:gs>
                          <a:gs pos="9000">
                            <a:schemeClr val="bg1">
                              <a:lumMod val="78000"/>
                            </a:schemeClr>
                          </a:gs>
                        </a:gsLst>
                        <a:lin ang="2700000" scaled="1"/>
                      </a:gradFill>
                      <a:ln w="15875">
                        <a:solidFill>
                          <a:schemeClr val="bg1">
                            <a:alpha val="42000"/>
                          </a:schemeClr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sz="105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Roboto" panose="02000000000000000000" pitchFamily="2" charset="0"/>
                            <a:ea typeface="Roboto" panose="02000000000000000000" pitchFamily="2" charset="0"/>
                          </a:rPr>
                          <a:t>2</a:t>
                        </a:r>
                      </a:p>
                    </p:txBody>
                  </p:sp>
                </p:grpSp>
              </p:grpSp>
              <p:sp>
                <p:nvSpPr>
                  <p:cNvPr id="119" name="TextBox 118">
                    <a:extLst>
                      <a:ext uri="{FF2B5EF4-FFF2-40B4-BE49-F238E27FC236}">
                        <a16:creationId xmlns:a16="http://schemas.microsoft.com/office/drawing/2014/main" id="{80EC2B4E-B618-4CE1-8B6E-88B6415FBCB6}"/>
                      </a:ext>
                    </a:extLst>
                  </p:cNvPr>
                  <p:cNvSpPr txBox="1"/>
                  <p:nvPr/>
                </p:nvSpPr>
                <p:spPr>
                  <a:xfrm>
                    <a:off x="5600196" y="410751"/>
                    <a:ext cx="5059216" cy="47082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68569" rIns="68569" bIns="68569" anchor="t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L="0" indent="0">
                      <a:buNone/>
                      <a:defRPr sz="110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Roboto"/>
                        <a:cs typeface="Open Sans" pitchFamily="2" charset="0"/>
                      </a:defRPr>
                    </a:lvl1pPr>
                  </a:lstStyle>
                  <a:p>
                    <a:r>
                      <a:rPr lang="en-US" sz="1600" b="1" dirty="0">
                        <a:solidFill>
                          <a:schemeClr val="bg2"/>
                        </a:solidFill>
                        <a:latin typeface="Lato"/>
                        <a:ea typeface="Lato"/>
                        <a:cs typeface="Lato"/>
                      </a:rPr>
                      <a:t>Learn how to create, activate, and manage isolated environments </a:t>
                    </a:r>
                  </a:p>
                </p:txBody>
              </p:sp>
            </p:grpSp>
            <p:grpSp>
              <p:nvGrpSpPr>
                <p:cNvPr id="102" name="Group 101">
                  <a:extLst>
                    <a:ext uri="{FF2B5EF4-FFF2-40B4-BE49-F238E27FC236}">
                      <a16:creationId xmlns:a16="http://schemas.microsoft.com/office/drawing/2014/main" id="{8E467D13-5662-4D8E-8AF9-F090CA7CFA2A}"/>
                    </a:ext>
                  </a:extLst>
                </p:cNvPr>
                <p:cNvGrpSpPr/>
                <p:nvPr/>
              </p:nvGrpSpPr>
              <p:grpSpPr>
                <a:xfrm>
                  <a:off x="4344549" y="1942852"/>
                  <a:ext cx="5070330" cy="669751"/>
                  <a:chOff x="4130675" y="266335"/>
                  <a:chExt cx="6528740" cy="862392"/>
                </a:xfrm>
              </p:grpSpPr>
              <p:grpSp>
                <p:nvGrpSpPr>
                  <p:cNvPr id="111" name="Group 110">
                    <a:extLst>
                      <a:ext uri="{FF2B5EF4-FFF2-40B4-BE49-F238E27FC236}">
                        <a16:creationId xmlns:a16="http://schemas.microsoft.com/office/drawing/2014/main" id="{5AB8DF0F-225B-42DC-A2BD-561E46A49B86}"/>
                      </a:ext>
                    </a:extLst>
                  </p:cNvPr>
                  <p:cNvGrpSpPr/>
                  <p:nvPr/>
                </p:nvGrpSpPr>
                <p:grpSpPr>
                  <a:xfrm>
                    <a:off x="4130675" y="266335"/>
                    <a:ext cx="6445792" cy="862392"/>
                    <a:chOff x="3797300" y="666963"/>
                    <a:chExt cx="6445792" cy="862392"/>
                  </a:xfrm>
                </p:grpSpPr>
                <p:sp>
                  <p:nvSpPr>
                    <p:cNvPr id="113" name="Rectangle: Rounded Corners 112">
                      <a:extLst>
                        <a:ext uri="{FF2B5EF4-FFF2-40B4-BE49-F238E27FC236}">
                          <a16:creationId xmlns:a16="http://schemas.microsoft.com/office/drawing/2014/main" id="{0A1DA19E-B419-41F9-8637-CDA62522C6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1656" y="750547"/>
                      <a:ext cx="6381436" cy="77880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>
                        <a:lumMod val="85000"/>
                        <a:alpha val="42000"/>
                      </a:schemeClr>
                    </a:solidFill>
                    <a:ln w="9525" cap="flat">
                      <a:noFill/>
                      <a:prstDash val="solid"/>
                      <a:miter/>
                    </a:ln>
                    <a:effectLst/>
                  </p:spPr>
                  <p:txBody>
                    <a:bodyPr rtlCol="0" anchor="ctr"/>
                    <a:lstStyle/>
                    <a:p>
                      <a:endParaRPr lang="en-IN" sz="1050" dirty="0"/>
                    </a:p>
                  </p:txBody>
                </p:sp>
                <p:sp>
                  <p:nvSpPr>
                    <p:cNvPr id="114" name="Rectangle: Rounded Corners 113">
                      <a:extLst>
                        <a:ext uri="{FF2B5EF4-FFF2-40B4-BE49-F238E27FC236}">
                          <a16:creationId xmlns:a16="http://schemas.microsoft.com/office/drawing/2014/main" id="{7F830FE7-CCEE-4EF4-A5A7-CF28F22669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4156" y="711876"/>
                      <a:ext cx="1116000" cy="902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3"/>
                    </a:solidFill>
                    <a:ln w="15875" cap="flat">
                      <a:solidFill>
                        <a:schemeClr val="bg1">
                          <a:alpha val="48000"/>
                        </a:schemeClr>
                      </a:solidFill>
                      <a:prstDash val="solid"/>
                      <a:miter/>
                    </a:ln>
                    <a:effectLst>
                      <a:outerShdw blurRad="50800" dist="25400" dir="5400000" sx="97000" sy="97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endParaRPr lang="en-IN" sz="1050" dirty="0"/>
                    </a:p>
                  </p:txBody>
                </p:sp>
                <p:grpSp>
                  <p:nvGrpSpPr>
                    <p:cNvPr id="115" name="Group 114">
                      <a:extLst>
                        <a:ext uri="{FF2B5EF4-FFF2-40B4-BE49-F238E27FC236}">
                          <a16:creationId xmlns:a16="http://schemas.microsoft.com/office/drawing/2014/main" id="{EB6A597B-E977-4CEE-871D-EDCF9F73E93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97300" y="666963"/>
                      <a:ext cx="608424" cy="608424"/>
                      <a:chOff x="3797300" y="666963"/>
                      <a:chExt cx="608424" cy="608424"/>
                    </a:xfrm>
                  </p:grpSpPr>
                  <p:sp>
                    <p:nvSpPr>
                      <p:cNvPr id="116" name="Oval 115">
                        <a:extLst>
                          <a:ext uri="{FF2B5EF4-FFF2-40B4-BE49-F238E27FC236}">
                            <a16:creationId xmlns:a16="http://schemas.microsoft.com/office/drawing/2014/main" id="{6510260E-B439-4575-9738-3F2418CC6D3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7300" y="666963"/>
                        <a:ext cx="608424" cy="608424"/>
                      </a:xfrm>
                      <a:prstGeom prst="ellipse">
                        <a:avLst/>
                      </a:prstGeom>
                      <a:solidFill>
                        <a:schemeClr val="accent3"/>
                      </a:solidFill>
                      <a:ln w="12700">
                        <a:solidFill>
                          <a:schemeClr val="bg1">
                            <a:alpha val="52000"/>
                          </a:schemeClr>
                        </a:solidFill>
                      </a:ln>
                      <a:effectLst>
                        <a:innerShdw blurRad="63500" dist="25400" dir="16200000">
                          <a:prstClr val="black">
                            <a:alpha val="50000"/>
                          </a:prstClr>
                        </a:inn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sz="1050" dirty="0"/>
                      </a:p>
                    </p:txBody>
                  </p:sp>
                  <p:sp>
                    <p:nvSpPr>
                      <p:cNvPr id="117" name="Oval 116">
                        <a:extLst>
                          <a:ext uri="{FF2B5EF4-FFF2-40B4-BE49-F238E27FC236}">
                            <a16:creationId xmlns:a16="http://schemas.microsoft.com/office/drawing/2014/main" id="{1A0C3B1E-08F2-4AE4-86EE-417AE7B87D2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65767" y="735431"/>
                        <a:ext cx="471489" cy="471489"/>
                      </a:xfrm>
                      <a:prstGeom prst="ellipse">
                        <a:avLst/>
                      </a:prstGeom>
                      <a:gradFill>
                        <a:gsLst>
                          <a:gs pos="68000">
                            <a:schemeClr val="bg1"/>
                          </a:gs>
                          <a:gs pos="9000">
                            <a:schemeClr val="bg1">
                              <a:lumMod val="78000"/>
                            </a:schemeClr>
                          </a:gs>
                        </a:gsLst>
                        <a:lin ang="2700000" scaled="1"/>
                      </a:gradFill>
                      <a:ln w="15875">
                        <a:solidFill>
                          <a:schemeClr val="bg1">
                            <a:alpha val="42000"/>
                          </a:schemeClr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sz="105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Roboto" panose="02000000000000000000" pitchFamily="2" charset="0"/>
                            <a:ea typeface="Roboto" panose="02000000000000000000" pitchFamily="2" charset="0"/>
                          </a:rPr>
                          <a:t>3</a:t>
                        </a:r>
                      </a:p>
                    </p:txBody>
                  </p:sp>
                </p:grpSp>
              </p:grpSp>
              <p:sp>
                <p:nvSpPr>
                  <p:cNvPr id="112" name="TextBox 111">
                    <a:extLst>
                      <a:ext uri="{FF2B5EF4-FFF2-40B4-BE49-F238E27FC236}">
                        <a16:creationId xmlns:a16="http://schemas.microsoft.com/office/drawing/2014/main" id="{E6561006-7C15-4572-B395-17B38EE69291}"/>
                      </a:ext>
                    </a:extLst>
                  </p:cNvPr>
                  <p:cNvSpPr txBox="1"/>
                  <p:nvPr/>
                </p:nvSpPr>
                <p:spPr>
                  <a:xfrm>
                    <a:off x="5600191" y="410751"/>
                    <a:ext cx="5059224" cy="47082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68569" rIns="68569" bIns="68569" anchor="t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L="0" indent="0">
                      <a:buNone/>
                      <a:defRPr sz="110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Roboto"/>
                        <a:cs typeface="Open Sans" pitchFamily="2" charset="0"/>
                      </a:defRPr>
                    </a:lvl1pPr>
                  </a:lstStyle>
                  <a:p>
                    <a:r>
                      <a:rPr lang="en-US" sz="1600" b="1" dirty="0">
                        <a:solidFill>
                          <a:schemeClr val="bg2"/>
                        </a:solidFill>
                        <a:latin typeface="Lato"/>
                        <a:ea typeface="Lato"/>
                        <a:cs typeface="Lato"/>
                      </a:rPr>
                      <a:t>Install and manage AI libraries (e.g., NumPy, Pandas, </a:t>
                    </a:r>
                    <a:r>
                      <a:rPr lang="en-US" sz="1600" b="1" dirty="0" err="1">
                        <a:solidFill>
                          <a:schemeClr val="bg2"/>
                        </a:solidFill>
                        <a:latin typeface="Lato"/>
                        <a:ea typeface="Lato"/>
                        <a:cs typeface="Lato"/>
                      </a:rPr>
                      <a:t>scikit</a:t>
                    </a:r>
                    <a:r>
                      <a:rPr lang="en-US" sz="1600" b="1" dirty="0">
                        <a:solidFill>
                          <a:schemeClr val="bg2"/>
                        </a:solidFill>
                        <a:latin typeface="Lato"/>
                        <a:ea typeface="Lato"/>
                        <a:cs typeface="Lato"/>
                      </a:rPr>
                      <a:t>-learn) </a:t>
                    </a:r>
                  </a:p>
                </p:txBody>
              </p:sp>
            </p:grpSp>
            <p:grpSp>
              <p:nvGrpSpPr>
                <p:cNvPr id="103" name="Group 102">
                  <a:extLst>
                    <a:ext uri="{FF2B5EF4-FFF2-40B4-BE49-F238E27FC236}">
                      <a16:creationId xmlns:a16="http://schemas.microsoft.com/office/drawing/2014/main" id="{3492E0F5-C389-483D-B789-16AC95939345}"/>
                    </a:ext>
                  </a:extLst>
                </p:cNvPr>
                <p:cNvGrpSpPr/>
                <p:nvPr/>
              </p:nvGrpSpPr>
              <p:grpSpPr>
                <a:xfrm>
                  <a:off x="4344549" y="2663465"/>
                  <a:ext cx="5070313" cy="669750"/>
                  <a:chOff x="4130675" y="266335"/>
                  <a:chExt cx="6528718" cy="862392"/>
                </a:xfrm>
              </p:grpSpPr>
              <p:grpSp>
                <p:nvGrpSpPr>
                  <p:cNvPr id="104" name="Group 103">
                    <a:extLst>
                      <a:ext uri="{FF2B5EF4-FFF2-40B4-BE49-F238E27FC236}">
                        <a16:creationId xmlns:a16="http://schemas.microsoft.com/office/drawing/2014/main" id="{CCC0D05E-29F2-4309-8F98-EBBC057D56E1}"/>
                      </a:ext>
                    </a:extLst>
                  </p:cNvPr>
                  <p:cNvGrpSpPr/>
                  <p:nvPr/>
                </p:nvGrpSpPr>
                <p:grpSpPr>
                  <a:xfrm>
                    <a:off x="4130675" y="266335"/>
                    <a:ext cx="6445793" cy="862392"/>
                    <a:chOff x="3797300" y="666963"/>
                    <a:chExt cx="6445793" cy="862392"/>
                  </a:xfrm>
                </p:grpSpPr>
                <p:sp>
                  <p:nvSpPr>
                    <p:cNvPr id="106" name="Rectangle: Rounded Corners 105">
                      <a:extLst>
                        <a:ext uri="{FF2B5EF4-FFF2-40B4-BE49-F238E27FC236}">
                          <a16:creationId xmlns:a16="http://schemas.microsoft.com/office/drawing/2014/main" id="{575E9D03-5FF2-42CA-B68A-7F84A36E4AA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861654" y="750547"/>
                      <a:ext cx="6381439" cy="778808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1">
                        <a:lumMod val="85000"/>
                        <a:alpha val="42000"/>
                      </a:schemeClr>
                    </a:solidFill>
                    <a:ln w="9525" cap="flat">
                      <a:noFill/>
                      <a:prstDash val="solid"/>
                      <a:miter/>
                    </a:ln>
                    <a:effectLst/>
                  </p:spPr>
                  <p:txBody>
                    <a:bodyPr rtlCol="0" anchor="ctr"/>
                    <a:lstStyle/>
                    <a:p>
                      <a:endParaRPr lang="en-IN" sz="1050" dirty="0"/>
                    </a:p>
                  </p:txBody>
                </p:sp>
                <p:sp>
                  <p:nvSpPr>
                    <p:cNvPr id="107" name="Rectangle: Rounded Corners 106">
                      <a:extLst>
                        <a:ext uri="{FF2B5EF4-FFF2-40B4-BE49-F238E27FC236}">
                          <a16:creationId xmlns:a16="http://schemas.microsoft.com/office/drawing/2014/main" id="{D811432B-14CB-4AF1-B3DC-7B8360B0D04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054156" y="711876"/>
                      <a:ext cx="1116000" cy="90202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accent4"/>
                    </a:solidFill>
                    <a:ln w="15875" cap="flat">
                      <a:solidFill>
                        <a:schemeClr val="bg1">
                          <a:alpha val="48000"/>
                        </a:schemeClr>
                      </a:solidFill>
                      <a:prstDash val="solid"/>
                      <a:miter/>
                    </a:ln>
                    <a:effectLst>
                      <a:outerShdw blurRad="50800" dist="25400" dir="5400000" sx="97000" sy="97000" algn="t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rtlCol="0" anchor="ctr"/>
                    <a:lstStyle/>
                    <a:p>
                      <a:endParaRPr lang="en-IN" sz="1050" dirty="0"/>
                    </a:p>
                  </p:txBody>
                </p:sp>
                <p:grpSp>
                  <p:nvGrpSpPr>
                    <p:cNvPr id="108" name="Group 107">
                      <a:extLst>
                        <a:ext uri="{FF2B5EF4-FFF2-40B4-BE49-F238E27FC236}">
                          <a16:creationId xmlns:a16="http://schemas.microsoft.com/office/drawing/2014/main" id="{2CF242FF-DDA2-4602-A9F2-B6A7567CE6F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797300" y="666963"/>
                      <a:ext cx="608424" cy="608424"/>
                      <a:chOff x="3797300" y="666963"/>
                      <a:chExt cx="608424" cy="608424"/>
                    </a:xfrm>
                  </p:grpSpPr>
                  <p:sp>
                    <p:nvSpPr>
                      <p:cNvPr id="109" name="Oval 108">
                        <a:extLst>
                          <a:ext uri="{FF2B5EF4-FFF2-40B4-BE49-F238E27FC236}">
                            <a16:creationId xmlns:a16="http://schemas.microsoft.com/office/drawing/2014/main" id="{0ACA42EC-93CD-42EC-A017-DD165C0D3BD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797300" y="666963"/>
                        <a:ext cx="608424" cy="608424"/>
                      </a:xfrm>
                      <a:prstGeom prst="ellipse">
                        <a:avLst/>
                      </a:prstGeom>
                      <a:solidFill>
                        <a:schemeClr val="accent4"/>
                      </a:solidFill>
                      <a:ln w="12700">
                        <a:solidFill>
                          <a:schemeClr val="bg1">
                            <a:alpha val="52000"/>
                          </a:schemeClr>
                        </a:solidFill>
                      </a:ln>
                      <a:effectLst>
                        <a:innerShdw blurRad="63500" dist="25400" dir="16200000">
                          <a:prstClr val="black">
                            <a:alpha val="50000"/>
                          </a:prstClr>
                        </a:inn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IN" sz="1050" dirty="0"/>
                      </a:p>
                    </p:txBody>
                  </p:sp>
                  <p:sp>
                    <p:nvSpPr>
                      <p:cNvPr id="110" name="Oval 109">
                        <a:extLst>
                          <a:ext uri="{FF2B5EF4-FFF2-40B4-BE49-F238E27FC236}">
                            <a16:creationId xmlns:a16="http://schemas.microsoft.com/office/drawing/2014/main" id="{4CE4E61F-A98A-4B63-BBB0-394907E8587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865767" y="735431"/>
                        <a:ext cx="471489" cy="471489"/>
                      </a:xfrm>
                      <a:prstGeom prst="ellipse">
                        <a:avLst/>
                      </a:prstGeom>
                      <a:gradFill>
                        <a:gsLst>
                          <a:gs pos="68000">
                            <a:schemeClr val="bg1"/>
                          </a:gs>
                          <a:gs pos="9000">
                            <a:schemeClr val="bg1">
                              <a:lumMod val="78000"/>
                            </a:schemeClr>
                          </a:gs>
                        </a:gsLst>
                        <a:lin ang="2700000" scaled="1"/>
                      </a:gradFill>
                      <a:ln w="15875">
                        <a:solidFill>
                          <a:schemeClr val="bg1">
                            <a:alpha val="42000"/>
                          </a:schemeClr>
                        </a:solidFill>
                      </a:ln>
                      <a:effectLst>
                        <a:outerShdw blurRad="50800" dist="38100" dir="5400000" algn="t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IN" sz="1050" b="1" dirty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Roboto" panose="02000000000000000000" pitchFamily="2" charset="0"/>
                            <a:ea typeface="Roboto" panose="02000000000000000000" pitchFamily="2" charset="0"/>
                          </a:rPr>
                          <a:t>4</a:t>
                        </a:r>
                      </a:p>
                    </p:txBody>
                  </p:sp>
                </p:grpSp>
              </p:grpSp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BE1826CC-46F7-4FAF-B579-D0223D570DF2}"/>
                      </a:ext>
                    </a:extLst>
                  </p:cNvPr>
                  <p:cNvSpPr txBox="1"/>
                  <p:nvPr/>
                </p:nvSpPr>
                <p:spPr>
                  <a:xfrm>
                    <a:off x="5600206" y="410751"/>
                    <a:ext cx="5059187" cy="47082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8569" tIns="68569" rIns="68569" bIns="68569" anchor="t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L="0" indent="0">
                      <a:buNone/>
                      <a:defRPr sz="1100">
                        <a:solidFill>
                          <a:schemeClr val="bg1">
                            <a:lumMod val="65000"/>
                          </a:schemeClr>
                        </a:solidFill>
                        <a:latin typeface="+mn-lt"/>
                        <a:ea typeface="Roboto"/>
                        <a:cs typeface="Open Sans" pitchFamily="2" charset="0"/>
                      </a:defRPr>
                    </a:lvl1pPr>
                  </a:lstStyle>
                  <a:p>
                    <a:r>
                      <a:rPr lang="en-US" sz="1600" b="1" dirty="0">
                        <a:solidFill>
                          <a:schemeClr val="bg2"/>
                        </a:solidFill>
                        <a:latin typeface="Lato"/>
                        <a:ea typeface="Lato"/>
                        <a:cs typeface="Lato"/>
                      </a:rPr>
                      <a:t>Integrate environments with </a:t>
                    </a:r>
                    <a:r>
                      <a:rPr lang="en-US" sz="1600" b="1" dirty="0" err="1">
                        <a:solidFill>
                          <a:schemeClr val="bg2"/>
                        </a:solidFill>
                        <a:latin typeface="Lato"/>
                        <a:ea typeface="Lato"/>
                        <a:cs typeface="Lato"/>
                      </a:rPr>
                      <a:t>Jupyter</a:t>
                    </a:r>
                    <a:r>
                      <a:rPr lang="en-US" sz="1600" b="1" dirty="0">
                        <a:solidFill>
                          <a:schemeClr val="bg2"/>
                        </a:solidFill>
                        <a:latin typeface="Lato"/>
                        <a:ea typeface="Lato"/>
                        <a:cs typeface="Lato"/>
                      </a:rPr>
                      <a:t>, IDEs, and automation workflows</a:t>
                    </a:r>
                  </a:p>
                </p:txBody>
              </p:sp>
            </p:grpSp>
          </p:grpSp>
        </p:grpSp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394184FC-A0D5-4E5A-B4A7-2EFE2FDB7F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78170" y="3739283"/>
              <a:ext cx="1296452" cy="1296452"/>
            </a:xfrm>
            <a:prstGeom prst="rect">
              <a:avLst/>
            </a:prstGeom>
            <a:ln>
              <a:noFill/>
            </a:ln>
            <a:effectLst>
              <a:softEdge rad="112500"/>
            </a:effectLst>
          </p:spPr>
        </p:pic>
      </p:grpSp>
    </p:spTree>
    <p:extLst>
      <p:ext uri="{BB962C8B-B14F-4D97-AF65-F5344CB8AC3E}">
        <p14:creationId xmlns:p14="http://schemas.microsoft.com/office/powerpoint/2010/main" val="224327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8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effectLst/>
              </a:rPr>
              <a:t>Python Basics – Pre-requisite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E41AC98A-25CC-412E-BA3E-4899148AD838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1199EF-E7F7-47EB-A401-CB79F1E7DAA0}"/>
              </a:ext>
            </a:extLst>
          </p:cNvPr>
          <p:cNvSpPr txBox="1"/>
          <p:nvPr/>
        </p:nvSpPr>
        <p:spPr>
          <a:xfrm>
            <a:off x="296987" y="1447405"/>
            <a:ext cx="4348480" cy="180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Why Learn This First?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Virtual environments depend on basic Python and command-line usage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You’ll use pip, terminal commands, and Python scripts during setup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8A21B29-ACD8-47DD-BDA9-A5D64575B45B}"/>
              </a:ext>
            </a:extLst>
          </p:cNvPr>
          <p:cNvGrpSpPr/>
          <p:nvPr/>
        </p:nvGrpSpPr>
        <p:grpSpPr>
          <a:xfrm>
            <a:off x="220142" y="3651599"/>
            <a:ext cx="4685049" cy="1091578"/>
            <a:chOff x="93322" y="3328023"/>
            <a:chExt cx="4685049" cy="1091578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16137F7-AEFF-4C2C-9699-2074951703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22" y="3328023"/>
              <a:ext cx="1091578" cy="1091578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56279A6A-BDD1-4B03-B34F-F02E6664B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75983" y="3447682"/>
              <a:ext cx="855856" cy="85585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BB36909-DBB7-4CE7-9B4B-0192F012A18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2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42535" y="3463787"/>
              <a:ext cx="896616" cy="896616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2F1FBE7D-6BBC-4794-A4F0-FF942F82136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8904" y="3535031"/>
              <a:ext cx="829467" cy="829467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4435E23-60B0-41A4-B0CA-E9233A996A27}"/>
              </a:ext>
            </a:extLst>
          </p:cNvPr>
          <p:cNvGrpSpPr/>
          <p:nvPr/>
        </p:nvGrpSpPr>
        <p:grpSpPr>
          <a:xfrm>
            <a:off x="6194748" y="1281686"/>
            <a:ext cx="5994905" cy="5665686"/>
            <a:chOff x="6194748" y="1281686"/>
            <a:chExt cx="5994905" cy="5665686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36E707C-36AB-49A1-8E2D-55C93DA11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14853" y="1281686"/>
              <a:ext cx="2874800" cy="134975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4C1C88B-F472-433E-8A71-E281125D404D}"/>
                </a:ext>
              </a:extLst>
            </p:cNvPr>
            <p:cNvSpPr txBox="1"/>
            <p:nvPr/>
          </p:nvSpPr>
          <p:spPr>
            <a:xfrm>
              <a:off x="6194748" y="1447405"/>
              <a:ext cx="5479092" cy="54999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10000"/>
                </a:lnSpc>
                <a:spcBef>
                  <a:spcPct val="20000"/>
                </a:spcBef>
                <a:spcAft>
                  <a:spcPts val="600"/>
                </a:spcAft>
                <a:buClr>
                  <a:schemeClr val="tx2"/>
                </a:buClr>
                <a:buSzPct val="70000"/>
              </a:pPr>
              <a:r>
                <a:rPr lang="en-US" sz="2400" b="1" u="sng" dirty="0">
                  <a:ln>
                    <a:solidFill>
                      <a:schemeClr val="bg1">
                        <a:lumMod val="75000"/>
                        <a:lumOff val="25000"/>
                        <a:alpha val="10000"/>
                      </a:schemeClr>
                    </a:solidFill>
                  </a:ln>
                  <a:solidFill>
                    <a:schemeClr val="accent3">
                      <a:lumMod val="75000"/>
                    </a:schemeClr>
                  </a:solidFill>
                </a:rPr>
                <a:t>Key Requirements</a:t>
              </a:r>
            </a:p>
            <a:p>
              <a:pPr marL="457200" indent="-457200" algn="just">
                <a:buAutoNum type="arabicPeriod"/>
              </a:pPr>
              <a:r>
                <a:rPr lang="en-US" sz="2000" b="1" dirty="0">
                  <a:solidFill>
                    <a:schemeClr val="bg1"/>
                  </a:solidFill>
                </a:rPr>
                <a:t>Python Installation     </a:t>
              </a:r>
            </a:p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Download from: www.python.org</a:t>
              </a:r>
            </a:p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During install: ✔ </a:t>
              </a:r>
              <a:r>
                <a:rPr lang="en-US" sz="2000" dirty="0">
                  <a:solidFill>
                    <a:srgbClr val="00B050"/>
                  </a:solidFill>
                </a:rPr>
                <a:t>Add Python to PATH</a:t>
              </a:r>
            </a:p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Verify:</a:t>
              </a:r>
            </a:p>
            <a:p>
              <a:pPr algn="just"/>
              <a:r>
                <a:rPr lang="en-US" sz="2000" b="1" dirty="0">
                  <a:solidFill>
                    <a:schemeClr val="bg1"/>
                  </a:solidFill>
                </a:rPr>
                <a:t>       bash</a:t>
              </a: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highlight>
                    <a:srgbClr val="C0C0C0"/>
                  </a:highlight>
                </a:rPr>
                <a:t>     python –version</a:t>
              </a:r>
            </a:p>
            <a:p>
              <a:pPr algn="just"/>
              <a:r>
                <a:rPr lang="en-US" sz="2000" dirty="0">
                  <a:solidFill>
                    <a:schemeClr val="bg1"/>
                  </a:solidFill>
                  <a:highlight>
                    <a:srgbClr val="C0C0C0"/>
                  </a:highlight>
                </a:rPr>
                <a:t>     pip –version</a:t>
              </a:r>
            </a:p>
            <a:p>
              <a:pPr algn="just"/>
              <a:endParaRPr lang="en-US" sz="2000" dirty="0">
                <a:solidFill>
                  <a:schemeClr val="bg1"/>
                </a:solidFill>
              </a:endParaRPr>
            </a:p>
            <a:p>
              <a:pPr algn="just"/>
              <a:r>
                <a:rPr lang="en-US" sz="2000" b="1" dirty="0">
                  <a:solidFill>
                    <a:schemeClr val="bg1"/>
                  </a:solidFill>
                </a:rPr>
                <a:t>2. Basic Command-Line Skills </a:t>
              </a:r>
            </a:p>
            <a:p>
              <a:pPr marL="342900" indent="-342900" algn="just">
                <a:buFontTx/>
                <a:buChar char="-"/>
              </a:pPr>
              <a:r>
                <a:rPr lang="en-US" sz="2000" dirty="0">
                  <a:solidFill>
                    <a:schemeClr val="bg1"/>
                  </a:solidFill>
                </a:rPr>
                <a:t>Navigate: cd folder/ </a:t>
              </a:r>
            </a:p>
            <a:p>
              <a:pPr marL="342900" indent="-342900" algn="just">
                <a:buFontTx/>
                <a:buChar char="-"/>
              </a:pPr>
              <a:r>
                <a:rPr lang="en-US" sz="2000" dirty="0">
                  <a:solidFill>
                    <a:schemeClr val="bg1"/>
                  </a:solidFill>
                </a:rPr>
                <a:t>Create folder: </a:t>
              </a:r>
              <a:r>
                <a:rPr lang="en-US" sz="2000" dirty="0" err="1">
                  <a:solidFill>
                    <a:schemeClr val="bg1"/>
                  </a:solidFill>
                  <a:highlight>
                    <a:srgbClr val="C0C0C0"/>
                  </a:highlight>
                </a:rPr>
                <a:t>mkdir</a:t>
              </a:r>
              <a:r>
                <a:rPr lang="en-US" sz="2000" dirty="0">
                  <a:solidFill>
                    <a:schemeClr val="bg1"/>
                  </a:solidFill>
                  <a:highlight>
                    <a:srgbClr val="C0C0C0"/>
                  </a:highlight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  <a:highlight>
                    <a:srgbClr val="C0C0C0"/>
                  </a:highlight>
                </a:rPr>
                <a:t>ai_project</a:t>
              </a:r>
              <a:endParaRPr lang="en-US" sz="2000" dirty="0">
                <a:solidFill>
                  <a:schemeClr val="bg1"/>
                </a:solidFill>
                <a:highlight>
                  <a:srgbClr val="C0C0C0"/>
                </a:highlight>
              </a:endParaRPr>
            </a:p>
            <a:p>
              <a:pPr marL="342900" indent="-342900" algn="just">
                <a:buFontTx/>
                <a:buChar char="-"/>
              </a:pPr>
              <a:r>
                <a:rPr lang="en-US" sz="2000" dirty="0">
                  <a:solidFill>
                    <a:schemeClr val="bg1"/>
                  </a:solidFill>
                </a:rPr>
                <a:t>Run script: python script.py</a:t>
              </a:r>
            </a:p>
            <a:p>
              <a:pPr marL="342900" indent="-342900" algn="just">
                <a:buFontTx/>
                <a:buChar char="-"/>
              </a:pPr>
              <a:endParaRPr lang="en-US" sz="2000" dirty="0">
                <a:solidFill>
                  <a:schemeClr val="bg1"/>
                </a:solidFill>
              </a:endParaRPr>
            </a:p>
            <a:p>
              <a:pPr algn="just"/>
              <a:r>
                <a:rPr lang="en-US" sz="2000" b="1" dirty="0">
                  <a:solidFill>
                    <a:schemeClr val="bg1"/>
                  </a:solidFill>
                </a:rPr>
                <a:t>3. IDE/Text Editor </a:t>
              </a:r>
            </a:p>
            <a:p>
              <a:pPr algn="just"/>
              <a:r>
                <a:rPr lang="en-US" sz="2000" dirty="0">
                  <a:solidFill>
                    <a:schemeClr val="bg1"/>
                  </a:solidFill>
                </a:rPr>
                <a:t>Recommended: VS Code, PyCharm, </a:t>
              </a:r>
              <a:r>
                <a:rPr lang="en-US" sz="2000" dirty="0" err="1">
                  <a:solidFill>
                    <a:schemeClr val="bg1"/>
                  </a:solidFill>
                </a:rPr>
                <a:t>JupyterLab</a:t>
              </a:r>
              <a:endParaRPr lang="en-US" sz="2000" dirty="0">
                <a:solidFill>
                  <a:schemeClr val="bg1"/>
                </a:solidFill>
              </a:endParaRPr>
            </a:p>
            <a:p>
              <a:pPr algn="just"/>
              <a:endParaRPr lang="en-US" sz="2000" dirty="0">
                <a:solidFill>
                  <a:schemeClr val="bg1"/>
                </a:solidFill>
              </a:endParaRP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B43D4715-DEC0-4F56-BB20-08D4FF070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09666" y="2999274"/>
              <a:ext cx="2519904" cy="1198114"/>
            </a:xfrm>
            <a:prstGeom prst="rect">
              <a:avLst/>
            </a:prstGeom>
          </p:spPr>
        </p:pic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732A4C9-493C-4B6B-8C8D-76F06FC2D6C6}"/>
              </a:ext>
            </a:extLst>
          </p:cNvPr>
          <p:cNvSpPr txBox="1"/>
          <p:nvPr/>
        </p:nvSpPr>
        <p:spPr>
          <a:xfrm>
            <a:off x="2043904" y="5409888"/>
            <a:ext cx="3810000" cy="1323439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Always ensure your Python version is compatible with the AI libraries you plan to use (e.g., 3.8 to 3.11).</a:t>
            </a:r>
          </a:p>
        </p:txBody>
      </p:sp>
    </p:spTree>
    <p:extLst>
      <p:ext uri="{BB962C8B-B14F-4D97-AF65-F5344CB8AC3E}">
        <p14:creationId xmlns:p14="http://schemas.microsoft.com/office/powerpoint/2010/main" val="274185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5" grpId="0"/>
      <p:bldP spid="2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effectLst/>
              </a:rPr>
              <a:t>What is a Virtual Environment?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8B5DB256-5AB2-4461-AF0A-771E9514D94E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A522D3-849A-4C83-B03C-2CC4BF91FB73}"/>
              </a:ext>
            </a:extLst>
          </p:cNvPr>
          <p:cNvSpPr txBox="1"/>
          <p:nvPr/>
        </p:nvSpPr>
        <p:spPr>
          <a:xfrm>
            <a:off x="121604" y="1166918"/>
            <a:ext cx="5971733" cy="149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Definition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A virtual environment is an </a:t>
            </a:r>
            <a:r>
              <a:rPr lang="en-US" sz="2000" b="1" dirty="0">
                <a:solidFill>
                  <a:schemeClr val="bg1"/>
                </a:solidFill>
              </a:rPr>
              <a:t>isolated workspace </a:t>
            </a:r>
            <a:r>
              <a:rPr lang="en-US" sz="2000" dirty="0">
                <a:solidFill>
                  <a:schemeClr val="bg1"/>
                </a:solidFill>
              </a:rPr>
              <a:t>in Python where you can </a:t>
            </a:r>
            <a:r>
              <a:rPr lang="en-US" sz="2000" b="1" dirty="0">
                <a:solidFill>
                  <a:schemeClr val="bg1"/>
                </a:solidFill>
              </a:rPr>
              <a:t>install packages and dependencie</a:t>
            </a:r>
            <a:r>
              <a:rPr lang="en-US" sz="2000" dirty="0">
                <a:solidFill>
                  <a:schemeClr val="bg1"/>
                </a:solidFill>
              </a:rPr>
              <a:t>s without affecting the </a:t>
            </a:r>
            <a:r>
              <a:rPr lang="en-US" sz="2000" b="1" dirty="0">
                <a:solidFill>
                  <a:schemeClr val="bg1"/>
                </a:solidFill>
              </a:rPr>
              <a:t>global Python installation.</a:t>
            </a:r>
            <a:endParaRPr lang="en-US" sz="2000" b="1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1C0A649-837B-4032-A78B-64043C919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394" y="2694646"/>
            <a:ext cx="1849711" cy="96351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54A648-8AB2-44B3-A59A-27C835B7EC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7402" y="2694646"/>
            <a:ext cx="1706245" cy="102374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E056539-CF3F-4559-B8D0-7CA382A1CA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6687" y="1497019"/>
            <a:ext cx="3715648" cy="216114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B1A15ED-2079-4FE7-8ECE-59CC2E68ADB3}"/>
              </a:ext>
            </a:extLst>
          </p:cNvPr>
          <p:cNvSpPr txBox="1"/>
          <p:nvPr/>
        </p:nvSpPr>
        <p:spPr>
          <a:xfrm>
            <a:off x="121604" y="3718393"/>
            <a:ext cx="6431596" cy="180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Why It Matters in AI Projects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Prevents version conflicts between projects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Keeps your system clean and organized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Allows different projects to use different library versions 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Essential for reproducibility and collaboration</a:t>
            </a: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2AC2D0AC-69F0-463C-807B-203487C5EDF8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48036" y="3766293"/>
          <a:ext cx="532384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055954">
                  <a:extLst>
                    <a:ext uri="{9D8B030D-6E8A-4147-A177-3AD203B41FA5}">
                      <a16:colId xmlns:a16="http://schemas.microsoft.com/office/drawing/2014/main" val="79996474"/>
                    </a:ext>
                  </a:extLst>
                </a:gridCol>
                <a:gridCol w="3267886">
                  <a:extLst>
                    <a:ext uri="{9D8B030D-6E8A-4147-A177-3AD203B41FA5}">
                      <a16:colId xmlns:a16="http://schemas.microsoft.com/office/drawing/2014/main" val="2172972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Without Virtual Env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With Virtual Env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5389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Global installs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Isolated installs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969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Risk of conflicts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 experiments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70909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Hard to replicate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Easy sharing via requirements.txt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624444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AA059BE8-3C12-413E-8510-4F61035A1B6D}"/>
              </a:ext>
            </a:extLst>
          </p:cNvPr>
          <p:cNvSpPr txBox="1"/>
          <p:nvPr/>
        </p:nvSpPr>
        <p:spPr>
          <a:xfrm>
            <a:off x="4287520" y="5717664"/>
            <a:ext cx="4023360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Never install AI/ML libraries globally — always use a virtual environment.</a:t>
            </a:r>
          </a:p>
        </p:txBody>
      </p:sp>
    </p:spTree>
    <p:extLst>
      <p:ext uri="{BB962C8B-B14F-4D97-AF65-F5344CB8AC3E}">
        <p14:creationId xmlns:p14="http://schemas.microsoft.com/office/powerpoint/2010/main" val="78739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0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0"/>
                            </p:stCondLst>
                            <p:childTnLst>
                              <p:par>
                                <p:cTn id="3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500"/>
                            </p:stCondLst>
                            <p:childTnLst>
                              <p:par>
                                <p:cTn id="37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1" grpId="0"/>
      <p:bldP spid="25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effectLst/>
              </a:rPr>
              <a:t>Virtual Environment Tools Overview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762A0-DB40-4FEE-A175-2A5864BF27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7" y="5870238"/>
            <a:ext cx="887913" cy="887913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8B5DB256-5AB2-4461-AF0A-771E9514D94E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872996-8E37-4C23-9FAB-F636733DC0A2}"/>
              </a:ext>
            </a:extLst>
          </p:cNvPr>
          <p:cNvSpPr txBox="1"/>
          <p:nvPr/>
        </p:nvSpPr>
        <p:spPr>
          <a:xfrm>
            <a:off x="2347" y="1111168"/>
            <a:ext cx="7028373" cy="488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Common Tools for Creating Environments 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000" b="1" dirty="0" err="1">
                <a:solidFill>
                  <a:schemeClr val="bg1"/>
                </a:solidFill>
              </a:rPr>
              <a:t>venv</a:t>
            </a:r>
            <a:endParaRPr lang="en-US" sz="2000" b="1" dirty="0">
              <a:solidFill>
                <a:schemeClr val="bg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Built-in with Python 3.3+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Lightweight and simple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Ideal for basic AI projects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2.  </a:t>
            </a:r>
            <a:r>
              <a:rPr lang="en-US" sz="2000" b="1" dirty="0" err="1">
                <a:solidFill>
                  <a:schemeClr val="bg1"/>
                </a:solidFill>
              </a:rPr>
              <a:t>virtualenv</a:t>
            </a:r>
            <a:endParaRPr lang="en-US" sz="2000" b="1" dirty="0">
              <a:solidFill>
                <a:schemeClr val="bg1"/>
              </a:solidFill>
            </a:endParaRP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More features than </a:t>
            </a:r>
            <a:r>
              <a:rPr lang="en-US" sz="2000" dirty="0" err="1">
                <a:solidFill>
                  <a:schemeClr val="bg1"/>
                </a:solidFill>
              </a:rPr>
              <a:t>venv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Works with older Python versions 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Better for flexibility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000" b="1" dirty="0">
              <a:solidFill>
                <a:schemeClr val="bg1"/>
              </a:solidFill>
            </a:endParaRP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3.  </a:t>
            </a:r>
            <a:r>
              <a:rPr lang="en-US" sz="2000" b="1" dirty="0" err="1">
                <a:solidFill>
                  <a:schemeClr val="bg1"/>
                </a:solidFill>
              </a:rPr>
              <a:t>conda</a:t>
            </a:r>
            <a:r>
              <a:rPr lang="en-US" sz="2000" b="1" dirty="0">
                <a:solidFill>
                  <a:schemeClr val="bg1"/>
                </a:solidFill>
              </a:rPr>
              <a:t> (Anaconda/</a:t>
            </a:r>
            <a:r>
              <a:rPr lang="en-US" sz="2000" b="1" dirty="0" err="1">
                <a:solidFill>
                  <a:schemeClr val="bg1"/>
                </a:solidFill>
              </a:rPr>
              <a:t>Miniconda</a:t>
            </a:r>
            <a:r>
              <a:rPr lang="en-US" sz="2000" b="1" dirty="0">
                <a:solidFill>
                  <a:schemeClr val="bg1"/>
                </a:solidFill>
              </a:rPr>
              <a:t>)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Used widely in data science &amp; AI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Manages packages and environments 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Great for GPU-based projects and mixed language dependencies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36DBB0C-98CD-42C4-ADC0-AE789AE9B2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89" t="18547" r="17399" b="15943"/>
          <a:stretch/>
        </p:blipFill>
        <p:spPr>
          <a:xfrm>
            <a:off x="3549605" y="1743864"/>
            <a:ext cx="1697694" cy="8392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A91FB5C-378D-4699-895A-1255E6E7A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585" y="2736934"/>
            <a:ext cx="844108" cy="84410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DEF8631-F985-4E43-842A-72AF97CE077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697" t="3751" r="5762"/>
          <a:stretch/>
        </p:blipFill>
        <p:spPr>
          <a:xfrm>
            <a:off x="4398452" y="4291817"/>
            <a:ext cx="1839790" cy="1274336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1532944F-0C80-4D68-A7A2-E67D43EB148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970173" y="1743864"/>
          <a:ext cx="6033867" cy="1854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14267">
                  <a:extLst>
                    <a:ext uri="{9D8B030D-6E8A-4147-A177-3AD203B41FA5}">
                      <a16:colId xmlns:a16="http://schemas.microsoft.com/office/drawing/2014/main" val="2647829608"/>
                    </a:ext>
                  </a:extLst>
                </a:gridCol>
                <a:gridCol w="1534160">
                  <a:extLst>
                    <a:ext uri="{9D8B030D-6E8A-4147-A177-3AD203B41FA5}">
                      <a16:colId xmlns:a16="http://schemas.microsoft.com/office/drawing/2014/main" val="272265880"/>
                    </a:ext>
                  </a:extLst>
                </a:gridCol>
                <a:gridCol w="1503680">
                  <a:extLst>
                    <a:ext uri="{9D8B030D-6E8A-4147-A177-3AD203B41FA5}">
                      <a16:colId xmlns:a16="http://schemas.microsoft.com/office/drawing/2014/main" val="938457270"/>
                    </a:ext>
                  </a:extLst>
                </a:gridCol>
                <a:gridCol w="1381760">
                  <a:extLst>
                    <a:ext uri="{9D8B030D-6E8A-4147-A177-3AD203B41FA5}">
                      <a16:colId xmlns:a16="http://schemas.microsoft.com/office/drawing/2014/main" val="571031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venv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virtualenv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conda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701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Built-in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❌</a:t>
                      </a:r>
                      <a:endParaRPr lang="en-US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/>
                        <a:t>❌</a:t>
                      </a:r>
                      <a:endParaRPr lang="en-US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7522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Lightweight 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en-US" dirty="0"/>
                        <a:t>✔✔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457200" rtl="0" eaLnBrk="1" latinLnBrk="0" hangingPunct="1"/>
                      <a:r>
                        <a:rPr lang="en-US" sz="1800" kern="1200" dirty="0"/>
                        <a:t>❌</a:t>
                      </a:r>
                      <a:endParaRPr lang="en-US" sz="180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834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Package </a:t>
                      </a:r>
                      <a:r>
                        <a:rPr lang="en-US" dirty="0" err="1"/>
                        <a:t>mgmt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conda</a:t>
                      </a:r>
                      <a:r>
                        <a:rPr lang="en-US" dirty="0"/>
                        <a:t>/pip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101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Cross-platform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652454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E79C2174-4B97-41BF-B745-13E98E2C1AFC}"/>
              </a:ext>
            </a:extLst>
          </p:cNvPr>
          <p:cNvSpPr txBox="1"/>
          <p:nvPr/>
        </p:nvSpPr>
        <p:spPr>
          <a:xfrm>
            <a:off x="7509069" y="4241257"/>
            <a:ext cx="3601773" cy="1323439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Tip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Use </a:t>
            </a:r>
            <a:r>
              <a:rPr lang="en-US" sz="2000" dirty="0" err="1">
                <a:solidFill>
                  <a:schemeClr val="bg1"/>
                </a:solidFill>
              </a:rPr>
              <a:t>venv</a:t>
            </a:r>
            <a:r>
              <a:rPr lang="en-US" sz="2000" dirty="0">
                <a:solidFill>
                  <a:schemeClr val="bg1"/>
                </a:solidFill>
              </a:rPr>
              <a:t> or </a:t>
            </a:r>
            <a:r>
              <a:rPr lang="en-US" sz="2000" dirty="0" err="1">
                <a:solidFill>
                  <a:schemeClr val="bg1"/>
                </a:solidFill>
              </a:rPr>
              <a:t>conda</a:t>
            </a:r>
            <a:r>
              <a:rPr lang="en-US" sz="2000" dirty="0">
                <a:solidFill>
                  <a:schemeClr val="bg1"/>
                </a:solidFill>
              </a:rPr>
              <a:t> depending on whether you prioritize simplicity or full-stack AI setups.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AED8CDFE-6296-4B58-8EF4-630115DC09D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24409" b="32238"/>
          <a:stretch/>
        </p:blipFill>
        <p:spPr>
          <a:xfrm>
            <a:off x="4220260" y="3633265"/>
            <a:ext cx="1416225" cy="30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64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6" presetClass="entr" presetSubtype="4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6" grpId="0"/>
      <p:bldP spid="2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effectLst/>
              </a:rPr>
              <a:t>Creating an AI Environment using </a:t>
            </a:r>
            <a:r>
              <a:rPr lang="en-US" sz="4800" b="1" dirty="0" err="1">
                <a:solidFill>
                  <a:schemeClr val="accent6">
                    <a:lumMod val="75000"/>
                  </a:schemeClr>
                </a:solidFill>
                <a:effectLst/>
              </a:rPr>
              <a:t>venv</a:t>
            </a:r>
            <a:endParaRPr lang="en-US" sz="4800" b="1" dirty="0">
              <a:solidFill>
                <a:schemeClr val="accent6">
                  <a:lumMod val="75000"/>
                </a:schemeClr>
              </a:solidFill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762A0-DB40-4FEE-A175-2A5864BF27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7" y="5870238"/>
            <a:ext cx="887913" cy="887913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8B5DB256-5AB2-4461-AF0A-771E9514D94E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D0DD60-0B5B-497A-9CFD-D6F00D0AD585}"/>
              </a:ext>
            </a:extLst>
          </p:cNvPr>
          <p:cNvSpPr txBox="1"/>
          <p:nvPr/>
        </p:nvSpPr>
        <p:spPr>
          <a:xfrm>
            <a:off x="255610" y="1291847"/>
            <a:ext cx="6093653" cy="272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Step-by-Step Guide </a:t>
            </a:r>
          </a:p>
          <a:p>
            <a:pPr marL="457200" indent="-457200" algn="just">
              <a:buAutoNum type="arabicPeriod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Open your terminal or command prompt</a:t>
            </a:r>
          </a:p>
          <a:p>
            <a:pPr marL="457200" indent="-457200" algn="just">
              <a:buAutoNum type="arabicPeriod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Navigate to your project folder</a:t>
            </a:r>
            <a:endParaRPr lang="en-US" sz="2000" dirty="0">
              <a:solidFill>
                <a:schemeClr val="bg1"/>
              </a:solidFill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cd path/to/your/project</a:t>
            </a:r>
          </a:p>
          <a:p>
            <a:pPr algn="just"/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3. Create the environment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it-IT" sz="2000" dirty="0">
                <a:solidFill>
                  <a:schemeClr val="bg1"/>
                </a:solidFill>
                <a:highlight>
                  <a:srgbClr val="C0C0C0"/>
                </a:highlight>
              </a:rPr>
              <a:t>python </a:t>
            </a:r>
            <a:r>
              <a:rPr lang="it-IT" sz="2000" dirty="0">
                <a:solidFill>
                  <a:schemeClr val="bg1"/>
                </a:solidFill>
                <a:highlight>
                  <a:srgbClr val="C0C0C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it-IT" sz="2000" dirty="0">
                <a:solidFill>
                  <a:schemeClr val="bg1"/>
                </a:solidFill>
                <a:highlight>
                  <a:srgbClr val="C0C0C0"/>
                </a:highlight>
              </a:rPr>
              <a:t>m venv ai_env</a:t>
            </a:r>
          </a:p>
          <a:p>
            <a:pPr algn="just"/>
            <a:endParaRPr lang="it-IT" sz="2000" dirty="0">
              <a:solidFill>
                <a:schemeClr val="bg1"/>
              </a:solidFill>
            </a:endParaRP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This creates a folder named </a:t>
            </a:r>
            <a:r>
              <a:rPr lang="en-US" sz="2000" dirty="0" err="1">
                <a:solidFill>
                  <a:schemeClr val="bg1"/>
                </a:solidFill>
              </a:rPr>
              <a:t>ai_env</a:t>
            </a:r>
            <a:r>
              <a:rPr lang="en-US" sz="2000" dirty="0">
                <a:solidFill>
                  <a:schemeClr val="bg1"/>
                </a:solidFill>
              </a:rPr>
              <a:t> with isolated Python.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387E1-C75E-414C-93DA-5808BE50645C}"/>
              </a:ext>
            </a:extLst>
          </p:cNvPr>
          <p:cNvSpPr txBox="1"/>
          <p:nvPr/>
        </p:nvSpPr>
        <p:spPr>
          <a:xfrm>
            <a:off x="296987" y="4021825"/>
            <a:ext cx="4856480" cy="180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What’s Inside </a:t>
            </a:r>
            <a:r>
              <a:rPr lang="en-US" sz="2400" b="1" u="sng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ai_env</a:t>
            </a: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/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Scripts/ → </a:t>
            </a:r>
            <a:r>
              <a:rPr lang="en-US" sz="2000" dirty="0">
                <a:solidFill>
                  <a:schemeClr val="bg1"/>
                </a:solidFill>
              </a:rPr>
              <a:t>Activation and execution files 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Lib/ → </a:t>
            </a:r>
            <a:r>
              <a:rPr lang="en-US" sz="2000" dirty="0">
                <a:solidFill>
                  <a:schemeClr val="bg1"/>
                </a:solidFill>
              </a:rPr>
              <a:t>Installed libraries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Include/ → </a:t>
            </a:r>
            <a:r>
              <a:rPr lang="en-US" sz="2000" dirty="0">
                <a:solidFill>
                  <a:schemeClr val="bg1"/>
                </a:solidFill>
              </a:rPr>
              <a:t>C headers (for compiling)</a:t>
            </a:r>
          </a:p>
          <a:p>
            <a:pPr algn="just"/>
            <a:r>
              <a:rPr lang="en-US" sz="2000" b="1" dirty="0" err="1">
                <a:solidFill>
                  <a:schemeClr val="bg1"/>
                </a:solidFill>
              </a:rPr>
              <a:t>pyvenv.cfg</a:t>
            </a:r>
            <a:r>
              <a:rPr lang="en-US" sz="2000" b="1" dirty="0">
                <a:solidFill>
                  <a:schemeClr val="bg1"/>
                </a:solidFill>
              </a:rPr>
              <a:t> → </a:t>
            </a:r>
            <a:r>
              <a:rPr lang="en-US" sz="2000" dirty="0">
                <a:solidFill>
                  <a:schemeClr val="bg1"/>
                </a:solidFill>
              </a:rPr>
              <a:t>Config file with interpreter path</a:t>
            </a: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72374A1-4421-4A45-B338-D5710C4652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263" y="2097894"/>
            <a:ext cx="5695654" cy="28922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F75B855-E14A-4ED0-A59A-28F4D7195F7F}"/>
              </a:ext>
            </a:extLst>
          </p:cNvPr>
          <p:cNvSpPr txBox="1"/>
          <p:nvPr/>
        </p:nvSpPr>
        <p:spPr>
          <a:xfrm>
            <a:off x="3185965" y="5828473"/>
            <a:ext cx="5130800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Best Practice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Keep your virtual environment in the root of your project folder (but don’t push it to GitHub)</a:t>
            </a:r>
          </a:p>
        </p:txBody>
      </p:sp>
    </p:spTree>
    <p:extLst>
      <p:ext uri="{BB962C8B-B14F-4D97-AF65-F5344CB8AC3E}">
        <p14:creationId xmlns:p14="http://schemas.microsoft.com/office/powerpoint/2010/main" val="1308625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effectLst/>
              </a:rPr>
              <a:t>Activating &amp; Deactivating the Environment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762A0-DB40-4FEE-A175-2A5864BF27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7" y="5870238"/>
            <a:ext cx="887913" cy="887913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C74B83CC-3CBB-4487-B678-916151D982D6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DF6397-D2BE-4C86-A0C2-7DEBB0FB7AF2}"/>
              </a:ext>
            </a:extLst>
          </p:cNvPr>
          <p:cNvSpPr txBox="1"/>
          <p:nvPr/>
        </p:nvSpPr>
        <p:spPr>
          <a:xfrm>
            <a:off x="447040" y="1291847"/>
            <a:ext cx="4632960" cy="2422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Activation Commands (OS Specific)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Windows (CMD)</a:t>
            </a:r>
            <a:r>
              <a:rPr lang="en-US" sz="2000" dirty="0">
                <a:solidFill>
                  <a:schemeClr val="bg1"/>
                </a:solidFill>
              </a:rPr>
              <a:t>: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ai_env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\Scripts\activate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Windows (PowerShell)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</a:p>
          <a:p>
            <a:pPr algn="just"/>
            <a:r>
              <a:rPr lang="fr-FR" sz="2000" dirty="0">
                <a:solidFill>
                  <a:schemeClr val="bg1"/>
                </a:solidFill>
              </a:rPr>
              <a:t>	</a:t>
            </a:r>
            <a:r>
              <a:rPr lang="fr-FR" sz="2000" dirty="0">
                <a:solidFill>
                  <a:schemeClr val="bg1"/>
                </a:solidFill>
                <a:highlight>
                  <a:srgbClr val="C0C0C0"/>
                </a:highlight>
              </a:rPr>
              <a:t>\</a:t>
            </a:r>
            <a:r>
              <a:rPr lang="fr-FR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ai_env</a:t>
            </a:r>
            <a:r>
              <a:rPr lang="fr-FR" sz="2000" dirty="0">
                <a:solidFill>
                  <a:schemeClr val="bg1"/>
                </a:solidFill>
                <a:highlight>
                  <a:srgbClr val="C0C0C0"/>
                </a:highlight>
              </a:rPr>
              <a:t>\Scripts\Activate.ps1</a:t>
            </a: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Mac/Linux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fr-FR" sz="2000" dirty="0">
                <a:solidFill>
                  <a:schemeClr val="bg1"/>
                </a:solidFill>
                <a:highlight>
                  <a:srgbClr val="C0C0C0"/>
                </a:highlight>
              </a:rPr>
              <a:t>source </a:t>
            </a:r>
            <a:r>
              <a:rPr lang="fr-FR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ai_env</a:t>
            </a:r>
            <a:r>
              <a:rPr lang="fr-FR" sz="2000" dirty="0">
                <a:solidFill>
                  <a:schemeClr val="bg1"/>
                </a:solidFill>
                <a:highlight>
                  <a:srgbClr val="C0C0C0"/>
                </a:highlight>
              </a:rPr>
              <a:t>/bin/</a:t>
            </a:r>
            <a:r>
              <a:rPr lang="fr-FR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activate</a:t>
            </a:r>
            <a:endParaRPr lang="en-US" sz="2000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23479F-FE04-4702-98D3-41D7AF94CE9E}"/>
              </a:ext>
            </a:extLst>
          </p:cNvPr>
          <p:cNvSpPr txBox="1"/>
          <p:nvPr/>
        </p:nvSpPr>
        <p:spPr>
          <a:xfrm>
            <a:off x="447040" y="3682336"/>
            <a:ext cx="4897120" cy="119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Visual Cue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Once activated, your terminal prompt changes:  </a:t>
            </a:r>
          </a:p>
          <a:p>
            <a:pPr algn="r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(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ai_env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) C:\Users\YourName\project&gt;</a:t>
            </a:r>
            <a:endParaRPr lang="en-US" sz="2000" dirty="0">
              <a:solidFill>
                <a:srgbClr val="92D050"/>
              </a:solidFill>
              <a:highlight>
                <a:srgbClr val="C0C0C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DE200F1-5737-41D3-A0A6-D528743FB83C}"/>
              </a:ext>
            </a:extLst>
          </p:cNvPr>
          <p:cNvSpPr txBox="1"/>
          <p:nvPr/>
        </p:nvSpPr>
        <p:spPr>
          <a:xfrm>
            <a:off x="447041" y="4831413"/>
            <a:ext cx="3606800" cy="119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Deactivate Environment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To exit the virtual environment: 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deactivate</a:t>
            </a:r>
            <a:endParaRPr lang="en-US" sz="2000" dirty="0">
              <a:solidFill>
                <a:srgbClr val="92D050"/>
              </a:solidFill>
              <a:highlight>
                <a:srgbClr val="C0C0C0"/>
              </a:highlight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B34CD76-E462-40B2-BF14-6333ADF988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5504" y="1401975"/>
            <a:ext cx="5546756" cy="424788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9A06C1-4994-4BC5-AA32-550B772DAC82}"/>
              </a:ext>
            </a:extLst>
          </p:cNvPr>
          <p:cNvSpPr txBox="1"/>
          <p:nvPr/>
        </p:nvSpPr>
        <p:spPr>
          <a:xfrm>
            <a:off x="2814320" y="5759986"/>
            <a:ext cx="6715759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marL="342900" indent="-342900" algn="ctr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Always activate before running or installing anything  </a:t>
            </a:r>
          </a:p>
          <a:p>
            <a:pPr marL="342900" indent="-342900" algn="ctr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Keep one terminal open per environment to avoid confusion</a:t>
            </a:r>
          </a:p>
        </p:txBody>
      </p:sp>
    </p:spTree>
    <p:extLst>
      <p:ext uri="{BB962C8B-B14F-4D97-AF65-F5344CB8AC3E}">
        <p14:creationId xmlns:p14="http://schemas.microsoft.com/office/powerpoint/2010/main" val="3392727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2" grpId="0"/>
      <p:bldP spid="13" grpId="0"/>
      <p:bldP spid="14" grpId="0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D762A0-DB40-4FEE-A175-2A5864BF27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7" y="5870238"/>
            <a:ext cx="887913" cy="887913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54B88526-6341-47E9-8502-C05CEF1BCEB8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1999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effectLst/>
              </a:rPr>
              <a:t>Installing Essential AI Libraries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C0BB0B7-F154-4778-B3C8-13922F06CF62}"/>
              </a:ext>
            </a:extLst>
          </p:cNvPr>
          <p:cNvSpPr txBox="1"/>
          <p:nvPr/>
        </p:nvSpPr>
        <p:spPr>
          <a:xfrm>
            <a:off x="30480" y="1311374"/>
            <a:ext cx="6817360" cy="119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Installing Packages with pip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After activating your environment, install core AI/data libraries: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pip install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numpy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 pandas </a:t>
            </a:r>
            <a:r>
              <a:rPr lang="en-US" sz="2000" dirty="0" err="1">
                <a:solidFill>
                  <a:schemeClr val="bg1"/>
                </a:solidFill>
                <a:highlight>
                  <a:srgbClr val="C0C0C0"/>
                </a:highlight>
              </a:rPr>
              <a:t>scikit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-learn matplotlib seaborn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65C91F3-6249-47DC-ACEC-52FF97A232ED}"/>
              </a:ext>
            </a:extLst>
          </p:cNvPr>
          <p:cNvSpPr txBox="1"/>
          <p:nvPr/>
        </p:nvSpPr>
        <p:spPr>
          <a:xfrm>
            <a:off x="30480" y="2709290"/>
            <a:ext cx="4795520" cy="180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What These Libraries Do</a:t>
            </a:r>
          </a:p>
          <a:p>
            <a:pPr marL="342900" indent="-342900" algn="just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NumPy: </a:t>
            </a:r>
            <a:r>
              <a:rPr lang="en-US" sz="2000" dirty="0">
                <a:solidFill>
                  <a:schemeClr val="bg1"/>
                </a:solidFill>
              </a:rPr>
              <a:t>Numerical computing with arrays </a:t>
            </a:r>
          </a:p>
          <a:p>
            <a:pPr marL="342900" indent="-342900" algn="just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Pandas: </a:t>
            </a:r>
            <a:r>
              <a:rPr lang="en-US" sz="2000" dirty="0">
                <a:solidFill>
                  <a:schemeClr val="bg1"/>
                </a:solidFill>
              </a:rPr>
              <a:t>Data manipulation and analysis </a:t>
            </a:r>
          </a:p>
          <a:p>
            <a:pPr marL="342900" indent="-342900" algn="just">
              <a:buFontTx/>
              <a:buChar char="-"/>
            </a:pPr>
            <a:r>
              <a:rPr lang="en-US" sz="2000" b="1" dirty="0" err="1">
                <a:solidFill>
                  <a:schemeClr val="bg1"/>
                </a:solidFill>
              </a:rPr>
              <a:t>scikit</a:t>
            </a:r>
            <a:r>
              <a:rPr lang="en-US" sz="2000" b="1" dirty="0">
                <a:solidFill>
                  <a:schemeClr val="bg1"/>
                </a:solidFill>
              </a:rPr>
              <a:t>-learn: </a:t>
            </a:r>
            <a:r>
              <a:rPr lang="en-US" sz="2000" dirty="0">
                <a:solidFill>
                  <a:schemeClr val="bg1"/>
                </a:solidFill>
              </a:rPr>
              <a:t>Machine learning algorithms</a:t>
            </a:r>
          </a:p>
          <a:p>
            <a:pPr marL="342900" indent="-342900" algn="just">
              <a:buFontTx/>
              <a:buChar char="-"/>
            </a:pPr>
            <a:r>
              <a:rPr lang="en-US" sz="2000" b="1" dirty="0">
                <a:solidFill>
                  <a:schemeClr val="bg1"/>
                </a:solidFill>
              </a:rPr>
              <a:t>Matplotlib &amp; Seaborn: </a:t>
            </a:r>
            <a:r>
              <a:rPr lang="en-US" sz="2000" dirty="0">
                <a:solidFill>
                  <a:schemeClr val="bg1"/>
                </a:solidFill>
              </a:rPr>
              <a:t>Data visualization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EF148E-ADF3-40B0-A18A-80EEBD9E1FD8}"/>
              </a:ext>
            </a:extLst>
          </p:cNvPr>
          <p:cNvSpPr txBox="1"/>
          <p:nvPr/>
        </p:nvSpPr>
        <p:spPr>
          <a:xfrm>
            <a:off x="0" y="4674198"/>
            <a:ext cx="4795520" cy="119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Verifying Installation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Check installed packages and versions: 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pip list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750BB8F-4AF4-4480-8E74-A638FB138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205" y="2718776"/>
            <a:ext cx="6573715" cy="76145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36C8898-FB63-470E-AD9E-5FD0EB249F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419" y="3754483"/>
            <a:ext cx="1700583" cy="76145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3F05956-1328-469A-BF94-DC8CF423767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533" b="26651"/>
          <a:stretch/>
        </p:blipFill>
        <p:spPr>
          <a:xfrm>
            <a:off x="7808277" y="3670880"/>
            <a:ext cx="2143125" cy="1003318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DA5922F-20FA-4323-8357-C2BED83E02B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18" b="21319"/>
          <a:stretch/>
        </p:blipFill>
        <p:spPr>
          <a:xfrm>
            <a:off x="6631422" y="4674198"/>
            <a:ext cx="1611400" cy="100331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4DF9F63-2EBB-471A-80F1-6804DAB761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8198" y="4468622"/>
            <a:ext cx="2020162" cy="112082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2EFFD4A-E983-4664-BA6B-854393423ABE}"/>
              </a:ext>
            </a:extLst>
          </p:cNvPr>
          <p:cNvSpPr txBox="1"/>
          <p:nvPr/>
        </p:nvSpPr>
        <p:spPr>
          <a:xfrm>
            <a:off x="3591561" y="5742488"/>
            <a:ext cx="5008878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Use a requirements.txt file to save dependencies for reproducibility (covered in next slides).</a:t>
            </a:r>
          </a:p>
        </p:txBody>
      </p:sp>
    </p:spTree>
    <p:extLst>
      <p:ext uri="{BB962C8B-B14F-4D97-AF65-F5344CB8AC3E}">
        <p14:creationId xmlns:p14="http://schemas.microsoft.com/office/powerpoint/2010/main" val="155281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0" grpId="0"/>
      <p:bldP spid="21" grpId="0"/>
      <p:bldP spid="22" grpId="0"/>
      <p:bldP spid="2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92000" cy="1191998"/>
          </a:xfrm>
        </p:spPr>
        <p:txBody>
          <a:bodyPr>
            <a:noAutofit/>
          </a:bodyPr>
          <a:lstStyle/>
          <a:p>
            <a:r>
              <a:rPr lang="en-US" sz="4800" b="1" dirty="0">
                <a:solidFill>
                  <a:schemeClr val="accent6">
                    <a:lumMod val="75000"/>
                  </a:schemeClr>
                </a:solidFill>
                <a:effectLst/>
              </a:rPr>
              <a:t>Managing Dependencies with requirements.txt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762A0-DB40-4FEE-A175-2A5864BF27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987" y="5870238"/>
            <a:ext cx="887913" cy="887913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A2607B01-5B8E-42B5-9DC4-3DEF1B489A7D}"/>
              </a:ext>
            </a:extLst>
          </p:cNvPr>
          <p:cNvSpPr txBox="1">
            <a:spLocks/>
          </p:cNvSpPr>
          <p:nvPr/>
        </p:nvSpPr>
        <p:spPr>
          <a:xfrm>
            <a:off x="9309956" y="6504690"/>
            <a:ext cx="3012121" cy="45727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3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21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1">
                    <a:tint val="75000"/>
                  </a:schemeClr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solidFill>
                  <a:schemeClr val="bg1"/>
                </a:solidFill>
              </a:rPr>
              <a:t>Instructor : Fawad Bahadur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45997F-6DDB-47DB-8FEB-0604CE8D1EEE}"/>
              </a:ext>
            </a:extLst>
          </p:cNvPr>
          <p:cNvSpPr txBox="1"/>
          <p:nvPr/>
        </p:nvSpPr>
        <p:spPr>
          <a:xfrm>
            <a:off x="76009" y="987648"/>
            <a:ext cx="5799013" cy="188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rgbClr val="FF0000"/>
              </a:solidFill>
            </a:endParaRPr>
          </a:p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Why Save Dependencies?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Share exact package versions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Reproduce the same environment on any machine  </a:t>
            </a:r>
          </a:p>
          <a:p>
            <a:pPr marL="342900" indent="-342900" algn="just">
              <a:buFontTx/>
              <a:buChar char="-"/>
            </a:pPr>
            <a:r>
              <a:rPr lang="en-US" sz="2000" dirty="0">
                <a:solidFill>
                  <a:schemeClr val="bg1"/>
                </a:solidFill>
              </a:rPr>
              <a:t>Essential for collaboration and deployment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569A6A-7A3F-4831-8B52-9F026E0B6B2C}"/>
              </a:ext>
            </a:extLst>
          </p:cNvPr>
          <p:cNvSpPr txBox="1"/>
          <p:nvPr/>
        </p:nvSpPr>
        <p:spPr>
          <a:xfrm>
            <a:off x="76009" y="2939596"/>
            <a:ext cx="5799013" cy="119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Creating requirements.txt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After installing your packages: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  bash	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pip freeze &gt; requirements.txt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7E54BE-481A-4F80-8074-2C964F2CA2A4}"/>
              </a:ext>
            </a:extLst>
          </p:cNvPr>
          <p:cNvSpPr txBox="1"/>
          <p:nvPr/>
        </p:nvSpPr>
        <p:spPr>
          <a:xfrm>
            <a:off x="76009" y="4327745"/>
            <a:ext cx="4724400" cy="119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lnSpc>
                <a:spcPct val="11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</a:pPr>
            <a:r>
              <a:rPr lang="en-US" sz="2400" b="1" u="sng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accent3">
                    <a:lumMod val="75000"/>
                  </a:schemeClr>
                </a:solidFill>
              </a:rPr>
              <a:t>Installing from requirements.txt</a:t>
            </a:r>
          </a:p>
          <a:p>
            <a:pPr algn="just"/>
            <a:r>
              <a:rPr lang="en-US" sz="2000" dirty="0">
                <a:solidFill>
                  <a:schemeClr val="bg1"/>
                </a:solidFill>
              </a:rPr>
              <a:t>To recreate environment elsewhere:</a:t>
            </a:r>
          </a:p>
          <a:p>
            <a:pPr algn="just"/>
            <a:r>
              <a:rPr lang="en-US" sz="2000" b="1" dirty="0">
                <a:solidFill>
                  <a:schemeClr val="bg1"/>
                </a:solidFill>
              </a:rPr>
              <a:t>  bash	</a:t>
            </a:r>
            <a:r>
              <a:rPr lang="en-US" sz="2000" dirty="0">
                <a:solidFill>
                  <a:schemeClr val="bg1"/>
                </a:solidFill>
                <a:highlight>
                  <a:srgbClr val="C0C0C0"/>
                </a:highlight>
              </a:rPr>
              <a:t>pip install -r requirements.txt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35233EA-0037-4CB1-9364-078325AA5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8974" y="1682541"/>
            <a:ext cx="4771516" cy="38362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1556FC9-AAE2-4838-87FF-B66B7691B665}"/>
              </a:ext>
            </a:extLst>
          </p:cNvPr>
          <p:cNvSpPr txBox="1"/>
          <p:nvPr/>
        </p:nvSpPr>
        <p:spPr>
          <a:xfrm>
            <a:off x="4145282" y="5764204"/>
            <a:ext cx="4724400" cy="1015663"/>
          </a:xfrm>
          <a:prstGeom prst="rect">
            <a:avLst/>
          </a:prstGeom>
          <a:solidFill>
            <a:schemeClr val="tx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Tip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Update requirements.txt regularly after adding or updating packages.</a:t>
            </a:r>
          </a:p>
        </p:txBody>
      </p:sp>
    </p:spTree>
    <p:extLst>
      <p:ext uri="{BB962C8B-B14F-4D97-AF65-F5344CB8AC3E}">
        <p14:creationId xmlns:p14="http://schemas.microsoft.com/office/powerpoint/2010/main" val="357422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6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3" grpId="0"/>
      <p:bldP spid="14" grpId="0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0</TotalTime>
  <Words>1402</Words>
  <Application>Microsoft Office PowerPoint</Application>
  <PresentationFormat>Widescreen</PresentationFormat>
  <Paragraphs>314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Goudy Old Style</vt:lpstr>
      <vt:lpstr>Lato</vt:lpstr>
      <vt:lpstr>Roboto</vt:lpstr>
      <vt:lpstr>Wingdings 2</vt:lpstr>
      <vt:lpstr>SlateVTI</vt:lpstr>
      <vt:lpstr>Virtual Environments for AI Projects</vt:lpstr>
      <vt:lpstr>Training Objectives &amp; Outcomes</vt:lpstr>
      <vt:lpstr>Python Basics – Pre-requisite</vt:lpstr>
      <vt:lpstr>What is a Virtual Environment?</vt:lpstr>
      <vt:lpstr>Virtual Environment Tools Overview</vt:lpstr>
      <vt:lpstr>Creating an AI Environment using venv</vt:lpstr>
      <vt:lpstr>Activating &amp; Deactivating the Environment</vt:lpstr>
      <vt:lpstr>Installing Essential AI Libraries</vt:lpstr>
      <vt:lpstr>Managing Dependencies with requirements.txt</vt:lpstr>
      <vt:lpstr>Managing Environments with Conda</vt:lpstr>
      <vt:lpstr>Best Practices for Virtual Environments</vt:lpstr>
      <vt:lpstr>Using Virtual Environments in IDEs</vt:lpstr>
      <vt:lpstr>Automating Virtual Environment Setup</vt:lpstr>
      <vt:lpstr>Virtual Environments vs Docker for AI Projects</vt:lpstr>
      <vt:lpstr>Real-World Virtual Env Setup for AI Project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2025-05-18T04:39:12Z</dcterms:created>
  <dcterms:modified xsi:type="dcterms:W3CDTF">2025-09-22T06:32:20Z</dcterms:modified>
</cp:coreProperties>
</file>