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379" r:id="rId2"/>
    <p:sldId id="265" r:id="rId3"/>
    <p:sldId id="321" r:id="rId4"/>
    <p:sldId id="334" r:id="rId5"/>
    <p:sldId id="335" r:id="rId6"/>
    <p:sldId id="336" r:id="rId7"/>
    <p:sldId id="337" r:id="rId8"/>
    <p:sldId id="338" r:id="rId9"/>
    <p:sldId id="339" r:id="rId10"/>
    <p:sldId id="340" r:id="rId11"/>
    <p:sldId id="341" r:id="rId12"/>
    <p:sldId id="342" r:id="rId13"/>
    <p:sldId id="322" r:id="rId14"/>
    <p:sldId id="353" r:id="rId15"/>
    <p:sldId id="343" r:id="rId16"/>
    <p:sldId id="344" r:id="rId17"/>
    <p:sldId id="345" r:id="rId18"/>
    <p:sldId id="346" r:id="rId19"/>
    <p:sldId id="347" r:id="rId20"/>
    <p:sldId id="348" r:id="rId21"/>
    <p:sldId id="324" r:id="rId22"/>
    <p:sldId id="329" r:id="rId23"/>
    <p:sldId id="330" r:id="rId24"/>
    <p:sldId id="331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74B"/>
    <a:srgbClr val="26B481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835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5.wdp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sv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5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jpg"/><Relationship Id="rId5" Type="http://schemas.openxmlformats.org/officeDocument/2006/relationships/image" Target="../media/image4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3.png"/><Relationship Id="rId7" Type="http://schemas.openxmlformats.org/officeDocument/2006/relationships/image" Target="../media/image45.jp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jp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9.png"/><Relationship Id="rId12" Type="http://schemas.openxmlformats.org/officeDocument/2006/relationships/image" Target="../media/image32.jp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52.png"/><Relationship Id="rId5" Type="http://schemas.microsoft.com/office/2007/relationships/hdphoto" Target="../media/hdphoto6.wdp"/><Relationship Id="rId10" Type="http://schemas.openxmlformats.org/officeDocument/2006/relationships/image" Target="../media/image51.png"/><Relationship Id="rId4" Type="http://schemas.openxmlformats.org/officeDocument/2006/relationships/image" Target="../media/image49.png"/><Relationship Id="rId9" Type="http://schemas.microsoft.com/office/2007/relationships/hdphoto" Target="../media/hdphoto7.wdp"/><Relationship Id="rId14" Type="http://schemas.openxmlformats.org/officeDocument/2006/relationships/image" Target="../media/image5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microsoft.com/office/2007/relationships/hdphoto" Target="../media/hdphoto3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.png"/><Relationship Id="rId7" Type="http://schemas.microsoft.com/office/2007/relationships/hdphoto" Target="../media/hdphoto4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7003"/>
            <a:ext cx="12192000" cy="26483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Mastering NumPy: From Basics to Expert Level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5106ABC-BEE6-4063-AC81-226D67D1C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170532"/>
            <a:ext cx="9440034" cy="139795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5"/>
                </a:solidFill>
                <a:effectLst/>
              </a:rPr>
              <a:t>Numerical Computing with Python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4F8123-4405-4B62-AB30-82938243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65" y="5123257"/>
            <a:ext cx="3028950" cy="13562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9BEAF4-49B8-2CD6-B708-2DD0523166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A92F820-8DE2-4599-B624-2A6704679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EB0454-D59D-4AB0-97AC-F1DC8A7E8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7" y="99849"/>
            <a:ext cx="11598026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Stacking &amp; Splitting Arrays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0" y="1121143"/>
            <a:ext cx="5067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1. Vertical &amp; Horizontal Stacking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([3, 4])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np.vstack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((a, b))   # [[1 2]         #  [3 4]]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np.hstack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((a, b))   # [1 2 3 4]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0" y="2835938"/>
            <a:ext cx="585216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2. Column &amp; Row Stack (2D only)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a = np.array([[1], [2]])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b = np.array([[3], [4]])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np.column_stack((a, b))  # [[1 3]     #  [2 4]]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np.row_stack((a.T, b.T)) # [[1 2]      #  [3 4]]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0" y="4591769"/>
            <a:ext cx="40843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3. Splitting Arrays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x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2, 3], [4, 5, 6]])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np.hsplit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(x, 3)    # Split into 3 columns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np.vsplit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(x, 2)    # Split into 2 rows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B407D-1552-4477-AB88-DD3BDBA763BF}"/>
              </a:ext>
            </a:extLst>
          </p:cNvPr>
          <p:cNvSpPr txBox="1"/>
          <p:nvPr/>
        </p:nvSpPr>
        <p:spPr>
          <a:xfrm>
            <a:off x="4639737" y="5742488"/>
            <a:ext cx="2912525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Ensure dimensions match for stacking/splitting.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FBCDF1E5-7FAD-46DB-8E85-95D7208FAFBF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656D56-1C78-4894-A1CD-6237CD9E4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63" y="1271125"/>
            <a:ext cx="4053837" cy="20324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6DCD41-E1E9-420D-BFB7-CB70C8CDE9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999" y="2660752"/>
            <a:ext cx="1024065" cy="19722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07EDF8-B1D4-4090-BE39-9F1E00EF408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27" y="3964140"/>
            <a:ext cx="3095625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447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25867" y="1381190"/>
            <a:ext cx="5524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is </a:t>
            </a:r>
            <a:r>
              <a:rPr lang="en-US" sz="2400" b="1" dirty="0" err="1">
                <a:solidFill>
                  <a:schemeClr val="accent1"/>
                </a:solidFill>
              </a:rPr>
              <a:t>dtype</a:t>
            </a:r>
            <a:r>
              <a:rPr lang="en-US" sz="2400" b="1" dirty="0">
                <a:solidFill>
                  <a:schemeClr val="accent1"/>
                </a:solidFill>
              </a:rPr>
              <a:t>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Specifies the type of elements in an array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Controls memory size and operations behavior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B407D-1552-4477-AB88-DD3BDBA763BF}"/>
              </a:ext>
            </a:extLst>
          </p:cNvPr>
          <p:cNvSpPr txBox="1"/>
          <p:nvPr/>
        </p:nvSpPr>
        <p:spPr>
          <a:xfrm>
            <a:off x="4189308" y="5750976"/>
            <a:ext cx="3813383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Choosing correct </a:t>
            </a:r>
            <a:r>
              <a:rPr lang="en-US" sz="2000" dirty="0" err="1">
                <a:solidFill>
                  <a:schemeClr val="bg1"/>
                </a:solidFill>
              </a:rPr>
              <a:t>dtype</a:t>
            </a:r>
            <a:r>
              <a:rPr lang="en-US" sz="2000" dirty="0">
                <a:solidFill>
                  <a:schemeClr val="bg1"/>
                </a:solidFill>
              </a:rPr>
              <a:t> improves performance and saves memory.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E164DC-EC13-4D3B-8201-801235C09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83162"/>
              </p:ext>
            </p:extLst>
          </p:nvPr>
        </p:nvGraphicFramePr>
        <p:xfrm>
          <a:off x="6025543" y="1838961"/>
          <a:ext cx="5869470" cy="33381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34735">
                  <a:extLst>
                    <a:ext uri="{9D8B030D-6E8A-4147-A177-3AD203B41FA5}">
                      <a16:colId xmlns:a16="http://schemas.microsoft.com/office/drawing/2014/main" val="4171249221"/>
                    </a:ext>
                  </a:extLst>
                </a:gridCol>
                <a:gridCol w="2934735">
                  <a:extLst>
                    <a:ext uri="{9D8B030D-6E8A-4147-A177-3AD203B41FA5}">
                      <a16:colId xmlns:a16="http://schemas.microsoft.com/office/drawing/2014/main" val="1781833386"/>
                    </a:ext>
                  </a:extLst>
                </a:gridCol>
              </a:tblGrid>
              <a:tr h="476882">
                <a:tc>
                  <a:txBody>
                    <a:bodyPr/>
                    <a:lstStyle/>
                    <a:p>
                      <a:r>
                        <a:rPr lang="en-US" dirty="0" err="1"/>
                        <a:t>dtype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46795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r>
                        <a:rPr lang="en-US" dirty="0"/>
                        <a:t>Int32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 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6357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r>
                        <a:rPr lang="en-US" dirty="0"/>
                        <a:t>Int64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integer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47545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r>
                        <a:rPr lang="en-US" dirty="0"/>
                        <a:t>Float32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03111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r>
                        <a:rPr lang="en-US" dirty="0"/>
                        <a:t>Float64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 floating 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65835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 True/False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17070"/>
                  </a:ext>
                </a:extLst>
              </a:tr>
              <a:tr h="476882">
                <a:tc>
                  <a:txBody>
                    <a:bodyPr/>
                    <a:lstStyle/>
                    <a:p>
                      <a:r>
                        <a:rPr lang="en-US" dirty="0"/>
                        <a:t>Complex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numbers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676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6034140-F9C8-4E77-ABF9-931826334C44}"/>
              </a:ext>
            </a:extLst>
          </p:cNvPr>
          <p:cNvSpPr txBox="1"/>
          <p:nvPr/>
        </p:nvSpPr>
        <p:spPr>
          <a:xfrm>
            <a:off x="225865" y="2970695"/>
            <a:ext cx="5524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Specifying </a:t>
            </a:r>
            <a:r>
              <a:rPr lang="en-US" sz="2400" b="1" dirty="0" err="1">
                <a:solidFill>
                  <a:schemeClr val="accent1"/>
                </a:solidFill>
              </a:rPr>
              <a:t>dtype</a:t>
            </a:r>
            <a:endParaRPr lang="en-US" sz="2400" b="1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3],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dtype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=np.float32)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a.dtype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)      # float32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C3E9-ECBB-4AF0-9251-9C956B8D0883}"/>
              </a:ext>
            </a:extLst>
          </p:cNvPr>
          <p:cNvSpPr txBox="1"/>
          <p:nvPr/>
        </p:nvSpPr>
        <p:spPr>
          <a:xfrm>
            <a:off x="225866" y="4529118"/>
            <a:ext cx="55246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Converting </a:t>
            </a:r>
            <a:r>
              <a:rPr lang="en-US" sz="2400" b="1" dirty="0" err="1">
                <a:solidFill>
                  <a:schemeClr val="accent1"/>
                </a:solidFill>
              </a:rPr>
              <a:t>dtypes</a:t>
            </a:r>
            <a:endParaRPr lang="en-US" sz="2400" b="1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a.astype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(np.int64)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b.dtype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)      # int64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04378E-A5F0-4F36-9641-4BF1544CD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C1B1FC-FEC7-4D93-9D94-96E9B1B70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97DC6DE9-50FD-451C-8339-6E3E799A4743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7" y="99849"/>
            <a:ext cx="11598026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Understanding NumPy Data Types</a:t>
            </a:r>
          </a:p>
        </p:txBody>
      </p:sp>
    </p:spTree>
    <p:extLst>
      <p:ext uri="{BB962C8B-B14F-4D97-AF65-F5344CB8AC3E}">
        <p14:creationId xmlns:p14="http://schemas.microsoft.com/office/powerpoint/2010/main" val="1173047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7" y="99849"/>
            <a:ext cx="11598026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Copy vs View in NumPy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07147" y="1652598"/>
            <a:ext cx="61038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What is a View?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 view is a new array object that looks at the same data.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Changes in view affect the original array.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v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a.view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v[0] = 10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print(a)      # [10  2  3]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29C3E9-ECBB-4AF0-9251-9C956B8D0883}"/>
              </a:ext>
            </a:extLst>
          </p:cNvPr>
          <p:cNvSpPr txBox="1"/>
          <p:nvPr/>
        </p:nvSpPr>
        <p:spPr>
          <a:xfrm>
            <a:off x="6836099" y="1716191"/>
            <a:ext cx="48439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What is a Copy?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 copy creates a new independent array.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Changes in copy don’t affect the original.</a:t>
            </a:r>
          </a:p>
          <a:p>
            <a:pPr marL="342900" indent="-342900" algn="just">
              <a:buFontTx/>
              <a:buChar char="-"/>
            </a:pP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c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a.copy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	c[0] = 20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	print(a)      # [10  2  3]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	print(c)      # [20  2  3]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C38B0-218D-4320-98F7-AE49FCCDCB61}"/>
              </a:ext>
            </a:extLst>
          </p:cNvPr>
          <p:cNvSpPr txBox="1"/>
          <p:nvPr/>
        </p:nvSpPr>
        <p:spPr>
          <a:xfrm>
            <a:off x="2691094" y="5717664"/>
            <a:ext cx="61038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/>
                </a:solidFill>
              </a:rPr>
              <a:t>When to Use?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view to save memory (if you want linked changes)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Use copy to avoid unintentional changes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AE644CA-642A-4497-A3B3-6F562A0A3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B476199-4BA3-4FF4-9195-78CF81BD0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83A53F93-D0B4-46F8-B237-9977B0DBD73A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A42F5E-9946-42B3-846A-615AEB7B02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514" b="19354"/>
          <a:stretch/>
        </p:blipFill>
        <p:spPr>
          <a:xfrm>
            <a:off x="3929538" y="3085237"/>
            <a:ext cx="4332923" cy="248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3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1834A9-3BAE-4346-AC34-39BFAA14D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124" y="1487261"/>
            <a:ext cx="4494436" cy="1622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Broadcasting in 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52400" y="1015877"/>
            <a:ext cx="53543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is Broadcasting?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Broadcasting enables operations between: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Arrays of different sizes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Arrays with different dimensions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 scalar and an array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89146" y="2607045"/>
            <a:ext cx="74218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Rules of Broadcasting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If arrays differ in dimensions, prepend 1s to smaller array’s shape.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Arrays are compatible if dimensions are equal or one of them is 1.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Broadcasting happens to match shapes.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2, 3], [4, 5, 6]])  	# Shape (2,3)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([10, 20, 30])	  	# Shape (3,)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 + b)			# Output:[[11 22 33][14 25 36]]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58420" y="4874726"/>
            <a:ext cx="34569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Broadcasting with Scalars 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 * 2)   # [2 4 6]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175760" y="5473997"/>
            <a:ext cx="3088640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Broadcasting helps avoid explicit loops, improving speed and code clarity.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7EF175-5097-47CA-8DF4-191715B14B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D60161-A042-4E9A-AE56-6D2DE53FF8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375B4BE3-E171-484E-8B89-B2BB1B5731B5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5FC98F5-56E9-459A-8C0B-719FD20F69F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56" t="15658" r="4660" b="3695"/>
          <a:stretch/>
        </p:blipFill>
        <p:spPr>
          <a:xfrm>
            <a:off x="7749593" y="3555377"/>
            <a:ext cx="3576321" cy="286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97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97840" y="1127637"/>
            <a:ext cx="327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 1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 = </a:t>
            </a:r>
            <a:r>
              <a:rPr lang="en-US" sz="2000" dirty="0" err="1">
                <a:solidFill>
                  <a:schemeClr val="bg1"/>
                </a:solidFill>
              </a:rPr>
              <a:t>np.ones</a:t>
            </a:r>
            <a:r>
              <a:rPr lang="en-US" sz="2000" dirty="0">
                <a:solidFill>
                  <a:schemeClr val="bg1"/>
                </a:solidFill>
              </a:rPr>
              <a:t>((3, 4))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 = </a:t>
            </a:r>
            <a:r>
              <a:rPr lang="en-US" sz="2000" dirty="0" err="1">
                <a:solidFill>
                  <a:schemeClr val="bg1"/>
                </a:solidFill>
              </a:rPr>
              <a:t>np.arange</a:t>
            </a:r>
            <a:r>
              <a:rPr lang="en-US" sz="2000" dirty="0">
                <a:solidFill>
                  <a:schemeClr val="bg1"/>
                </a:solidFill>
              </a:rPr>
              <a:t>(4)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print((a + b).shape)  # (3, 4)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414520" y="5434712"/>
            <a:ext cx="3362960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broadcasting to write efficient vectorized code without loops.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E5FB4F-D436-4973-A3BE-813F30690E1F}"/>
              </a:ext>
            </a:extLst>
          </p:cNvPr>
          <p:cNvSpPr txBox="1"/>
          <p:nvPr/>
        </p:nvSpPr>
        <p:spPr>
          <a:xfrm>
            <a:off x="497840" y="2838790"/>
            <a:ext cx="327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 2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 = </a:t>
            </a:r>
            <a:r>
              <a:rPr lang="en-US" sz="2000" dirty="0" err="1">
                <a:solidFill>
                  <a:schemeClr val="bg1"/>
                </a:solidFill>
              </a:rPr>
              <a:t>np.ones</a:t>
            </a:r>
            <a:r>
              <a:rPr lang="en-US" sz="2000" dirty="0">
                <a:solidFill>
                  <a:schemeClr val="bg1"/>
                </a:solidFill>
              </a:rPr>
              <a:t>((5, 1, 4))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 = </a:t>
            </a:r>
            <a:r>
              <a:rPr lang="en-US" sz="2000" dirty="0" err="1">
                <a:solidFill>
                  <a:schemeClr val="bg1"/>
                </a:solidFill>
              </a:rPr>
              <a:t>np.ones</a:t>
            </a:r>
            <a:r>
              <a:rPr lang="en-US" sz="2000" dirty="0">
                <a:solidFill>
                  <a:schemeClr val="bg1"/>
                </a:solidFill>
              </a:rPr>
              <a:t>((1, 3, 1))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print((a + b).shape)  # (5, 3, 4)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1B52CC-BF2C-433B-8E19-0CD0ADF55A3A}"/>
              </a:ext>
            </a:extLst>
          </p:cNvPr>
          <p:cNvSpPr txBox="1"/>
          <p:nvPr/>
        </p:nvSpPr>
        <p:spPr>
          <a:xfrm>
            <a:off x="477520" y="4560103"/>
            <a:ext cx="327152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Incompatible Shapes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 = </a:t>
            </a:r>
            <a:r>
              <a:rPr lang="en-US" sz="2000" dirty="0" err="1">
                <a:solidFill>
                  <a:schemeClr val="bg1"/>
                </a:solidFill>
              </a:rPr>
              <a:t>np.ones</a:t>
            </a:r>
            <a:r>
              <a:rPr lang="en-US" sz="2000" dirty="0">
                <a:solidFill>
                  <a:schemeClr val="bg1"/>
                </a:solidFill>
              </a:rPr>
              <a:t>((2, 3))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 = </a:t>
            </a:r>
            <a:r>
              <a:rPr lang="en-US" sz="2000" dirty="0" err="1">
                <a:solidFill>
                  <a:schemeClr val="bg1"/>
                </a:solidFill>
              </a:rPr>
              <a:t>np.ones</a:t>
            </a:r>
            <a:r>
              <a:rPr lang="en-US" sz="2000" dirty="0">
                <a:solidFill>
                  <a:schemeClr val="bg1"/>
                </a:solidFill>
              </a:rPr>
              <a:t>((3, 2))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 + b  # Raises </a:t>
            </a:r>
            <a:r>
              <a:rPr lang="en-US" sz="2000" dirty="0" err="1">
                <a:solidFill>
                  <a:schemeClr val="bg1"/>
                </a:solidFill>
              </a:rPr>
              <a:t>ValueError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F82C0AD-1FA1-414D-9EAE-EA0A1B689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7D57EED-41E9-42CB-B43A-715A650ACA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C07C80C-0517-4584-9D23-DB98C83505FE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140EF5-165B-4AF1-87A4-3B9967B647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79" y="1691322"/>
            <a:ext cx="6613538" cy="26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6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Fancy Indexing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32943" y="1252844"/>
            <a:ext cx="50901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is Fancy Indexing?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Indexing arrays using integer arrays or lists.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Allows selecting multiple arbitrary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32943" y="2524268"/>
            <a:ext cx="4229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 with 1D Array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([10, 20, 30, 40, 50])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indices = [1, 3, 4]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print(a[indices])  # Output: [20 40 50]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232943" y="4302189"/>
            <a:ext cx="45338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 with 2D Array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2], [3, 4], [5, 6]])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rows = [0, 1]cols = [1, 0]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print(b[rows, cols])  # Output: [2 3]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175761" y="5717664"/>
            <a:ext cx="29311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Fancy indexing returns a copy, not a view.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159F02-FF0F-47DB-A665-3DF5C6DAF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C44A94-023E-4A35-A646-7B16862D3C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64EF2118-3129-466B-AF25-57242DFB1677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46C198-EF61-4A60-A5BD-97123D9A1D9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9"/>
          <a:stretch/>
        </p:blipFill>
        <p:spPr>
          <a:xfrm>
            <a:off x="7082259" y="2022291"/>
            <a:ext cx="3195532" cy="29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62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Boolean Indexing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497840" y="1127637"/>
            <a:ext cx="67462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is Boolean Indexing?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What is Boolean Indexing?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Select elements based on conditions.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Returns elements where the condition is True.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64821" y="2655795"/>
            <a:ext cx="4401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([10, 20, 30, 40, 50])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mask = a &gt; 25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print(a[mask])   # Output: [30 40 50]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464821" y="3795824"/>
            <a:ext cx="519753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Combining Conditions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print(a[(a &gt; 15) &amp; (a &lt; 45)])   # Output: [20 30 40]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print(a[(a &lt; 15) | (a &gt; 45)])   # Output: [10 50]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3942080" y="5857162"/>
            <a:ext cx="440944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Boolean indexing is a powerful tool for filtering and updating arrays efficiently.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EB960-654D-432B-9CC0-39D4369A31E8}"/>
              </a:ext>
            </a:extLst>
          </p:cNvPr>
          <p:cNvSpPr txBox="1"/>
          <p:nvPr/>
        </p:nvSpPr>
        <p:spPr>
          <a:xfrm>
            <a:off x="464821" y="5016206"/>
            <a:ext cx="5519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Modify Elements Using Boolean Indexing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a[a &lt; 30] = 0print(a)   # Output: [ 0  0 30 40 50]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81C9E0-1A90-43BD-A610-227FB028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7739C0-C60D-4960-9048-ED1C64946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9E841DA-2F50-437B-B9BF-54F3C7BE2F96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29452BF-77A8-4316-81D0-FC473C4D55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67332" y="1459079"/>
            <a:ext cx="1932089" cy="18378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290B7-088C-4B4C-AE2A-6CE48A1966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19" y="3375039"/>
            <a:ext cx="5440680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6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FE6B7E2-E312-4CA4-A0B5-C9A10BB370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E44F2C6-6567-4A11-BE4D-BF07EF821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99849"/>
            <a:ext cx="11490959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Random Number Generation with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048000" y="1337029"/>
            <a:ext cx="622808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Why Use NumPy Random?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Generate random numbers for simulations, ML, testing.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Supports various distributions.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4673601" y="2366692"/>
            <a:ext cx="2759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Common Functions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287520" y="5806362"/>
            <a:ext cx="36169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 err="1">
                <a:solidFill>
                  <a:schemeClr val="bg1"/>
                </a:solidFill>
              </a:rPr>
              <a:t>np.random.seed</a:t>
            </a:r>
            <a:r>
              <a:rPr lang="en-US" sz="2000" dirty="0">
                <a:solidFill>
                  <a:schemeClr val="bg1"/>
                </a:solidFill>
              </a:rPr>
              <a:t>() to get consistent results.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ED03F2-836A-40D3-B5A5-6112636E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969717"/>
              </p:ext>
            </p:extLst>
          </p:nvPr>
        </p:nvGraphicFramePr>
        <p:xfrm>
          <a:off x="1248411" y="2798184"/>
          <a:ext cx="9695178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1726">
                  <a:extLst>
                    <a:ext uri="{9D8B030D-6E8A-4147-A177-3AD203B41FA5}">
                      <a16:colId xmlns:a16="http://schemas.microsoft.com/office/drawing/2014/main" val="219521895"/>
                    </a:ext>
                  </a:extLst>
                </a:gridCol>
                <a:gridCol w="3231726">
                  <a:extLst>
                    <a:ext uri="{9D8B030D-6E8A-4147-A177-3AD203B41FA5}">
                      <a16:colId xmlns:a16="http://schemas.microsoft.com/office/drawing/2014/main" val="2568630724"/>
                    </a:ext>
                  </a:extLst>
                </a:gridCol>
                <a:gridCol w="3231726">
                  <a:extLst>
                    <a:ext uri="{9D8B030D-6E8A-4147-A177-3AD203B41FA5}">
                      <a16:colId xmlns:a16="http://schemas.microsoft.com/office/drawing/2014/main" val="37234969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3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np.random.rand</a:t>
                      </a:r>
                      <a:r>
                        <a:rPr lang="en-US" dirty="0"/>
                        <a:t>(d0, d1)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Uniform distribution [0,1)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C0C0C0"/>
                          </a:highlight>
                        </a:rPr>
                        <a:t>np.random.rand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(2,3)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82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/>
                        <a:t>np.random.randn(d0, d1)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normal distribution (mean=0, std=1)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C0C0C0"/>
                          </a:highlight>
                        </a:rPr>
                        <a:t>np.random.randn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(3)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24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np.random.randint</a:t>
                      </a:r>
                      <a:r>
                        <a:rPr lang="en-US" dirty="0"/>
                        <a:t>(low, high,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integers between low (inclusive) and high (exclusive)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>
                          <a:highlight>
                            <a:srgbClr val="C0C0C0"/>
                          </a:highlight>
                        </a:rPr>
                        <a:t>np.random.randint(0, 10, 5)</a:t>
                      </a:r>
                      <a:endParaRPr lang="en-US" dirty="0">
                        <a:highlight>
                          <a:srgbClr val="C0C0C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29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np.random.choice</a:t>
                      </a:r>
                      <a:r>
                        <a:rPr lang="en-US" dirty="0"/>
                        <a:t>(array, size)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sample from 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ighlight>
                            <a:srgbClr val="C0C0C0"/>
                          </a:highlight>
                        </a:rPr>
                        <a:t>np.random.choice</a:t>
                      </a:r>
                      <a:r>
                        <a:rPr lang="en-US" dirty="0">
                          <a:highlight>
                            <a:srgbClr val="C0C0C0"/>
                          </a:highlight>
                        </a:rPr>
                        <a:t>([1,2,3], 2)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0449"/>
                  </a:ext>
                </a:extLst>
              </a:tr>
            </a:tbl>
          </a:graphicData>
        </a:graphic>
      </p:graphicFrame>
      <p:sp>
        <p:nvSpPr>
          <p:cNvPr id="14" name="Subtitle 2">
            <a:extLst>
              <a:ext uri="{FF2B5EF4-FFF2-40B4-BE49-F238E27FC236}">
                <a16:creationId xmlns:a16="http://schemas.microsoft.com/office/drawing/2014/main" id="{6EAD3EA6-42E6-4A60-9F4E-DFC5F083B67D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71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99849"/>
            <a:ext cx="11490959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Aggregation Functions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18439" y="1380235"/>
            <a:ext cx="469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are Aggregation Functions?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Perform computations over array elements to produce single or reduced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7203441" y="1728652"/>
            <a:ext cx="31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Common Aggregations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151136" y="2842367"/>
            <a:ext cx="537717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= </a:t>
            </a:r>
            <a:r>
              <a:rPr lang="en-US" sz="2000" dirty="0" err="1">
                <a:solidFill>
                  <a:schemeClr val="bg1"/>
                </a:solidFill>
              </a:rPr>
              <a:t>np.array</a:t>
            </a:r>
            <a:r>
              <a:rPr lang="en-US" sz="2000" dirty="0">
                <a:solidFill>
                  <a:schemeClr val="bg1"/>
                </a:solidFill>
              </a:rPr>
              <a:t>([[1, 2], [3, 4]])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np.sum</a:t>
            </a:r>
            <a:r>
              <a:rPr lang="en-US" sz="2000" dirty="0">
                <a:solidFill>
                  <a:schemeClr val="bg1"/>
                </a:solidFill>
              </a:rPr>
              <a:t>(a))          # 10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np.mean</a:t>
            </a:r>
            <a:r>
              <a:rPr lang="en-US" sz="2000" dirty="0">
                <a:solidFill>
                  <a:schemeClr val="bg1"/>
                </a:solidFill>
              </a:rPr>
              <a:t>(a))         # 2.5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np.min</a:t>
            </a:r>
            <a:r>
              <a:rPr lang="en-US" sz="2000" dirty="0">
                <a:solidFill>
                  <a:schemeClr val="bg1"/>
                </a:solidFill>
              </a:rPr>
              <a:t>(a))          # 1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np.max</a:t>
            </a:r>
            <a:r>
              <a:rPr lang="en-US" sz="2000" dirty="0">
                <a:solidFill>
                  <a:schemeClr val="bg1"/>
                </a:solidFill>
              </a:rPr>
              <a:t>(a, axis=0))  # [3 4] (max of columns)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287520" y="5717664"/>
            <a:ext cx="36169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axis parameter to aggregate along rows or columns.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ED03F2-836A-40D3-B5A5-6112636E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535591"/>
              </p:ext>
            </p:extLst>
          </p:nvPr>
        </p:nvGraphicFramePr>
        <p:xfrm>
          <a:off x="6606550" y="2185124"/>
          <a:ext cx="437007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5035">
                  <a:extLst>
                    <a:ext uri="{9D8B030D-6E8A-4147-A177-3AD203B41FA5}">
                      <a16:colId xmlns:a16="http://schemas.microsoft.com/office/drawing/2014/main" val="219521895"/>
                    </a:ext>
                  </a:extLst>
                </a:gridCol>
                <a:gridCol w="2185035">
                  <a:extLst>
                    <a:ext uri="{9D8B030D-6E8A-4147-A177-3AD203B41FA5}">
                      <a16:colId xmlns:a16="http://schemas.microsoft.com/office/drawing/2014/main" val="2568630724"/>
                    </a:ext>
                  </a:extLst>
                </a:gridCol>
              </a:tblGrid>
              <a:tr h="365237">
                <a:tc>
                  <a:txBody>
                    <a:bodyPr/>
                    <a:lstStyle/>
                    <a:p>
                      <a:r>
                        <a:rPr lang="en-US" dirty="0"/>
                        <a:t>Function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3966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np.sum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 of all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82576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sv-SE" dirty="0"/>
                        <a:t>np.mean()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Arithmetic mean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24824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np.median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Median value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29423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np.min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0449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np.max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6696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np.std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deviation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09132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np.var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9625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E7142FCA-5C11-43F7-93BC-431C2E246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F159DE-CDE3-4F08-8A2E-402046445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7AF947BB-56B1-4332-A158-F0516E7270DE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472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71B5A28-D508-4375-BE86-E71A7B4DC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DBA76C7-9E24-4FCC-B3C2-70CD58CB7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840" y="99849"/>
            <a:ext cx="11490959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Linear Algebra Operations in 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98119" y="1634235"/>
            <a:ext cx="46990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are Aggregation Functions?</a:t>
            </a:r>
          </a:p>
          <a:p>
            <a:r>
              <a:rPr lang="en-US" sz="2000" dirty="0">
                <a:solidFill>
                  <a:schemeClr val="bg1"/>
                </a:solidFill>
              </a:rPr>
              <a:t>Perform computations over array elements to produce single or reduced values.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7406065" y="1677852"/>
            <a:ext cx="3211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Common Aggregations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198119" y="3307158"/>
            <a:ext cx="524764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Example</a:t>
            </a:r>
          </a:p>
          <a:p>
            <a:r>
              <a:rPr lang="en-US" sz="2000" dirty="0">
                <a:solidFill>
                  <a:schemeClr val="bg1"/>
                </a:solidFill>
              </a:rPr>
              <a:t>a = </a:t>
            </a:r>
            <a:r>
              <a:rPr lang="en-US" sz="2000" dirty="0" err="1">
                <a:solidFill>
                  <a:schemeClr val="bg1"/>
                </a:solidFill>
              </a:rPr>
              <a:t>np.array</a:t>
            </a:r>
            <a:r>
              <a:rPr lang="en-US" sz="2000" dirty="0">
                <a:solidFill>
                  <a:schemeClr val="bg1"/>
                </a:solidFill>
              </a:rPr>
              <a:t>([[1, 2], [3, 4]])</a:t>
            </a:r>
          </a:p>
          <a:p>
            <a:r>
              <a:rPr lang="en-US" sz="2000" dirty="0">
                <a:solidFill>
                  <a:schemeClr val="bg1"/>
                </a:solidFill>
              </a:rPr>
              <a:t>b = </a:t>
            </a:r>
            <a:r>
              <a:rPr lang="en-US" sz="2000" dirty="0" err="1">
                <a:solidFill>
                  <a:schemeClr val="bg1"/>
                </a:solidFill>
              </a:rPr>
              <a:t>np.array</a:t>
            </a:r>
            <a:r>
              <a:rPr lang="en-US" sz="2000" dirty="0">
                <a:solidFill>
                  <a:schemeClr val="bg1"/>
                </a:solidFill>
              </a:rPr>
              <a:t>([[5, 6], [7, 8]])</a:t>
            </a:r>
          </a:p>
          <a:p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print(np.dot(a, b))		#[[19 22][43 50]]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np.linalg.inv</a:t>
            </a:r>
            <a:r>
              <a:rPr lang="en-US" sz="2000" dirty="0">
                <a:solidFill>
                  <a:schemeClr val="bg1"/>
                </a:solidFill>
              </a:rPr>
              <a:t>(a))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287520" y="5717664"/>
            <a:ext cx="36169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For solving linear systems, use </a:t>
            </a:r>
            <a:r>
              <a:rPr lang="en-US" sz="2000" dirty="0" err="1">
                <a:solidFill>
                  <a:schemeClr val="bg1"/>
                </a:solidFill>
              </a:rPr>
              <a:t>np.linalg.solve</a:t>
            </a:r>
            <a:r>
              <a:rPr lang="en-US" sz="2000" dirty="0">
                <a:solidFill>
                  <a:schemeClr val="bg1"/>
                </a:solidFill>
              </a:rPr>
              <a:t>(A, b)..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ED03F2-836A-40D3-B5A5-6112636E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86683"/>
              </p:ext>
            </p:extLst>
          </p:nvPr>
        </p:nvGraphicFramePr>
        <p:xfrm>
          <a:off x="5782320" y="2124164"/>
          <a:ext cx="61760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8000">
                  <a:extLst>
                    <a:ext uri="{9D8B030D-6E8A-4147-A177-3AD203B41FA5}">
                      <a16:colId xmlns:a16="http://schemas.microsoft.com/office/drawing/2014/main" val="219521895"/>
                    </a:ext>
                  </a:extLst>
                </a:gridCol>
                <a:gridCol w="3088000">
                  <a:extLst>
                    <a:ext uri="{9D8B030D-6E8A-4147-A177-3AD203B41FA5}">
                      <a16:colId xmlns:a16="http://schemas.microsoft.com/office/drawing/2014/main" val="2568630724"/>
                    </a:ext>
                  </a:extLst>
                </a:gridCol>
              </a:tblGrid>
              <a:tr h="365237">
                <a:tc>
                  <a:txBody>
                    <a:bodyPr/>
                    <a:lstStyle/>
                    <a:p>
                      <a:r>
                        <a:rPr lang="en-US" dirty="0"/>
                        <a:t>Function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073966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/>
                        <a:t>np.dot(a, 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Dot product of two arrays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1282576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sv-SE" dirty="0"/>
                        <a:t>np.matmul(a, 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Matrix 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424824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np.transpose</a:t>
                      </a:r>
                      <a:r>
                        <a:rPr lang="en-US" dirty="0"/>
                        <a:t>(a)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Transpose of a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329423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np.linalg.inv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Inverse of a square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8590449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np.linalg.det</a:t>
                      </a:r>
                      <a:r>
                        <a:rPr lang="en-US" dirty="0"/>
                        <a:t>(a)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Determinant of a square matrix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7136696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np.linalg.eig</a:t>
                      </a:r>
                      <a:r>
                        <a:rPr lang="en-US" dirty="0"/>
                        <a:t>(a)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Eigenvalues and eigenvectors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09132"/>
                  </a:ext>
                </a:extLst>
              </a:tr>
              <a:tr h="365237">
                <a:tc>
                  <a:txBody>
                    <a:bodyPr/>
                    <a:lstStyle/>
                    <a:p>
                      <a:r>
                        <a:rPr lang="en-US" dirty="0" err="1"/>
                        <a:t>np.linalg.norm</a:t>
                      </a:r>
                      <a:r>
                        <a:rPr lang="en-US" dirty="0"/>
                        <a:t>(a)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Vector or matrix norm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696259"/>
                  </a:ext>
                </a:extLst>
              </a:tr>
            </a:tbl>
          </a:graphicData>
        </a:graphic>
      </p:graphicFrame>
      <p:sp>
        <p:nvSpPr>
          <p:cNvPr id="15" name="Subtitle 2">
            <a:extLst>
              <a:ext uri="{FF2B5EF4-FFF2-40B4-BE49-F238E27FC236}">
                <a16:creationId xmlns:a16="http://schemas.microsoft.com/office/drawing/2014/main" id="{DD9E541B-FB7C-4ED1-A148-D801DB9781FC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01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Training Objectives &amp;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Instructor : Fawad Bahadur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511DCA0-1C83-43D5-8ED7-4D5DDD4E0CCE}"/>
              </a:ext>
            </a:extLst>
          </p:cNvPr>
          <p:cNvGrpSpPr/>
          <p:nvPr/>
        </p:nvGrpSpPr>
        <p:grpSpPr>
          <a:xfrm>
            <a:off x="1012180" y="2242741"/>
            <a:ext cx="10710113" cy="4261949"/>
            <a:chOff x="1942398" y="1019157"/>
            <a:chExt cx="6261760" cy="2912037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195731-AB24-42C6-9E1C-4C3F597142AB}"/>
                </a:ext>
              </a:extLst>
            </p:cNvPr>
            <p:cNvGrpSpPr/>
            <p:nvPr/>
          </p:nvGrpSpPr>
          <p:grpSpPr>
            <a:xfrm flipV="1">
              <a:off x="3262207" y="2824114"/>
              <a:ext cx="1161497" cy="1107080"/>
              <a:chOff x="2825608" y="737883"/>
              <a:chExt cx="1548662" cy="1476107"/>
            </a:xfrm>
          </p:grpSpPr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20931E0-671C-4854-AA76-8B68135BEDDC}"/>
                  </a:ext>
                </a:extLst>
              </p:cNvPr>
              <p:cNvCxnSpPr>
                <a:cxnSpLocks/>
              </p:cNvCxnSpPr>
              <p:nvPr/>
            </p:nvCxnSpPr>
            <p:spPr>
              <a:xfrm rot="-60000">
                <a:off x="3663659" y="2213990"/>
                <a:ext cx="710611" cy="0"/>
              </a:xfrm>
              <a:prstGeom prst="line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2957C0E4-7B0A-4085-BEBC-9BF2EA18B89B}"/>
                  </a:ext>
                </a:extLst>
              </p:cNvPr>
              <p:cNvGrpSpPr/>
              <p:nvPr/>
            </p:nvGrpSpPr>
            <p:grpSpPr>
              <a:xfrm>
                <a:off x="3364423" y="1464859"/>
                <a:ext cx="846808" cy="168817"/>
                <a:chOff x="3364423" y="1464859"/>
                <a:chExt cx="846808" cy="168817"/>
              </a:xfrm>
            </p:grpSpPr>
            <p:cxnSp>
              <p:nvCxnSpPr>
                <p:cNvPr id="85" name="Straight Connector 84">
                  <a:extLst>
                    <a:ext uri="{FF2B5EF4-FFF2-40B4-BE49-F238E27FC236}">
                      <a16:creationId xmlns:a16="http://schemas.microsoft.com/office/drawing/2014/main" id="{33F2F6E2-4943-4614-8BB9-BA1D9296B8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423" y="1464859"/>
                  <a:ext cx="137351" cy="168817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Connector 85">
                  <a:extLst>
                    <a:ext uri="{FF2B5EF4-FFF2-40B4-BE49-F238E27FC236}">
                      <a16:creationId xmlns:a16="http://schemas.microsoft.com/office/drawing/2014/main" id="{DC3A168D-F31E-4B08-82E3-09C72DF41F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0620" y="1465674"/>
                  <a:ext cx="710611" cy="5938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8A08D696-F2B7-4B9B-AB5A-FE7110600CCC}"/>
                  </a:ext>
                </a:extLst>
              </p:cNvPr>
              <p:cNvGrpSpPr/>
              <p:nvPr/>
            </p:nvGrpSpPr>
            <p:grpSpPr>
              <a:xfrm>
                <a:off x="2825608" y="737883"/>
                <a:ext cx="874325" cy="444812"/>
                <a:chOff x="2956005" y="765222"/>
                <a:chExt cx="874325" cy="444812"/>
              </a:xfrm>
            </p:grpSpPr>
            <p:cxnSp>
              <p:nvCxnSpPr>
                <p:cNvPr id="83" name="Straight Connector 82">
                  <a:extLst>
                    <a:ext uri="{FF2B5EF4-FFF2-40B4-BE49-F238E27FC236}">
                      <a16:creationId xmlns:a16="http://schemas.microsoft.com/office/drawing/2014/main" id="{BB3EBC8D-6B9B-4AED-B583-55573686D4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6005" y="765222"/>
                  <a:ext cx="361903" cy="444812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Connector 83">
                  <a:extLst>
                    <a:ext uri="{FF2B5EF4-FFF2-40B4-BE49-F238E27FC236}">
                      <a16:creationId xmlns:a16="http://schemas.microsoft.com/office/drawing/2014/main" id="{1EF6DC08-B7B7-4865-B56D-19E0ADFED9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7908" y="765222"/>
                  <a:ext cx="512422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1839534-284C-488A-BE56-EF820A8C5D18}"/>
                </a:ext>
              </a:extLst>
            </p:cNvPr>
            <p:cNvGrpSpPr/>
            <p:nvPr/>
          </p:nvGrpSpPr>
          <p:grpSpPr>
            <a:xfrm>
              <a:off x="3262207" y="1196350"/>
              <a:ext cx="1161497" cy="1107080"/>
              <a:chOff x="2825608" y="737883"/>
              <a:chExt cx="1548662" cy="1476107"/>
            </a:xfrm>
          </p:grpSpPr>
          <p:cxnSp>
            <p:nvCxnSpPr>
              <p:cNvPr id="73" name="Straight Connector 72">
                <a:extLst>
                  <a:ext uri="{FF2B5EF4-FFF2-40B4-BE49-F238E27FC236}">
                    <a16:creationId xmlns:a16="http://schemas.microsoft.com/office/drawing/2014/main" id="{83714441-8A6C-46C8-B736-F390102E30D1}"/>
                  </a:ext>
                </a:extLst>
              </p:cNvPr>
              <p:cNvCxnSpPr>
                <a:cxnSpLocks/>
              </p:cNvCxnSpPr>
              <p:nvPr/>
            </p:nvCxnSpPr>
            <p:spPr>
              <a:xfrm rot="-60000">
                <a:off x="3663659" y="2213990"/>
                <a:ext cx="710611" cy="0"/>
              </a:xfrm>
              <a:prstGeom prst="line">
                <a:avLst/>
              </a:prstGeom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CF453858-F83C-40E8-9B0B-7DD431DC231F}"/>
                  </a:ext>
                </a:extLst>
              </p:cNvPr>
              <p:cNvGrpSpPr/>
              <p:nvPr/>
            </p:nvGrpSpPr>
            <p:grpSpPr>
              <a:xfrm>
                <a:off x="3364423" y="1464859"/>
                <a:ext cx="846808" cy="168817"/>
                <a:chOff x="3364423" y="1464859"/>
                <a:chExt cx="846808" cy="168817"/>
              </a:xfrm>
            </p:grpSpPr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2DFA241A-7618-4CAE-9672-E3F301DAD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364423" y="1464859"/>
                  <a:ext cx="137351" cy="168817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ACEE41E9-92F5-4066-9F99-167C1D2C79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00620" y="1465674"/>
                  <a:ext cx="710611" cy="5938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714B80C1-F58F-48A5-AE52-21F60E937F28}"/>
                  </a:ext>
                </a:extLst>
              </p:cNvPr>
              <p:cNvGrpSpPr/>
              <p:nvPr/>
            </p:nvGrpSpPr>
            <p:grpSpPr>
              <a:xfrm>
                <a:off x="2825608" y="737883"/>
                <a:ext cx="874325" cy="444812"/>
                <a:chOff x="2956005" y="765222"/>
                <a:chExt cx="874325" cy="444812"/>
              </a:xfrm>
            </p:grpSpPr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4B638B2F-AF09-4448-AA08-E7C48E61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56005" y="765222"/>
                  <a:ext cx="361903" cy="444812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57304A96-5C14-4254-A101-879676F83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17908" y="765222"/>
                  <a:ext cx="512422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CC6AD63-CDAD-47D0-9B30-D220A4DDE502}"/>
                </a:ext>
              </a:extLst>
            </p:cNvPr>
            <p:cNvSpPr/>
            <p:nvPr/>
          </p:nvSpPr>
          <p:spPr>
            <a:xfrm>
              <a:off x="2759073" y="1415010"/>
              <a:ext cx="1161931" cy="2323862"/>
            </a:xfrm>
            <a:custGeom>
              <a:avLst/>
              <a:gdLst>
                <a:gd name="connsiteX0" fmla="*/ 0 w 1549241"/>
                <a:gd name="connsiteY0" fmla="*/ 0 h 3098482"/>
                <a:gd name="connsiteX1" fmla="*/ 1549241 w 1549241"/>
                <a:gd name="connsiteY1" fmla="*/ 1549241 h 3098482"/>
                <a:gd name="connsiteX2" fmla="*/ 0 w 1549241"/>
                <a:gd name="connsiteY2" fmla="*/ 3098482 h 309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49241" h="3098482">
                  <a:moveTo>
                    <a:pt x="0" y="0"/>
                  </a:moveTo>
                  <a:cubicBezTo>
                    <a:pt x="855631" y="0"/>
                    <a:pt x="1549241" y="693611"/>
                    <a:pt x="1549241" y="1549241"/>
                  </a:cubicBezTo>
                  <a:cubicBezTo>
                    <a:pt x="1549241" y="2404872"/>
                    <a:pt x="855631" y="3098482"/>
                    <a:pt x="0" y="3098482"/>
                  </a:cubicBezTo>
                </a:path>
              </a:pathLst>
            </a:custGeom>
            <a:noFill/>
            <a:ln w="952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IN" sz="105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756083D-24F8-4CCB-AF2D-3B3346A1CFFB}"/>
                </a:ext>
              </a:extLst>
            </p:cNvPr>
            <p:cNvSpPr/>
            <p:nvPr/>
          </p:nvSpPr>
          <p:spPr>
            <a:xfrm>
              <a:off x="2689206" y="1345145"/>
              <a:ext cx="139732" cy="139732"/>
            </a:xfrm>
            <a:custGeom>
              <a:avLst/>
              <a:gdLst>
                <a:gd name="connsiteX0" fmla="*/ 186309 w 186309"/>
                <a:gd name="connsiteY0" fmla="*/ 93155 h 186309"/>
                <a:gd name="connsiteX1" fmla="*/ 93155 w 186309"/>
                <a:gd name="connsiteY1" fmla="*/ 186309 h 186309"/>
                <a:gd name="connsiteX2" fmla="*/ 0 w 186309"/>
                <a:gd name="connsiteY2" fmla="*/ 93155 h 186309"/>
                <a:gd name="connsiteX3" fmla="*/ 93155 w 186309"/>
                <a:gd name="connsiteY3" fmla="*/ 0 h 186309"/>
                <a:gd name="connsiteX4" fmla="*/ 186309 w 186309"/>
                <a:gd name="connsiteY4" fmla="*/ 93155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9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5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chemeClr val="bg1"/>
            </a:solidFill>
            <a:ln w="15875">
              <a:solidFill>
                <a:schemeClr val="bg1">
                  <a:alpha val="42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0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4AE4F44-0449-4F72-8075-9AF94AD7AA36}"/>
                </a:ext>
              </a:extLst>
            </p:cNvPr>
            <p:cNvSpPr/>
            <p:nvPr/>
          </p:nvSpPr>
          <p:spPr>
            <a:xfrm>
              <a:off x="3820920" y="2765394"/>
              <a:ext cx="139731" cy="139732"/>
            </a:xfrm>
            <a:custGeom>
              <a:avLst/>
              <a:gdLst>
                <a:gd name="connsiteX0" fmla="*/ 186309 w 186308"/>
                <a:gd name="connsiteY0" fmla="*/ 93154 h 186309"/>
                <a:gd name="connsiteX1" fmla="*/ 93155 w 186308"/>
                <a:gd name="connsiteY1" fmla="*/ 186309 h 186309"/>
                <a:gd name="connsiteX2" fmla="*/ 0 w 186308"/>
                <a:gd name="connsiteY2" fmla="*/ 93154 h 186309"/>
                <a:gd name="connsiteX3" fmla="*/ 93155 w 186308"/>
                <a:gd name="connsiteY3" fmla="*/ 0 h 186309"/>
                <a:gd name="connsiteX4" fmla="*/ 186309 w 186308"/>
                <a:gd name="connsiteY4" fmla="*/ 93154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8" h="186309">
                  <a:moveTo>
                    <a:pt x="186309" y="93154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4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05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4E87F53-CED4-4444-A5BB-D6F361A0BAC1}"/>
                </a:ext>
              </a:extLst>
            </p:cNvPr>
            <p:cNvSpPr/>
            <p:nvPr/>
          </p:nvSpPr>
          <p:spPr>
            <a:xfrm>
              <a:off x="3821349" y="2248758"/>
              <a:ext cx="139731" cy="139732"/>
            </a:xfrm>
            <a:custGeom>
              <a:avLst/>
              <a:gdLst>
                <a:gd name="connsiteX0" fmla="*/ 186309 w 186308"/>
                <a:gd name="connsiteY0" fmla="*/ 93155 h 186309"/>
                <a:gd name="connsiteX1" fmla="*/ 93155 w 186308"/>
                <a:gd name="connsiteY1" fmla="*/ 186309 h 186309"/>
                <a:gd name="connsiteX2" fmla="*/ 0 w 186308"/>
                <a:gd name="connsiteY2" fmla="*/ 93155 h 186309"/>
                <a:gd name="connsiteX3" fmla="*/ 93155 w 186308"/>
                <a:gd name="connsiteY3" fmla="*/ 0 h 186309"/>
                <a:gd name="connsiteX4" fmla="*/ 186309 w 186308"/>
                <a:gd name="connsiteY4" fmla="*/ 93155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8" h="186309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5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05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3FE5DC7-222B-4729-917F-3560FE3BE6BC}"/>
                </a:ext>
              </a:extLst>
            </p:cNvPr>
            <p:cNvSpPr/>
            <p:nvPr/>
          </p:nvSpPr>
          <p:spPr>
            <a:xfrm>
              <a:off x="3597606" y="1783128"/>
              <a:ext cx="139732" cy="139732"/>
            </a:xfrm>
            <a:custGeom>
              <a:avLst/>
              <a:gdLst>
                <a:gd name="connsiteX0" fmla="*/ 186309 w 186309"/>
                <a:gd name="connsiteY0" fmla="*/ 93154 h 186309"/>
                <a:gd name="connsiteX1" fmla="*/ 93155 w 186309"/>
                <a:gd name="connsiteY1" fmla="*/ 186309 h 186309"/>
                <a:gd name="connsiteX2" fmla="*/ 0 w 186309"/>
                <a:gd name="connsiteY2" fmla="*/ 93154 h 186309"/>
                <a:gd name="connsiteX3" fmla="*/ 93155 w 186309"/>
                <a:gd name="connsiteY3" fmla="*/ 0 h 186309"/>
                <a:gd name="connsiteX4" fmla="*/ 186309 w 186309"/>
                <a:gd name="connsiteY4" fmla="*/ 93154 h 18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9">
                  <a:moveTo>
                    <a:pt x="186309" y="93154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4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IN" sz="105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957F2B-CECD-4443-98D5-7E5D2E1244AF}"/>
                </a:ext>
              </a:extLst>
            </p:cNvPr>
            <p:cNvSpPr/>
            <p:nvPr/>
          </p:nvSpPr>
          <p:spPr>
            <a:xfrm>
              <a:off x="3193984" y="1460660"/>
              <a:ext cx="139732" cy="139731"/>
            </a:xfrm>
            <a:custGeom>
              <a:avLst/>
              <a:gdLst>
                <a:gd name="connsiteX0" fmla="*/ 186309 w 186309"/>
                <a:gd name="connsiteY0" fmla="*/ 93155 h 186308"/>
                <a:gd name="connsiteX1" fmla="*/ 93155 w 186309"/>
                <a:gd name="connsiteY1" fmla="*/ 186309 h 186308"/>
                <a:gd name="connsiteX2" fmla="*/ 0 w 186309"/>
                <a:gd name="connsiteY2" fmla="*/ 93154 h 186308"/>
                <a:gd name="connsiteX3" fmla="*/ 93155 w 186309"/>
                <a:gd name="connsiteY3" fmla="*/ 0 h 186308"/>
                <a:gd name="connsiteX4" fmla="*/ 186309 w 186309"/>
                <a:gd name="connsiteY4" fmla="*/ 93155 h 186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09" h="186308">
                  <a:moveTo>
                    <a:pt x="186309" y="93155"/>
                  </a:moveTo>
                  <a:cubicBezTo>
                    <a:pt x="186309" y="144602"/>
                    <a:pt x="144602" y="186309"/>
                    <a:pt x="93155" y="186309"/>
                  </a:cubicBezTo>
                  <a:cubicBezTo>
                    <a:pt x="41707" y="186309"/>
                    <a:pt x="0" y="144602"/>
                    <a:pt x="0" y="93154"/>
                  </a:cubicBezTo>
                  <a:cubicBezTo>
                    <a:pt x="0" y="41707"/>
                    <a:pt x="41707" y="0"/>
                    <a:pt x="93155" y="0"/>
                  </a:cubicBezTo>
                  <a:cubicBezTo>
                    <a:pt x="144602" y="0"/>
                    <a:pt x="186309" y="41707"/>
                    <a:pt x="186309" y="9315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solidFill>
                <a:schemeClr val="bg1"/>
              </a:solidFill>
              <a:prstDash val="solid"/>
              <a:miter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IN" sz="105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D9DFC8-B2E2-4A9D-BA74-A64F1A90E554}"/>
                </a:ext>
              </a:extLst>
            </p:cNvPr>
            <p:cNvGrpSpPr/>
            <p:nvPr/>
          </p:nvGrpSpPr>
          <p:grpSpPr>
            <a:xfrm>
              <a:off x="1942398" y="1775510"/>
              <a:ext cx="1642370" cy="1593341"/>
              <a:chOff x="1065864" y="1510094"/>
              <a:chExt cx="2189826" cy="2124455"/>
            </a:xfrm>
          </p:grpSpPr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D5800357-DEFA-4A87-8A90-3F183C42D800}"/>
                  </a:ext>
                </a:extLst>
              </p:cNvPr>
              <p:cNvSpPr/>
              <p:nvPr/>
            </p:nvSpPr>
            <p:spPr>
              <a:xfrm>
                <a:off x="1098550" y="1510094"/>
                <a:ext cx="2124456" cy="2124455"/>
              </a:xfrm>
              <a:custGeom>
                <a:avLst/>
                <a:gdLst>
                  <a:gd name="connsiteX0" fmla="*/ 2124456 w 2124456"/>
                  <a:gd name="connsiteY0" fmla="*/ 1062228 h 2124455"/>
                  <a:gd name="connsiteX1" fmla="*/ 1062228 w 2124456"/>
                  <a:gd name="connsiteY1" fmla="*/ 2124456 h 2124455"/>
                  <a:gd name="connsiteX2" fmla="*/ 0 w 2124456"/>
                  <a:gd name="connsiteY2" fmla="*/ 1062228 h 2124455"/>
                  <a:gd name="connsiteX3" fmla="*/ 1062228 w 2124456"/>
                  <a:gd name="connsiteY3" fmla="*/ 0 h 2124455"/>
                  <a:gd name="connsiteX4" fmla="*/ 2124456 w 2124456"/>
                  <a:gd name="connsiteY4" fmla="*/ 1062228 h 212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456" h="2124455">
                    <a:moveTo>
                      <a:pt x="2124456" y="1062228"/>
                    </a:moveTo>
                    <a:cubicBezTo>
                      <a:pt x="2124456" y="1648880"/>
                      <a:pt x="1648880" y="2124456"/>
                      <a:pt x="1062228" y="2124456"/>
                    </a:cubicBezTo>
                    <a:cubicBezTo>
                      <a:pt x="475576" y="2124456"/>
                      <a:pt x="0" y="1648880"/>
                      <a:pt x="0" y="1062228"/>
                    </a:cubicBezTo>
                    <a:cubicBezTo>
                      <a:pt x="0" y="475575"/>
                      <a:pt x="475576" y="0"/>
                      <a:pt x="1062228" y="0"/>
                    </a:cubicBezTo>
                    <a:cubicBezTo>
                      <a:pt x="1648880" y="0"/>
                      <a:pt x="2124456" y="475575"/>
                      <a:pt x="2124456" y="1062228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alpha val="52000"/>
                  </a:schemeClr>
                </a:solidFill>
              </a:ln>
              <a:effectLst>
                <a:innerShdw blurRad="63500" dist="25400" dir="162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 dirty="0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438D75A7-3EA3-46E3-B700-D198A626AFC4}"/>
                  </a:ext>
                </a:extLst>
              </p:cNvPr>
              <p:cNvSpPr/>
              <p:nvPr/>
            </p:nvSpPr>
            <p:spPr>
              <a:xfrm>
                <a:off x="1202118" y="1613662"/>
                <a:ext cx="1917320" cy="1917320"/>
              </a:xfrm>
              <a:custGeom>
                <a:avLst/>
                <a:gdLst>
                  <a:gd name="connsiteX0" fmla="*/ 2124456 w 2124456"/>
                  <a:gd name="connsiteY0" fmla="*/ 1062228 h 2124455"/>
                  <a:gd name="connsiteX1" fmla="*/ 1062228 w 2124456"/>
                  <a:gd name="connsiteY1" fmla="*/ 2124456 h 2124455"/>
                  <a:gd name="connsiteX2" fmla="*/ 0 w 2124456"/>
                  <a:gd name="connsiteY2" fmla="*/ 1062228 h 2124455"/>
                  <a:gd name="connsiteX3" fmla="*/ 1062228 w 2124456"/>
                  <a:gd name="connsiteY3" fmla="*/ 0 h 2124455"/>
                  <a:gd name="connsiteX4" fmla="*/ 2124456 w 2124456"/>
                  <a:gd name="connsiteY4" fmla="*/ 1062228 h 212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24456" h="2124455">
                    <a:moveTo>
                      <a:pt x="2124456" y="1062228"/>
                    </a:moveTo>
                    <a:cubicBezTo>
                      <a:pt x="2124456" y="1648880"/>
                      <a:pt x="1648880" y="2124456"/>
                      <a:pt x="1062228" y="2124456"/>
                    </a:cubicBezTo>
                    <a:cubicBezTo>
                      <a:pt x="475576" y="2124456"/>
                      <a:pt x="0" y="1648880"/>
                      <a:pt x="0" y="1062228"/>
                    </a:cubicBezTo>
                    <a:cubicBezTo>
                      <a:pt x="0" y="475575"/>
                      <a:pt x="475576" y="0"/>
                      <a:pt x="1062228" y="0"/>
                    </a:cubicBezTo>
                    <a:cubicBezTo>
                      <a:pt x="1648880" y="0"/>
                      <a:pt x="2124456" y="475575"/>
                      <a:pt x="2124456" y="1062228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050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C10569A-7C0C-40CD-87ED-648B72085141}"/>
                  </a:ext>
                </a:extLst>
              </p:cNvPr>
              <p:cNvSpPr txBox="1"/>
              <p:nvPr/>
            </p:nvSpPr>
            <p:spPr>
              <a:xfrm>
                <a:off x="1065864" y="2185211"/>
                <a:ext cx="2189826" cy="6955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buClr>
                    <a:schemeClr val="dk1"/>
                  </a:buClr>
                  <a:buSzPts val="1100"/>
                </a:pPr>
                <a:endParaRPr lang="en-IN" sz="1350" b="1" spc="450" dirty="0">
                  <a:solidFill>
                    <a:schemeClr val="bg1">
                      <a:lumMod val="6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Kanit" pitchFamily="2" charset="-34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0A60C4-2824-4BED-94BC-68E670E50F51}"/>
                </a:ext>
              </a:extLst>
            </p:cNvPr>
            <p:cNvGrpSpPr/>
            <p:nvPr/>
          </p:nvGrpSpPr>
          <p:grpSpPr>
            <a:xfrm>
              <a:off x="3845432" y="1019157"/>
              <a:ext cx="4358726" cy="2123692"/>
              <a:chOff x="3603243" y="501626"/>
              <a:chExt cx="5811636" cy="2831589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FDC12C82-35E3-4C45-B59E-493D06407FAE}"/>
                  </a:ext>
                </a:extLst>
              </p:cNvPr>
              <p:cNvGrpSpPr/>
              <p:nvPr/>
            </p:nvGrpSpPr>
            <p:grpSpPr>
              <a:xfrm>
                <a:off x="3603243" y="501626"/>
                <a:ext cx="5070316" cy="669750"/>
                <a:chOff x="4130675" y="266335"/>
                <a:chExt cx="6528722" cy="862392"/>
              </a:xfrm>
            </p:grpSpPr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82E467B8-0B27-44D6-9505-C8F57A1B4FFA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6445795" cy="862392"/>
                  <a:chOff x="3797300" y="666963"/>
                  <a:chExt cx="6445795" cy="862392"/>
                </a:xfrm>
              </p:grpSpPr>
              <p:sp>
                <p:nvSpPr>
                  <p:cNvPr id="65" name="Rectangle: Rounded Corners 64">
                    <a:extLst>
                      <a:ext uri="{FF2B5EF4-FFF2-40B4-BE49-F238E27FC236}">
                        <a16:creationId xmlns:a16="http://schemas.microsoft.com/office/drawing/2014/main" id="{CDF1684D-C9F7-4708-980F-821466A9EC82}"/>
                      </a:ext>
                    </a:extLst>
                  </p:cNvPr>
                  <p:cNvSpPr/>
                  <p:nvPr/>
                </p:nvSpPr>
                <p:spPr>
                  <a:xfrm>
                    <a:off x="3861656" y="750547"/>
                    <a:ext cx="6381439" cy="7788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sp>
                <p:nvSpPr>
                  <p:cNvPr id="66" name="Rectangle: Rounded Corners 65">
                    <a:extLst>
                      <a:ext uri="{FF2B5EF4-FFF2-40B4-BE49-F238E27FC236}">
                        <a16:creationId xmlns:a16="http://schemas.microsoft.com/office/drawing/2014/main" id="{07862A75-5FB8-4E2F-B257-BB81BDEF1FEA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1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360E629C-29A2-429C-B623-E252D566DDDD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68" name="Oval 67">
                      <a:extLst>
                        <a:ext uri="{FF2B5EF4-FFF2-40B4-BE49-F238E27FC236}">
                          <a16:creationId xmlns:a16="http://schemas.microsoft.com/office/drawing/2014/main" id="{5430ECAE-A023-4D61-850A-66480374A4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chemeClr val="accent1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050" dirty="0"/>
                    </a:p>
                  </p:txBody>
                </p:sp>
                <p:sp>
                  <p:nvSpPr>
                    <p:cNvPr id="69" name="Oval 68">
                      <a:extLst>
                        <a:ext uri="{FF2B5EF4-FFF2-40B4-BE49-F238E27FC236}">
                          <a16:creationId xmlns:a16="http://schemas.microsoft.com/office/drawing/2014/main" id="{B0944186-7788-4521-97E9-CC6FE120CC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2"/>
                      <a:ext cx="471490" cy="471490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1</a:t>
                      </a:r>
                    </a:p>
                  </p:txBody>
                </p:sp>
              </p:grpSp>
            </p:grp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FDDC186-49C5-4441-9D47-83500AB2700B}"/>
                    </a:ext>
                  </a:extLst>
                </p:cNvPr>
                <p:cNvSpPr txBox="1"/>
                <p:nvPr/>
              </p:nvSpPr>
              <p:spPr>
                <a:xfrm>
                  <a:off x="5600203" y="410751"/>
                  <a:ext cx="5059194" cy="4708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en-US" sz="1600" b="1" dirty="0">
                      <a:solidFill>
                        <a:schemeClr val="bg2"/>
                      </a:solidFill>
                      <a:latin typeface="Lato"/>
                      <a:ea typeface="Lato"/>
                      <a:cs typeface="Lato"/>
                    </a:rPr>
                    <a:t>Understand the fundamentals of NumPy arrays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6D8A01D-9D68-4238-82B5-7B71F30BD883}"/>
                  </a:ext>
                </a:extLst>
              </p:cNvPr>
              <p:cNvGrpSpPr/>
              <p:nvPr/>
            </p:nvGrpSpPr>
            <p:grpSpPr>
              <a:xfrm>
                <a:off x="4079477" y="1222239"/>
                <a:ext cx="5070327" cy="669750"/>
                <a:chOff x="4130675" y="266335"/>
                <a:chExt cx="6528737" cy="862392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A9F196C9-7625-45F1-827D-98CAE4D98583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6445793" cy="862392"/>
                  <a:chOff x="3797300" y="666963"/>
                  <a:chExt cx="6445793" cy="862392"/>
                </a:xfrm>
              </p:grpSpPr>
              <p:sp>
                <p:nvSpPr>
                  <p:cNvPr id="58" name="Rectangle: Rounded Corners 57">
                    <a:extLst>
                      <a:ext uri="{FF2B5EF4-FFF2-40B4-BE49-F238E27FC236}">
                        <a16:creationId xmlns:a16="http://schemas.microsoft.com/office/drawing/2014/main" id="{8AA77D63-4E2A-4030-9D36-EE05B1B93414}"/>
                      </a:ext>
                    </a:extLst>
                  </p:cNvPr>
                  <p:cNvSpPr/>
                  <p:nvPr/>
                </p:nvSpPr>
                <p:spPr>
                  <a:xfrm>
                    <a:off x="3861655" y="750547"/>
                    <a:ext cx="6381438" cy="7788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sp>
                <p:nvSpPr>
                  <p:cNvPr id="59" name="Rectangle: Rounded Corners 58">
                    <a:extLst>
                      <a:ext uri="{FF2B5EF4-FFF2-40B4-BE49-F238E27FC236}">
                        <a16:creationId xmlns:a16="http://schemas.microsoft.com/office/drawing/2014/main" id="{C35A3BE1-6D6F-448B-97DF-ABD9ABDB15E6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2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903D3FB7-8799-4493-909D-C931D8B0BE16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61" name="Oval 60">
                      <a:extLst>
                        <a:ext uri="{FF2B5EF4-FFF2-40B4-BE49-F238E27FC236}">
                          <a16:creationId xmlns:a16="http://schemas.microsoft.com/office/drawing/2014/main" id="{439CA072-3661-4ED8-A937-08B9347712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chemeClr val="accent2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050" dirty="0"/>
                    </a:p>
                  </p:txBody>
                </p:sp>
                <p:sp>
                  <p:nvSpPr>
                    <p:cNvPr id="62" name="Oval 61">
                      <a:extLst>
                        <a:ext uri="{FF2B5EF4-FFF2-40B4-BE49-F238E27FC236}">
                          <a16:creationId xmlns:a16="http://schemas.microsoft.com/office/drawing/2014/main" id="{35D14561-3696-4768-B9D2-C2DCBC1D92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2"/>
                      <a:ext cx="471490" cy="471490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2</a:t>
                      </a:r>
                    </a:p>
                  </p:txBody>
                </p:sp>
              </p:grpSp>
            </p:grp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47EDA8F1-A4FF-4AA1-8E02-E3E2175004C3}"/>
                    </a:ext>
                  </a:extLst>
                </p:cNvPr>
                <p:cNvSpPr txBox="1"/>
                <p:nvPr/>
              </p:nvSpPr>
              <p:spPr>
                <a:xfrm>
                  <a:off x="5600196" y="410751"/>
                  <a:ext cx="5059216" cy="4708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en-US" sz="1600" b="1" dirty="0">
                      <a:solidFill>
                        <a:schemeClr val="bg2"/>
                      </a:solidFill>
                      <a:latin typeface="Lato"/>
                      <a:ea typeface="Lato"/>
                      <a:cs typeface="Lato"/>
                    </a:rPr>
                    <a:t>Perform efficient mathematical and statistical operations</a:t>
                  </a:r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CB57A15-4538-4BCA-88F4-91FC788002C9}"/>
                  </a:ext>
                </a:extLst>
              </p:cNvPr>
              <p:cNvGrpSpPr/>
              <p:nvPr/>
            </p:nvGrpSpPr>
            <p:grpSpPr>
              <a:xfrm>
                <a:off x="4344549" y="1942852"/>
                <a:ext cx="5070330" cy="669751"/>
                <a:chOff x="4130675" y="266335"/>
                <a:chExt cx="6528740" cy="862392"/>
              </a:xfrm>
            </p:grpSpPr>
            <p:grpSp>
              <p:nvGrpSpPr>
                <p:cNvPr id="49" name="Group 48">
                  <a:extLst>
                    <a:ext uri="{FF2B5EF4-FFF2-40B4-BE49-F238E27FC236}">
                      <a16:creationId xmlns:a16="http://schemas.microsoft.com/office/drawing/2014/main" id="{00F6810B-1220-4637-9AF2-81ECCA8FD36D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6445792" cy="862392"/>
                  <a:chOff x="3797300" y="666963"/>
                  <a:chExt cx="6445792" cy="862392"/>
                </a:xfrm>
              </p:grpSpPr>
              <p:sp>
                <p:nvSpPr>
                  <p:cNvPr id="51" name="Rectangle: Rounded Corners 50">
                    <a:extLst>
                      <a:ext uri="{FF2B5EF4-FFF2-40B4-BE49-F238E27FC236}">
                        <a16:creationId xmlns:a16="http://schemas.microsoft.com/office/drawing/2014/main" id="{60D38AA1-01D9-41C0-8C3D-E0D06B397482}"/>
                      </a:ext>
                    </a:extLst>
                  </p:cNvPr>
                  <p:cNvSpPr/>
                  <p:nvPr/>
                </p:nvSpPr>
                <p:spPr>
                  <a:xfrm>
                    <a:off x="3861656" y="750547"/>
                    <a:ext cx="6381436" cy="7788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sp>
                <p:nvSpPr>
                  <p:cNvPr id="52" name="Rectangle: Rounded Corners 51">
                    <a:extLst>
                      <a:ext uri="{FF2B5EF4-FFF2-40B4-BE49-F238E27FC236}">
                        <a16:creationId xmlns:a16="http://schemas.microsoft.com/office/drawing/2014/main" id="{1FA6C016-210B-43FF-B32F-F2AB5F7C2AED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3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grpSp>
                <p:nvGrpSpPr>
                  <p:cNvPr id="53" name="Group 52">
                    <a:extLst>
                      <a:ext uri="{FF2B5EF4-FFF2-40B4-BE49-F238E27FC236}">
                        <a16:creationId xmlns:a16="http://schemas.microsoft.com/office/drawing/2014/main" id="{A9D08FDE-6C0E-4BE8-A03C-07F5443077BB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54" name="Oval 53">
                      <a:extLst>
                        <a:ext uri="{FF2B5EF4-FFF2-40B4-BE49-F238E27FC236}">
                          <a16:creationId xmlns:a16="http://schemas.microsoft.com/office/drawing/2014/main" id="{B193B06C-0F22-4626-9AF0-AF6FA47011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chemeClr val="accent3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050" dirty="0"/>
                    </a:p>
                  </p:txBody>
                </p:sp>
                <p:sp>
                  <p:nvSpPr>
                    <p:cNvPr id="55" name="Oval 54">
                      <a:extLst>
                        <a:ext uri="{FF2B5EF4-FFF2-40B4-BE49-F238E27FC236}">
                          <a16:creationId xmlns:a16="http://schemas.microsoft.com/office/drawing/2014/main" id="{EDCA590E-6256-4330-A6B3-D4DCAA6532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1"/>
                      <a:ext cx="471489" cy="471489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3</a:t>
                      </a:r>
                    </a:p>
                  </p:txBody>
                </p:sp>
              </p:grpSp>
            </p:grp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57A8E752-B3B9-4421-A9EE-37F30473C25F}"/>
                    </a:ext>
                  </a:extLst>
                </p:cNvPr>
                <p:cNvSpPr txBox="1"/>
                <p:nvPr/>
              </p:nvSpPr>
              <p:spPr>
                <a:xfrm>
                  <a:off x="5600191" y="410751"/>
                  <a:ext cx="5059224" cy="4708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en-US" sz="1600" b="1" dirty="0">
                      <a:solidFill>
                        <a:schemeClr val="bg2"/>
                      </a:solidFill>
                      <a:latin typeface="Lato"/>
                      <a:ea typeface="Lato"/>
                      <a:cs typeface="Lato"/>
                    </a:rPr>
                    <a:t>Master advanced techniques like broadcasting, indexing, and memory handling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5C5529C6-60E1-4EE2-BAD1-F31996784443}"/>
                  </a:ext>
                </a:extLst>
              </p:cNvPr>
              <p:cNvGrpSpPr/>
              <p:nvPr/>
            </p:nvGrpSpPr>
            <p:grpSpPr>
              <a:xfrm>
                <a:off x="4344549" y="2663465"/>
                <a:ext cx="5070313" cy="669750"/>
                <a:chOff x="4130675" y="266335"/>
                <a:chExt cx="6528718" cy="862392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45AC4C02-A050-40E6-B827-3ECDDA7B4792}"/>
                    </a:ext>
                  </a:extLst>
                </p:cNvPr>
                <p:cNvGrpSpPr/>
                <p:nvPr/>
              </p:nvGrpSpPr>
              <p:grpSpPr>
                <a:xfrm>
                  <a:off x="4130675" y="266335"/>
                  <a:ext cx="6445793" cy="862392"/>
                  <a:chOff x="3797300" y="666963"/>
                  <a:chExt cx="6445793" cy="862392"/>
                </a:xfrm>
              </p:grpSpPr>
              <p:sp>
                <p:nvSpPr>
                  <p:cNvPr id="44" name="Rectangle: Rounded Corners 43">
                    <a:extLst>
                      <a:ext uri="{FF2B5EF4-FFF2-40B4-BE49-F238E27FC236}">
                        <a16:creationId xmlns:a16="http://schemas.microsoft.com/office/drawing/2014/main" id="{C7B7FEF7-7ED5-44A7-BBEC-89ED39310A23}"/>
                      </a:ext>
                    </a:extLst>
                  </p:cNvPr>
                  <p:cNvSpPr/>
                  <p:nvPr/>
                </p:nvSpPr>
                <p:spPr>
                  <a:xfrm>
                    <a:off x="3861654" y="750547"/>
                    <a:ext cx="6381439" cy="778808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bg1">
                      <a:lumMod val="85000"/>
                      <a:alpha val="42000"/>
                    </a:schemeClr>
                  </a:solidFill>
                  <a:ln w="9525" cap="flat">
                    <a:noFill/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sp>
                <p:nvSpPr>
                  <p:cNvPr id="45" name="Rectangle: Rounded Corners 44">
                    <a:extLst>
                      <a:ext uri="{FF2B5EF4-FFF2-40B4-BE49-F238E27FC236}">
                        <a16:creationId xmlns:a16="http://schemas.microsoft.com/office/drawing/2014/main" id="{1C9A5B25-35AF-4947-BA72-4174929C6579}"/>
                      </a:ext>
                    </a:extLst>
                  </p:cNvPr>
                  <p:cNvSpPr/>
                  <p:nvPr/>
                </p:nvSpPr>
                <p:spPr>
                  <a:xfrm>
                    <a:off x="4054156" y="711876"/>
                    <a:ext cx="1116000" cy="90202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accent4"/>
                  </a:solidFill>
                  <a:ln w="15875" cap="flat">
                    <a:solidFill>
                      <a:schemeClr val="bg1">
                        <a:alpha val="48000"/>
                      </a:schemeClr>
                    </a:solidFill>
                    <a:prstDash val="solid"/>
                    <a:miter/>
                  </a:ln>
                  <a:effectLst>
                    <a:outerShdw blurRad="50800" dist="25400" dir="5400000" sx="97000" sy="97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en-IN" sz="1050" dirty="0"/>
                  </a:p>
                </p:txBody>
              </p:sp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3E8A2834-5BA6-45C4-9594-F56D199A3ECB}"/>
                      </a:ext>
                    </a:extLst>
                  </p:cNvPr>
                  <p:cNvGrpSpPr/>
                  <p:nvPr/>
                </p:nvGrpSpPr>
                <p:grpSpPr>
                  <a:xfrm>
                    <a:off x="3797300" y="666963"/>
                    <a:ext cx="608424" cy="608424"/>
                    <a:chOff x="3797300" y="666963"/>
                    <a:chExt cx="608424" cy="608424"/>
                  </a:xfrm>
                </p:grpSpPr>
                <p:sp>
                  <p:nvSpPr>
                    <p:cNvPr id="47" name="Oval 46">
                      <a:extLst>
                        <a:ext uri="{FF2B5EF4-FFF2-40B4-BE49-F238E27FC236}">
                          <a16:creationId xmlns:a16="http://schemas.microsoft.com/office/drawing/2014/main" id="{799240EB-0CE3-410D-98E0-0E7610634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797300" y="666963"/>
                      <a:ext cx="608424" cy="608424"/>
                    </a:xfrm>
                    <a:prstGeom prst="ellipse">
                      <a:avLst/>
                    </a:prstGeom>
                    <a:solidFill>
                      <a:schemeClr val="accent4"/>
                    </a:solidFill>
                    <a:ln w="12700">
                      <a:solidFill>
                        <a:schemeClr val="bg1">
                          <a:alpha val="52000"/>
                        </a:schemeClr>
                      </a:solidFill>
                    </a:ln>
                    <a:effectLst>
                      <a:innerShdw blurRad="63500" dist="25400" dir="16200000">
                        <a:prstClr val="black">
                          <a:alpha val="50000"/>
                        </a:prstClr>
                      </a:inn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IN" sz="1050" dirty="0"/>
                    </a:p>
                  </p:txBody>
                </p:sp>
                <p:sp>
                  <p:nvSpPr>
                    <p:cNvPr id="48" name="Oval 47">
                      <a:extLst>
                        <a:ext uri="{FF2B5EF4-FFF2-40B4-BE49-F238E27FC236}">
                          <a16:creationId xmlns:a16="http://schemas.microsoft.com/office/drawing/2014/main" id="{8264E340-6CD0-4B6A-9D91-027AC2F820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5767" y="735431"/>
                      <a:ext cx="471489" cy="471489"/>
                    </a:xfrm>
                    <a:prstGeom prst="ellipse">
                      <a:avLst/>
                    </a:prstGeom>
                    <a:gradFill>
                      <a:gsLst>
                        <a:gs pos="68000">
                          <a:schemeClr val="bg1"/>
                        </a:gs>
                        <a:gs pos="9000">
                          <a:schemeClr val="bg1">
                            <a:lumMod val="78000"/>
                          </a:schemeClr>
                        </a:gs>
                      </a:gsLst>
                      <a:lin ang="2700000" scaled="1"/>
                    </a:gradFill>
                    <a:ln w="15875">
                      <a:solidFill>
                        <a:schemeClr val="bg1">
                          <a:alpha val="42000"/>
                        </a:schemeClr>
                      </a:solidFill>
                    </a:ln>
                    <a:effectLst>
                      <a:outerShdw blurRad="50800" dist="38100" dir="5400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IN" sz="105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4</a:t>
                      </a:r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0D8446C-1EBC-434C-8C13-54D2C06A516E}"/>
                    </a:ext>
                  </a:extLst>
                </p:cNvPr>
                <p:cNvSpPr txBox="1"/>
                <p:nvPr/>
              </p:nvSpPr>
              <p:spPr>
                <a:xfrm>
                  <a:off x="5600206" y="410751"/>
                  <a:ext cx="5059187" cy="47082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68569" tIns="68569" rIns="68569" bIns="68569" anchor="t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L="0" indent="0">
                    <a:buNone/>
                    <a:defRPr sz="1100">
                      <a:solidFill>
                        <a:schemeClr val="bg1">
                          <a:lumMod val="65000"/>
                        </a:schemeClr>
                      </a:solidFill>
                      <a:latin typeface="+mn-lt"/>
                      <a:ea typeface="Roboto"/>
                      <a:cs typeface="Open Sans" pitchFamily="2" charset="0"/>
                    </a:defRPr>
                  </a:lvl1pPr>
                </a:lstStyle>
                <a:p>
                  <a:r>
                    <a:rPr lang="en-US" sz="1600" b="1" dirty="0">
                      <a:solidFill>
                        <a:schemeClr val="bg2"/>
                      </a:solidFill>
                      <a:latin typeface="Lato"/>
                      <a:ea typeface="Lato"/>
                      <a:cs typeface="Lato"/>
                    </a:rPr>
                    <a:t>Apply NumPy to real-world ML, data science, and scientific problems</a:t>
                  </a:r>
                </a:p>
              </p:txBody>
            </p:sp>
          </p:grpSp>
        </p:grpSp>
      </p:grpSp>
      <p:pic>
        <p:nvPicPr>
          <p:cNvPr id="245" name="Picture 244">
            <a:extLst>
              <a:ext uri="{FF2B5EF4-FFF2-40B4-BE49-F238E27FC236}">
                <a16:creationId xmlns:a16="http://schemas.microsoft.com/office/drawing/2014/main" id="{4FEE05FC-8C7F-4779-8E27-E63C5532F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170" y="3739283"/>
            <a:ext cx="1296452" cy="129645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32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Advanced Indexing in NumPy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86486" y="1250787"/>
            <a:ext cx="64987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Combining Indexing Types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Mix of integer, slice, and </a:t>
            </a:r>
            <a:r>
              <a:rPr lang="en-US" sz="2000" dirty="0" err="1">
                <a:solidFill>
                  <a:schemeClr val="bg1"/>
                </a:solidFill>
              </a:rPr>
              <a:t>boolean</a:t>
            </a:r>
            <a:r>
              <a:rPr lang="en-US" sz="2000" dirty="0">
                <a:solidFill>
                  <a:schemeClr val="bg1"/>
                </a:solidFill>
              </a:rPr>
              <a:t> indexing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np.arange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(20).reshape(4,5)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print(a[1:3, [0, 2, 4]])  </a:t>
            </a:r>
            <a:r>
              <a:rPr lang="en-US" sz="2000" dirty="0">
                <a:solidFill>
                  <a:schemeClr val="bg1"/>
                </a:solidFill>
              </a:rPr>
              <a:t>#Select rows 1-2, columns 0,2,4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186486" y="4421919"/>
            <a:ext cx="52389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Ellipsis (...)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Represents “all preceding/succeeding dimensions”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print(a[..., 2])</a:t>
            </a:r>
            <a:r>
              <a:rPr lang="en-US" sz="2000" dirty="0">
                <a:solidFill>
                  <a:schemeClr val="bg1"/>
                </a:solidFill>
              </a:rPr>
              <a:t>   #All rows, column 2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645504-B204-4AC0-81A3-1A8D939D6A74}"/>
              </a:ext>
            </a:extLst>
          </p:cNvPr>
          <p:cNvSpPr txBox="1"/>
          <p:nvPr/>
        </p:nvSpPr>
        <p:spPr>
          <a:xfrm>
            <a:off x="4175760" y="5717664"/>
            <a:ext cx="3667759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Advanced indexing returns copies, use carefully for large arrays.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AEB960-654D-432B-9CC0-39D4369A31E8}"/>
              </a:ext>
            </a:extLst>
          </p:cNvPr>
          <p:cNvSpPr txBox="1"/>
          <p:nvPr/>
        </p:nvSpPr>
        <p:spPr>
          <a:xfrm>
            <a:off x="186486" y="2781480"/>
            <a:ext cx="661055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Using </a:t>
            </a:r>
            <a:r>
              <a:rPr lang="en-US" sz="2400" b="1" dirty="0" err="1">
                <a:solidFill>
                  <a:schemeClr val="accent1"/>
                </a:solidFill>
              </a:rPr>
              <a:t>np.ix</a:t>
            </a:r>
            <a:r>
              <a:rPr lang="en-US" sz="2400" b="1" dirty="0">
                <a:solidFill>
                  <a:schemeClr val="accent1"/>
                </a:solidFill>
              </a:rPr>
              <a:t>_ for Cross-Indexing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rows = [0, 2]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cols = [1, 3]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print(a[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np.ix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_(rows, cols)])</a:t>
            </a:r>
            <a:r>
              <a:rPr lang="en-US" sz="2000" dirty="0">
                <a:solidFill>
                  <a:schemeClr val="bg1"/>
                </a:solidFill>
              </a:rPr>
              <a:t>  # Select rows 0 &amp; 2 and cols 1 &amp; 3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F5E145-3754-4C71-AF1D-F719E5EAF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AA8F648-4C27-4384-8FBA-11F72295F4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E104837-4AEF-4B15-B708-F93FF60A4D3C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6A3BB5D-B491-48C6-B8EB-F32EBCEF160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259"/>
          <a:stretch/>
        </p:blipFill>
        <p:spPr>
          <a:xfrm>
            <a:off x="7082259" y="2022291"/>
            <a:ext cx="3195532" cy="29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27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8CEED1-9819-4F26-9978-87BCBC94A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7395" y="2719939"/>
            <a:ext cx="3488605" cy="19536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Vectorization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98490" y="1255757"/>
            <a:ext cx="66830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What is Vectorization?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Vectorization means using NumPy operations to replace </a:t>
            </a:r>
            <a:r>
              <a:rPr lang="en-US" sz="2000" b="1" dirty="0">
                <a:solidFill>
                  <a:schemeClr val="bg1"/>
                </a:solidFill>
              </a:rPr>
              <a:t>explicit loops</a:t>
            </a:r>
            <a:r>
              <a:rPr lang="en-US" sz="2000" dirty="0">
                <a:solidFill>
                  <a:schemeClr val="bg1"/>
                </a:solidFill>
              </a:rPr>
              <a:t> with array-level operations.  It leads to </a:t>
            </a:r>
            <a:r>
              <a:rPr lang="en-US" sz="2000" b="1" dirty="0">
                <a:solidFill>
                  <a:schemeClr val="bg1"/>
                </a:solidFill>
              </a:rPr>
              <a:t>cleaner code </a:t>
            </a:r>
            <a:r>
              <a:rPr lang="en-US" sz="2000" dirty="0">
                <a:solidFill>
                  <a:schemeClr val="bg1"/>
                </a:solidFill>
              </a:rPr>
              <a:t>and </a:t>
            </a:r>
            <a:r>
              <a:rPr lang="en-US" sz="2000" b="1" dirty="0">
                <a:solidFill>
                  <a:schemeClr val="bg1"/>
                </a:solidFill>
              </a:rPr>
              <a:t>massive speed </a:t>
            </a:r>
            <a:r>
              <a:rPr lang="en-US" sz="2000" dirty="0">
                <a:solidFill>
                  <a:schemeClr val="bg1"/>
                </a:solidFill>
              </a:rPr>
              <a:t>improvements.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8543823" y="1335510"/>
            <a:ext cx="2896337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</a:rPr>
              <a:t>Example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Loop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[1, 2, 3, 4]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[x**2 for x in a]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Vectorized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as np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3, 4])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a ** 2  # Vectorized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398490" y="4673557"/>
            <a:ext cx="500961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Performance Comparison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timeit</a:t>
            </a:r>
            <a:r>
              <a:rPr lang="en-US" sz="2000" dirty="0">
                <a:solidFill>
                  <a:schemeClr val="bg1"/>
                </a:solidFill>
              </a:rPr>
              <a:t> [x**2 for x in range(100000)]   # Slower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%</a:t>
            </a:r>
            <a:r>
              <a:rPr lang="en-US" sz="2000" dirty="0" err="1">
                <a:solidFill>
                  <a:schemeClr val="bg1"/>
                </a:solidFill>
              </a:rPr>
              <a:t>timeit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np.arange</a:t>
            </a:r>
            <a:r>
              <a:rPr lang="en-US" sz="2000" dirty="0">
                <a:solidFill>
                  <a:schemeClr val="bg1"/>
                </a:solidFill>
              </a:rPr>
              <a:t>(100000) ** 2           # Faster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0ABE-1726-4A20-B053-1E06AF46239F}"/>
              </a:ext>
            </a:extLst>
          </p:cNvPr>
          <p:cNvSpPr txBox="1"/>
          <p:nvPr/>
        </p:nvSpPr>
        <p:spPr>
          <a:xfrm>
            <a:off x="8138962" y="4774309"/>
            <a:ext cx="3654548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000" b="1">
                <a:solidFill>
                  <a:srgbClr val="C00000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dirty="0"/>
              <a:t>Pro Tip </a:t>
            </a:r>
          </a:p>
          <a:p>
            <a:pPr algn="just"/>
            <a:r>
              <a:rPr lang="en-US" b="0" dirty="0">
                <a:solidFill>
                  <a:schemeClr val="bg1"/>
                </a:solidFill>
              </a:rPr>
              <a:t>Use </a:t>
            </a:r>
            <a:r>
              <a:rPr lang="en-US" b="0" dirty="0" err="1">
                <a:solidFill>
                  <a:schemeClr val="bg1"/>
                </a:solidFill>
              </a:rPr>
              <a:t>np.where</a:t>
            </a:r>
            <a:r>
              <a:rPr lang="en-US" b="0" dirty="0">
                <a:solidFill>
                  <a:schemeClr val="bg1"/>
                </a:solidFill>
              </a:rPr>
              <a:t>(), </a:t>
            </a:r>
            <a:r>
              <a:rPr lang="en-US" b="0" dirty="0" err="1">
                <a:solidFill>
                  <a:schemeClr val="bg1"/>
                </a:solidFill>
              </a:rPr>
              <a:t>np.sum</a:t>
            </a:r>
            <a:r>
              <a:rPr lang="en-US" b="0" dirty="0">
                <a:solidFill>
                  <a:schemeClr val="bg1"/>
                </a:solidFill>
              </a:rPr>
              <a:t>(), np.dot(), and logical ops to replace loops wherever possible.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BA6CF4B-BABE-4766-9C41-2AFD49AD15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F7C3F7-E8F5-4339-B775-D630792B7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6C71160F-DDCB-4B45-AB6F-7826C9E2D97A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91CE6F-6425-4970-B109-1DBD4C6742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0667" y="5327881"/>
            <a:ext cx="1703893" cy="1703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DC1721-43B5-4F3D-A837-9730B660B9B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t="17939" r="7379" b="28350"/>
          <a:stretch/>
        </p:blipFill>
        <p:spPr>
          <a:xfrm>
            <a:off x="5733227" y="4259387"/>
            <a:ext cx="1703893" cy="1191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8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7CF175-E793-42ED-8404-D2D46871FB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39" b="30378"/>
          <a:stretch/>
        </p:blipFill>
        <p:spPr>
          <a:xfrm>
            <a:off x="4631038" y="1293521"/>
            <a:ext cx="2070281" cy="106424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F612452-CA59-4627-BF25-F6B05C7E6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9355" y="3233433"/>
            <a:ext cx="1812931" cy="10642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C39C88F-F188-47F1-8990-8D93A71F2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E9546-76ED-400C-94A3-28F195F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6" y="99849"/>
            <a:ext cx="11630853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NumPy in Real-World Applications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02462" y="1261367"/>
            <a:ext cx="562937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342900" algn="just">
              <a:buAutoNum type="arabicPeriod"/>
            </a:pPr>
            <a:r>
              <a:rPr lang="en-US" sz="2400" b="1" dirty="0">
                <a:solidFill>
                  <a:schemeClr val="accent1"/>
                </a:solidFill>
              </a:rPr>
              <a:t>Machine Learning &amp; AI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 preprocessing (normalization, scaling)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Vectorized loss functions and activations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Feeding NumPy arrays into ML models (</a:t>
            </a:r>
            <a:r>
              <a:rPr lang="en-US" sz="2000" dirty="0" err="1">
                <a:solidFill>
                  <a:schemeClr val="bg1"/>
                </a:solidFill>
              </a:rPr>
              <a:t>Scikit</a:t>
            </a:r>
            <a:r>
              <a:rPr lang="en-US" sz="2000" dirty="0">
                <a:solidFill>
                  <a:schemeClr val="bg1"/>
                </a:solidFill>
              </a:rPr>
              <a:t>-learn, TensorFlow)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02462" y="4840616"/>
            <a:ext cx="5293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3. Time Series Analysis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Slicing and rolling window operations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Computing moving averages, FFT,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202462" y="3045981"/>
            <a:ext cx="544649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2. Image Processing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Images as NumPy arrays (</a:t>
            </a:r>
            <a:r>
              <a:rPr lang="en-US" sz="1600" dirty="0">
                <a:solidFill>
                  <a:schemeClr val="bg1"/>
                </a:solidFill>
              </a:rPr>
              <a:t>Height × Width × </a:t>
            </a:r>
            <a:r>
              <a:rPr lang="en-US" sz="1600" dirty="0"/>
              <a:t>Channels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Operations: cropping, resizing, filtering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from PIL import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Imageimg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Image.open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("image.jpg"))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1F892F-4166-4795-A83E-7B5AAE0CA9FA}"/>
              </a:ext>
            </a:extLst>
          </p:cNvPr>
          <p:cNvSpPr txBox="1"/>
          <p:nvPr/>
        </p:nvSpPr>
        <p:spPr>
          <a:xfrm>
            <a:off x="6634479" y="1291847"/>
            <a:ext cx="34239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4. Scientific Simulations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Physics/chemistry simulations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Matrix-heavy modeling with real-time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1C2938-5482-425A-80EB-F20A2549D9D7}"/>
              </a:ext>
            </a:extLst>
          </p:cNvPr>
          <p:cNvSpPr txBox="1"/>
          <p:nvPr/>
        </p:nvSpPr>
        <p:spPr>
          <a:xfrm>
            <a:off x="6634479" y="3148727"/>
            <a:ext cx="52933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5. Finance &amp; Data Analytics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Portfolio simulations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Risk modeling using random sampling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Fast computations on large datasets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7649F-5AAF-4306-A856-7F20052BF06F}"/>
              </a:ext>
            </a:extLst>
          </p:cNvPr>
          <p:cNvSpPr txBox="1"/>
          <p:nvPr/>
        </p:nvSpPr>
        <p:spPr>
          <a:xfrm>
            <a:off x="6696180" y="4981195"/>
            <a:ext cx="52933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>
                <a:solidFill>
                  <a:schemeClr val="accent1"/>
                </a:solidFill>
              </a:rPr>
              <a:t>6. Backend for Pandas &amp; Other Libraries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Pandas </a:t>
            </a:r>
            <a:r>
              <a:rPr lang="en-US" sz="2000" dirty="0" err="1">
                <a:solidFill>
                  <a:schemeClr val="bg1"/>
                </a:solidFill>
              </a:rPr>
              <a:t>DataFrames</a:t>
            </a:r>
            <a:r>
              <a:rPr lang="en-US" sz="2000" dirty="0">
                <a:solidFill>
                  <a:schemeClr val="bg1"/>
                </a:solidFill>
              </a:rPr>
              <a:t> use NumPy internally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TensorFlow/PyTorch accept NumPy arrays as input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3B6A9BF-B798-4961-8C44-E120CC576530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3EF0C186-C371-43FE-B376-27F5806D9EA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3" t="18643" r="10199" b="11654"/>
          <a:stretch/>
        </p:blipFill>
        <p:spPr>
          <a:xfrm>
            <a:off x="4545861" y="4895724"/>
            <a:ext cx="1899920" cy="12481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47D357-9290-4D18-A8D6-B0D6FC45FE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1215" y="1586776"/>
            <a:ext cx="1822345" cy="102051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13DFC6-8125-4150-B5A9-63F72EE155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323" y="3501924"/>
            <a:ext cx="1576509" cy="104909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553531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6" y="99849"/>
            <a:ext cx="11630853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NumPy vs Alternative Libraries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6933B31-4613-4489-B72D-C9ABEE77D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803675"/>
              </p:ext>
            </p:extLst>
          </p:nvPr>
        </p:nvGraphicFramePr>
        <p:xfrm>
          <a:off x="1184900" y="1356360"/>
          <a:ext cx="9723120" cy="36068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208540">
                  <a:extLst>
                    <a:ext uri="{9D8B030D-6E8A-4147-A177-3AD203B41FA5}">
                      <a16:colId xmlns:a16="http://schemas.microsoft.com/office/drawing/2014/main" val="3104504459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1315579552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3918249669"/>
                    </a:ext>
                  </a:extLst>
                </a:gridCol>
                <a:gridCol w="3216900">
                  <a:extLst>
                    <a:ext uri="{9D8B030D-6E8A-4147-A177-3AD203B41FA5}">
                      <a16:colId xmlns:a16="http://schemas.microsoft.com/office/drawing/2014/main" val="6004840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TensorFlow NumPy / PyTorch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3476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Primary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Numerical arrays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analysis (tables)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 &amp; deep learning tensors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602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 Structures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Ndarray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DataFrame</a:t>
                      </a:r>
                      <a:r>
                        <a:rPr lang="en-US" dirty="0"/>
                        <a:t>, Series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Tensors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741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Ease of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Low-level,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High-level, tabular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ML-focused, GPU-enabled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22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CPU optimized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Built on NumPy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GPU &amp; TPU acceleration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29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Broadcasting Support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8488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GPU Support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88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Autograd</a:t>
                      </a:r>
                      <a:r>
                        <a:rPr lang="en-US" dirty="0"/>
                        <a:t> (Gradient)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807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Ecosystem Integration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Core scientific 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9915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80341BD4-5A1C-4D1F-9E50-54875BC9A373}"/>
              </a:ext>
            </a:extLst>
          </p:cNvPr>
          <p:cNvSpPr txBox="1"/>
          <p:nvPr/>
        </p:nvSpPr>
        <p:spPr>
          <a:xfrm>
            <a:off x="2021102" y="5159206"/>
            <a:ext cx="75800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When to Use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NumPy for raw numerical computations and scientific work.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Pandas for data manipulation and analysis.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TensorFlow/PyTorch when building/train deep learning models.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43728A-E0E5-4D55-9D52-A1BF1564C4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D90026-1A6C-4FFC-8AF2-8A12705084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E4D9AD31-5759-4CCC-A00C-B3DA01252BF0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0754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CCA8C0D-0C0A-4D38-A376-B795AC5424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42" t="23914" r="27582" b="19617"/>
          <a:stretch/>
        </p:blipFill>
        <p:spPr>
          <a:xfrm>
            <a:off x="10744769" y="3673029"/>
            <a:ext cx="1360936" cy="111984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A6D9ABA6-5E17-4DAD-AB6B-395B5924D6E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17"/>
          <a:stretch/>
        </p:blipFill>
        <p:spPr>
          <a:xfrm>
            <a:off x="4502085" y="3589137"/>
            <a:ext cx="1947705" cy="10449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75B3E6-2654-4587-B3EB-2B349E6F543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9690" b="17951"/>
          <a:stretch/>
        </p:blipFill>
        <p:spPr>
          <a:xfrm>
            <a:off x="4430965" y="1356342"/>
            <a:ext cx="1853691" cy="89590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2C155EB-EFDF-4D95-AAF8-09AFFB19A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D794D3E-C973-4801-8D98-F15AC6392F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6" y="99849"/>
            <a:ext cx="11630853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Best Practices for Efficient NumPy Coding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0355135-CAB5-4302-A4B8-77ADAD1040A9}"/>
              </a:ext>
            </a:extLst>
          </p:cNvPr>
          <p:cNvGrpSpPr/>
          <p:nvPr/>
        </p:nvGrpSpPr>
        <p:grpSpPr>
          <a:xfrm>
            <a:off x="334543" y="1239520"/>
            <a:ext cx="4429760" cy="4671506"/>
            <a:chOff x="334543" y="1239520"/>
            <a:chExt cx="4429760" cy="467150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8883DF0-0005-433B-BDA8-C2EE4BC33EAE}"/>
                </a:ext>
              </a:extLst>
            </p:cNvPr>
            <p:cNvSpPr txBox="1"/>
            <p:nvPr/>
          </p:nvSpPr>
          <p:spPr>
            <a:xfrm>
              <a:off x="334543" y="1239520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1. Use Vectorized Operations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Always  Avoid explicit Python loops; leverage NumPy’s fast array computations.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5E899-E8BC-4C63-B922-3BAABFAF22A6}"/>
                </a:ext>
              </a:extLst>
            </p:cNvPr>
            <p:cNvSpPr txBox="1"/>
            <p:nvPr/>
          </p:nvSpPr>
          <p:spPr>
            <a:xfrm>
              <a:off x="334543" y="2437616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2. Prefer Views Over Copies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Use slicing and .view() to save memory and improve speed.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BE83D19-102D-48C4-98BA-ADE424EF02F6}"/>
                </a:ext>
              </a:extLst>
            </p:cNvPr>
            <p:cNvSpPr txBox="1"/>
            <p:nvPr/>
          </p:nvSpPr>
          <p:spPr>
            <a:xfrm>
              <a:off x="334543" y="3635712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3. Choose Appropriate </a:t>
              </a:r>
              <a:r>
                <a:rPr lang="en-US" sz="2400" b="1" dirty="0" err="1">
                  <a:solidFill>
                    <a:schemeClr val="accent1"/>
                  </a:solidFill>
                </a:rPr>
                <a:t>dtypes</a:t>
              </a:r>
              <a:r>
                <a:rPr lang="en-US" sz="2400" b="1" dirty="0">
                  <a:solidFill>
                    <a:schemeClr val="accent1"/>
                  </a:solidFill>
                </a:rPr>
                <a:t>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Use smaller types (float32, int8)                    if precision allows, to save memory.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F6EF0-CBC3-4E71-9D8A-7C90A13BA3B7}"/>
                </a:ext>
              </a:extLst>
            </p:cNvPr>
            <p:cNvSpPr txBox="1"/>
            <p:nvPr/>
          </p:nvSpPr>
          <p:spPr>
            <a:xfrm>
              <a:off x="334543" y="4833808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4. Avoid Growing Arrays in Loops  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</a:rPr>
                <a:t>Preallocate</a:t>
              </a:r>
              <a:r>
                <a:rPr lang="en-US" sz="2000" dirty="0">
                  <a:solidFill>
                    <a:schemeClr val="bg1"/>
                  </a:solidFill>
                </a:rPr>
                <a:t> arrays with </a:t>
              </a:r>
              <a:r>
                <a:rPr lang="en-US" sz="2000" dirty="0" err="1">
                  <a:solidFill>
                    <a:schemeClr val="bg1"/>
                  </a:solidFill>
                </a:rPr>
                <a:t>np.empty</a:t>
              </a:r>
              <a:r>
                <a:rPr lang="en-US" sz="2000" dirty="0">
                  <a:solidFill>
                    <a:schemeClr val="bg1"/>
                  </a:solidFill>
                </a:rPr>
                <a:t>() or </a:t>
              </a:r>
              <a:r>
                <a:rPr lang="en-US" sz="2000" dirty="0" err="1">
                  <a:solidFill>
                    <a:schemeClr val="bg1"/>
                  </a:solidFill>
                </a:rPr>
                <a:t>np.zeros</a:t>
              </a:r>
              <a:r>
                <a:rPr lang="en-US" sz="2000" dirty="0">
                  <a:solidFill>
                    <a:schemeClr val="bg1"/>
                  </a:solidFill>
                </a:rPr>
                <a:t>() when possible.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AE6B17C-876E-4023-BF11-629F5A496B86}"/>
              </a:ext>
            </a:extLst>
          </p:cNvPr>
          <p:cNvGrpSpPr/>
          <p:nvPr/>
        </p:nvGrpSpPr>
        <p:grpSpPr>
          <a:xfrm>
            <a:off x="6386256" y="1291847"/>
            <a:ext cx="4982784" cy="4671509"/>
            <a:chOff x="6542303" y="1442719"/>
            <a:chExt cx="4429760" cy="4671509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E023DC-0E1B-48DE-9442-F2A7AEA01366}"/>
                </a:ext>
              </a:extLst>
            </p:cNvPr>
            <p:cNvSpPr txBox="1"/>
            <p:nvPr/>
          </p:nvSpPr>
          <p:spPr>
            <a:xfrm>
              <a:off x="6542303" y="1442719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5. Use Broadcasting Wisely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Understand broadcasting rules to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 avoid unexpected bugs or performance issues.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256213-CF50-479B-A707-ADCFFEBC8FAD}"/>
                </a:ext>
              </a:extLst>
            </p:cNvPr>
            <p:cNvSpPr txBox="1"/>
            <p:nvPr/>
          </p:nvSpPr>
          <p:spPr>
            <a:xfrm>
              <a:off x="6542303" y="2640816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6. Document Complex Operations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Write comments or use helper functions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to keep code readable.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D5AF799-C598-4E85-A0DF-8AC2D8886126}"/>
                </a:ext>
              </a:extLst>
            </p:cNvPr>
            <p:cNvSpPr txBox="1"/>
            <p:nvPr/>
          </p:nvSpPr>
          <p:spPr>
            <a:xfrm>
              <a:off x="6542303" y="3838913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7. Test with Realistic Data Sizes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Check performance and memory on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data similar to your production workloads.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EFFD1AA-ABE3-4265-9D5C-D28D80EBB789}"/>
                </a:ext>
              </a:extLst>
            </p:cNvPr>
            <p:cNvSpPr txBox="1"/>
            <p:nvPr/>
          </p:nvSpPr>
          <p:spPr>
            <a:xfrm>
              <a:off x="6542303" y="5037010"/>
              <a:ext cx="442976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400" b="1" dirty="0">
                  <a:solidFill>
                    <a:schemeClr val="accent1"/>
                  </a:solidFill>
                </a:rPr>
                <a:t>8. Keep NumPy Updated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Use the latest stable version to benefit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from performance improvements.</a:t>
              </a:r>
            </a:p>
          </p:txBody>
        </p:sp>
      </p:grpSp>
      <p:sp>
        <p:nvSpPr>
          <p:cNvPr id="20" name="Subtitle 2">
            <a:extLst>
              <a:ext uri="{FF2B5EF4-FFF2-40B4-BE49-F238E27FC236}">
                <a16:creationId xmlns:a16="http://schemas.microsoft.com/office/drawing/2014/main" id="{ABEEE5EC-ABF6-4780-9C89-00C84EF6BDC7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D4619D-621D-4B7C-92F1-D2D9D5115D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348" y="2647692"/>
            <a:ext cx="781308" cy="781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C412AA-CC29-4616-BC00-9FE59E0C55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25" y="2720541"/>
            <a:ext cx="548323" cy="54832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31126A4-E6AE-487E-827C-7CA29854E6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109" y="5031281"/>
            <a:ext cx="1218341" cy="682271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CAC4FBE-FDFB-498E-91A7-59BDF990A0C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078" y="1399138"/>
            <a:ext cx="1689002" cy="60966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A7CC291-EE06-4244-8D4D-B8FE7281815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6319" y="2652293"/>
            <a:ext cx="777836" cy="78130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5FC4815-28C6-446F-AD88-9B5CD5DEF98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262" y="4737565"/>
            <a:ext cx="1496458" cy="1496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240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1B9AA9D-A8FA-472A-8829-35C9E7182704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Introduction to NumPy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C7528B0-B888-45F5-8028-4FC38F920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DBCA4-1259-4988-A504-3F4D999C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AD7B9713-E55A-45F9-B43E-6EE8BAC18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Instructor : Fawad Bahadur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3B26EF-B3DF-4D31-9987-1C5DB640EFE8}"/>
              </a:ext>
            </a:extLst>
          </p:cNvPr>
          <p:cNvSpPr txBox="1"/>
          <p:nvPr/>
        </p:nvSpPr>
        <p:spPr>
          <a:xfrm>
            <a:off x="447040" y="1098014"/>
            <a:ext cx="73355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Definition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NumPy (</a:t>
            </a:r>
            <a:r>
              <a:rPr lang="en-US" sz="2000" b="1" dirty="0">
                <a:solidFill>
                  <a:schemeClr val="bg1"/>
                </a:solidFill>
              </a:rPr>
              <a:t>Numerical Python</a:t>
            </a:r>
            <a:r>
              <a:rPr lang="en-US" sz="2000" dirty="0">
                <a:solidFill>
                  <a:schemeClr val="bg1"/>
                </a:solidFill>
              </a:rPr>
              <a:t>) is the foundational library for numerical computing in Python.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Provides the powerful </a:t>
            </a:r>
            <a:r>
              <a:rPr lang="en-US" sz="2000" b="1" dirty="0" err="1">
                <a:solidFill>
                  <a:schemeClr val="bg1"/>
                </a:solidFill>
              </a:rPr>
              <a:t>ndarray</a:t>
            </a:r>
            <a:r>
              <a:rPr lang="en-US" sz="2000" dirty="0">
                <a:solidFill>
                  <a:schemeClr val="bg1"/>
                </a:solidFill>
              </a:rPr>
              <a:t> object for multi-dimensional arrays.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3B8DB1-A760-4529-A967-789BF6F26D58}"/>
              </a:ext>
            </a:extLst>
          </p:cNvPr>
          <p:cNvSpPr txBox="1"/>
          <p:nvPr/>
        </p:nvSpPr>
        <p:spPr>
          <a:xfrm>
            <a:off x="447040" y="2597276"/>
            <a:ext cx="68681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Why Use NumPy?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Fast:</a:t>
            </a:r>
            <a:r>
              <a:rPr lang="en-US" sz="2000" dirty="0">
                <a:solidFill>
                  <a:schemeClr val="bg1"/>
                </a:solidFill>
              </a:rPr>
              <a:t> Written in C, supports vectorized operations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Efficient:</a:t>
            </a:r>
            <a:r>
              <a:rPr lang="en-US" sz="2000" dirty="0">
                <a:solidFill>
                  <a:schemeClr val="bg1"/>
                </a:solidFill>
              </a:rPr>
              <a:t> Less memory than Python lists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Versatile:</a:t>
            </a:r>
            <a:r>
              <a:rPr lang="en-US" sz="2000" dirty="0">
                <a:solidFill>
                  <a:schemeClr val="bg1"/>
                </a:solidFill>
              </a:rPr>
              <a:t> Used in ML, data science, image processing, simulations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B70678-859D-446B-B075-E0C834B9A3ED}"/>
              </a:ext>
            </a:extLst>
          </p:cNvPr>
          <p:cNvSpPr txBox="1"/>
          <p:nvPr/>
        </p:nvSpPr>
        <p:spPr>
          <a:xfrm>
            <a:off x="447040" y="4001252"/>
            <a:ext cx="7101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Key Features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N-dimensional arrays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Broadcasting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Mathematical and logical operations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Linear algebra &amp; random number generation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Integration with other libraries (Pandas, TensorFlow, </a:t>
            </a:r>
            <a:r>
              <a:rPr lang="en-US" sz="2000" dirty="0" err="1">
                <a:solidFill>
                  <a:schemeClr val="bg1"/>
                </a:solidFill>
              </a:rPr>
              <a:t>Scikit</a:t>
            </a:r>
            <a:r>
              <a:rPr lang="en-US" sz="2000" dirty="0">
                <a:solidFill>
                  <a:schemeClr val="bg1"/>
                </a:solidFill>
              </a:rPr>
              <a:t>-learn)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01D5F09-E5CB-440E-9016-DA27CA809E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7192" y="4374948"/>
            <a:ext cx="1191998" cy="119199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E956620-5AFD-40F2-B85C-9E9A37153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358" y="1301214"/>
            <a:ext cx="1468858" cy="1468858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80395F-E6ED-4070-8A17-40F476B752A4}"/>
              </a:ext>
            </a:extLst>
          </p:cNvPr>
          <p:cNvSpPr txBox="1"/>
          <p:nvPr/>
        </p:nvSpPr>
        <p:spPr>
          <a:xfrm>
            <a:off x="8407780" y="2820727"/>
            <a:ext cx="33371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Example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as np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* 2)  # Output: [2 4 6]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8C6D889-B083-4E3F-A9D1-9125461509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8738" b="4649"/>
          <a:stretch/>
        </p:blipFill>
        <p:spPr>
          <a:xfrm>
            <a:off x="7681497" y="4642186"/>
            <a:ext cx="4640580" cy="16692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3787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18" grpId="0"/>
      <p:bldP spid="20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Creating Arrays in NumPy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186561B-DE0A-4D74-940B-DF8975D31C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7DB26A9-C980-4B57-8152-69D2CA4BF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5" name="Subtitle 2">
            <a:extLst>
              <a:ext uri="{FF2B5EF4-FFF2-40B4-BE49-F238E27FC236}">
                <a16:creationId xmlns:a16="http://schemas.microsoft.com/office/drawing/2014/main" id="{583DF581-1B96-4FEF-9E79-EA4BCE1DD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Instructor : Fawad Bahadur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BED34F-45E6-4DD7-8016-C608E368CE63}"/>
              </a:ext>
            </a:extLst>
          </p:cNvPr>
          <p:cNvSpPr txBox="1"/>
          <p:nvPr/>
        </p:nvSpPr>
        <p:spPr>
          <a:xfrm>
            <a:off x="447040" y="1626714"/>
            <a:ext cx="37388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1. Using </a:t>
            </a:r>
            <a:r>
              <a:rPr lang="en-US" sz="2000" b="1" dirty="0" err="1">
                <a:solidFill>
                  <a:schemeClr val="accent1"/>
                </a:solidFill>
              </a:rPr>
              <a:t>np.array</a:t>
            </a:r>
            <a:r>
              <a:rPr lang="en-US" sz="2000" b="1" dirty="0">
                <a:solidFill>
                  <a:schemeClr val="accent1"/>
                </a:solidFill>
              </a:rPr>
              <a:t>()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as np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3])             # 1D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2], [3, 4]])     # 2D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DD46244-7A33-4659-9A4B-37866C225D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920" y="1736095"/>
            <a:ext cx="1605223" cy="152183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C9440DB-DE0E-49A8-BCF1-25F3691D74B9}"/>
              </a:ext>
            </a:extLst>
          </p:cNvPr>
          <p:cNvSpPr txBox="1"/>
          <p:nvPr/>
        </p:nvSpPr>
        <p:spPr>
          <a:xfrm>
            <a:off x="447040" y="3600070"/>
            <a:ext cx="43383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2. Predefined Functions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np.zeros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((2, 3))        # Array of zeros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np.ones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((2, 3))         # Array of ones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np.full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((2, 2), 7)      # Array filled with 7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np.eye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(3)               # Identity matrix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937A81-0B41-4C57-8DEF-492D7D5E70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380" y="3542076"/>
            <a:ext cx="1747203" cy="174720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787C97F-309C-4B25-B267-8EA191767236}"/>
              </a:ext>
            </a:extLst>
          </p:cNvPr>
          <p:cNvSpPr txBox="1"/>
          <p:nvPr/>
        </p:nvSpPr>
        <p:spPr>
          <a:xfrm>
            <a:off x="6670736" y="1626714"/>
            <a:ext cx="41452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3. Generating Sequences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np.arange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(0, 10, 2)     # [0, 2, 4, 6, 8]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np.linspace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(0, 1, 5)    # [0. , 0.25, ..., 1.]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F3378C20-DCB6-4719-84DC-7EBF970AA6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8776" y="1395858"/>
            <a:ext cx="1655666" cy="1521231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B98625-6C8B-4E47-9B88-CCE1BD8D1AF0}"/>
              </a:ext>
            </a:extLst>
          </p:cNvPr>
          <p:cNvSpPr txBox="1"/>
          <p:nvPr/>
        </p:nvSpPr>
        <p:spPr>
          <a:xfrm>
            <a:off x="6675120" y="3907847"/>
            <a:ext cx="39217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4. Random Arrays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np.random.rand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(2, 3)         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# Uniform [0,1)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np.random.randint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(0, 10, 5)  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# Random integers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D09012B-6B80-448C-B144-610BC1DFDF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593" y="3791201"/>
            <a:ext cx="1655665" cy="1655665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4582991-CC39-41DE-B0A5-6824827CE6BB}"/>
              </a:ext>
            </a:extLst>
          </p:cNvPr>
          <p:cNvSpPr txBox="1"/>
          <p:nvPr/>
        </p:nvSpPr>
        <p:spPr>
          <a:xfrm>
            <a:off x="3965795" y="5742488"/>
            <a:ext cx="2704941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rgbClr val="C00000"/>
                </a:solidFill>
              </a:rPr>
              <a:t>Note 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.</a:t>
            </a:r>
            <a:r>
              <a:rPr lang="en-US" sz="2000" dirty="0" err="1">
                <a:solidFill>
                  <a:schemeClr val="bg1"/>
                </a:solidFill>
              </a:rPr>
              <a:t>dtype</a:t>
            </a:r>
            <a:r>
              <a:rPr lang="en-US" sz="2000" dirty="0">
                <a:solidFill>
                  <a:schemeClr val="bg1"/>
                </a:solidFill>
              </a:rPr>
              <a:t> to control data type if needed.</a:t>
            </a:r>
          </a:p>
        </p:txBody>
      </p:sp>
    </p:spTree>
    <p:extLst>
      <p:ext uri="{BB962C8B-B14F-4D97-AF65-F5344CB8AC3E}">
        <p14:creationId xmlns:p14="http://schemas.microsoft.com/office/powerpoint/2010/main" val="163516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000"/>
                            </p:stCondLst>
                            <p:childTnLst>
                              <p:par>
                                <p:cTn id="4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0"/>
                            </p:stCondLst>
                            <p:childTnLst>
                              <p:par>
                                <p:cTn id="49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0"/>
                            </p:stCondLst>
                            <p:childTnLst>
                              <p:par>
                                <p:cTn id="6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22" grpId="0"/>
      <p:bldP spid="24" grpId="0"/>
      <p:bldP spid="27" grpId="0"/>
      <p:bldP spid="2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6065" y="109758"/>
            <a:ext cx="10559869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Understanding NumPy Array Attributes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65E286B-86DA-4B02-92F0-72233BB28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96513"/>
            <a:ext cx="1186184" cy="531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3C9B4F-C86D-4C6C-BFD2-7BF7321B5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78809"/>
            <a:ext cx="721043" cy="72104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6EBD5B25-736E-4984-98CA-4DBBD8804D2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4D4A37-A42D-4632-A97A-451C1671A250}"/>
              </a:ext>
            </a:extLst>
          </p:cNvPr>
          <p:cNvSpPr txBox="1"/>
          <p:nvPr/>
        </p:nvSpPr>
        <p:spPr>
          <a:xfrm>
            <a:off x="447040" y="1301756"/>
            <a:ext cx="3738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1. Key Attributes of </a:t>
            </a:r>
            <a:r>
              <a:rPr lang="en-US" sz="2000" b="1" dirty="0" err="1">
                <a:solidFill>
                  <a:schemeClr val="accent1"/>
                </a:solidFill>
              </a:rPr>
              <a:t>ndarray</a:t>
            </a:r>
            <a:endParaRPr lang="en-US" sz="2000" b="1" dirty="0">
              <a:solidFill>
                <a:schemeClr val="accent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import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as np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2, 3], [4, 5, 6]])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0E3868-F648-4671-A98E-A56F2BCDB9FC}"/>
              </a:ext>
            </a:extLst>
          </p:cNvPr>
          <p:cNvSpPr txBox="1"/>
          <p:nvPr/>
        </p:nvSpPr>
        <p:spPr>
          <a:xfrm>
            <a:off x="447040" y="2485383"/>
            <a:ext cx="544576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2. Common Attributes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arr.shape</a:t>
            </a:r>
            <a:r>
              <a:rPr lang="en-US" sz="2000" dirty="0">
                <a:solidFill>
                  <a:schemeClr val="bg1"/>
                </a:solidFill>
              </a:rPr>
              <a:t> → (2, 3): Dimensions (rows, columns)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arr.ndim</a:t>
            </a:r>
            <a:r>
              <a:rPr lang="en-US" sz="2000" dirty="0">
                <a:solidFill>
                  <a:schemeClr val="bg1"/>
                </a:solidFill>
              </a:rPr>
              <a:t> → 2: Number of dimensions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arr.size</a:t>
            </a:r>
            <a:r>
              <a:rPr lang="en-US" sz="2000" dirty="0">
                <a:solidFill>
                  <a:schemeClr val="bg1"/>
                </a:solidFill>
              </a:rPr>
              <a:t> → 6: Total number of elements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arr.dtype</a:t>
            </a:r>
            <a:r>
              <a:rPr lang="en-US" sz="2000" dirty="0">
                <a:solidFill>
                  <a:schemeClr val="bg1"/>
                </a:solidFill>
              </a:rPr>
              <a:t> → int64: Data type of elements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arr.itemsize</a:t>
            </a:r>
            <a:r>
              <a:rPr lang="en-US" sz="2000" dirty="0">
                <a:solidFill>
                  <a:schemeClr val="bg1"/>
                </a:solidFill>
              </a:rPr>
              <a:t> → 8: Bytes per element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arr.nbytes</a:t>
            </a:r>
            <a:r>
              <a:rPr lang="en-US" sz="2000" dirty="0">
                <a:solidFill>
                  <a:schemeClr val="bg1"/>
                </a:solidFill>
              </a:rPr>
              <a:t> → 48: Total memory (size × </a:t>
            </a:r>
            <a:r>
              <a:rPr lang="en-US" sz="2000" dirty="0" err="1">
                <a:solidFill>
                  <a:schemeClr val="bg1"/>
                </a:solidFill>
              </a:rPr>
              <a:t>itemsize</a:t>
            </a:r>
            <a:r>
              <a:rPr lang="en-US" sz="2000" dirty="0">
                <a:solidFill>
                  <a:schemeClr val="bg1"/>
                </a:solidFill>
              </a:rPr>
              <a:t>)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521E4F-F771-4578-B742-90DC6D116CBF}"/>
              </a:ext>
            </a:extLst>
          </p:cNvPr>
          <p:cNvSpPr txBox="1"/>
          <p:nvPr/>
        </p:nvSpPr>
        <p:spPr>
          <a:xfrm>
            <a:off x="447040" y="4908487"/>
            <a:ext cx="4145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3. View in Practice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print(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arr.shape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,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arr.ndim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,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arr.dtype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74B0A65-4A9F-444A-A8FE-B850BCB837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9342" y="1716810"/>
            <a:ext cx="4976178" cy="32282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090147C-2054-4154-9ACC-ED3C44DCD846}"/>
              </a:ext>
            </a:extLst>
          </p:cNvPr>
          <p:cNvSpPr txBox="1"/>
          <p:nvPr/>
        </p:nvSpPr>
        <p:spPr>
          <a:xfrm>
            <a:off x="4592320" y="5434712"/>
            <a:ext cx="3012121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Understanding these helps in debugging, optimization &amp; reshaping operations.</a:t>
            </a:r>
          </a:p>
        </p:txBody>
      </p:sp>
    </p:spTree>
    <p:extLst>
      <p:ext uri="{BB962C8B-B14F-4D97-AF65-F5344CB8AC3E}">
        <p14:creationId xmlns:p14="http://schemas.microsoft.com/office/powerpoint/2010/main" val="24692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6640" y="99849"/>
            <a:ext cx="10078720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Indexing &amp; Slicing in NumPy Arrays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12FE01-2D1B-4461-B63D-D022AA48A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590BCE-C8F7-484A-B46C-20E9317D6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9" name="Subtitle 2">
            <a:extLst>
              <a:ext uri="{FF2B5EF4-FFF2-40B4-BE49-F238E27FC236}">
                <a16:creationId xmlns:a16="http://schemas.microsoft.com/office/drawing/2014/main" id="{4D2A5621-9FD1-4DE5-8C36-1365FC64F4FF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8AD5D0-51C2-4222-9E71-B1EDB78D59A7}"/>
              </a:ext>
            </a:extLst>
          </p:cNvPr>
          <p:cNvGrpSpPr/>
          <p:nvPr/>
        </p:nvGrpSpPr>
        <p:grpSpPr>
          <a:xfrm>
            <a:off x="296987" y="1094358"/>
            <a:ext cx="6715760" cy="4814501"/>
            <a:chOff x="447040" y="1233878"/>
            <a:chExt cx="6715760" cy="481450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7AE4B54-D59D-42F1-8D62-521636D6EB92}"/>
                </a:ext>
              </a:extLst>
            </p:cNvPr>
            <p:cNvSpPr txBox="1"/>
            <p:nvPr/>
          </p:nvSpPr>
          <p:spPr>
            <a:xfrm>
              <a:off x="447040" y="1233878"/>
              <a:ext cx="46634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-457200" algn="just">
                <a:buAutoNum type="arabicPeriod"/>
              </a:pPr>
              <a:r>
                <a:rPr lang="en-US" sz="2000" b="1" dirty="0">
                  <a:solidFill>
                    <a:schemeClr val="accent1"/>
                  </a:solidFill>
                </a:rPr>
                <a:t>Basic Indexing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arr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 = </a:t>
              </a:r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np.array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([[10, 20, 30], [40, 50, 60]])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arr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[0, 1]     # Output: 20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arr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[1][2]     # Output: 60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A7EF3C2-3645-4C6F-8260-318CEA166B1E}"/>
                </a:ext>
              </a:extLst>
            </p:cNvPr>
            <p:cNvSpPr txBox="1"/>
            <p:nvPr/>
          </p:nvSpPr>
          <p:spPr>
            <a:xfrm>
              <a:off x="447040" y="2617359"/>
              <a:ext cx="671576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accent1"/>
                  </a:solidFill>
                </a:rPr>
                <a:t>2. Slicing Syntax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array[</a:t>
              </a:r>
              <a:r>
                <a:rPr lang="en-US" sz="2000" dirty="0" err="1">
                  <a:solidFill>
                    <a:schemeClr val="bg1"/>
                  </a:solidFill>
                </a:rPr>
                <a:t>start:stop:step</a:t>
              </a:r>
              <a:r>
                <a:rPr lang="en-US" sz="2000" dirty="0">
                  <a:solidFill>
                    <a:schemeClr val="bg1"/>
                  </a:solidFill>
                </a:rPr>
                <a:t>]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arr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[0, :2]    # First row, first two columns → [10 20]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arr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[:, 1:]    # All rows, columns from index 1 → [[20 30], [50 60]]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1F2AE06-163E-45D3-A124-C6CBDE9C9EC1}"/>
                </a:ext>
              </a:extLst>
            </p:cNvPr>
            <p:cNvSpPr txBox="1"/>
            <p:nvPr/>
          </p:nvSpPr>
          <p:spPr>
            <a:xfrm>
              <a:off x="447040" y="5032716"/>
              <a:ext cx="506984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accent1"/>
                  </a:solidFill>
                </a:rPr>
                <a:t>4. 1D vs 2D Behavior</a:t>
              </a:r>
            </a:p>
            <a:p>
              <a:pPr algn="just"/>
              <a:r>
                <a:rPr lang="pt-BR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a = np.arange(10)</a:t>
              </a:r>
            </a:p>
            <a:p>
              <a:pPr algn="just"/>
              <a:r>
                <a:rPr lang="pt-BR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a[2:7:2]      # Output: [2 4 6]</a:t>
              </a:r>
              <a:endParaRPr lang="en-US" sz="2000" dirty="0">
                <a:solidFill>
                  <a:schemeClr val="bg1"/>
                </a:solidFill>
                <a:highlight>
                  <a:srgbClr val="C0C0C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279E295-7AE1-4712-A162-4C75D16E6629}"/>
                </a:ext>
              </a:extLst>
            </p:cNvPr>
            <p:cNvSpPr txBox="1"/>
            <p:nvPr/>
          </p:nvSpPr>
          <p:spPr>
            <a:xfrm>
              <a:off x="447040" y="4132814"/>
              <a:ext cx="53180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dirty="0">
                  <a:solidFill>
                    <a:schemeClr val="accent1"/>
                  </a:solidFill>
                </a:rPr>
                <a:t>3. Negative Indexing</a:t>
              </a:r>
            </a:p>
            <a:p>
              <a:pPr algn="just"/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arr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[-1, -2]   # Second last element in last row → 50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F6364E5A-6B39-4FD8-A1BF-988329BA6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400" y="1391561"/>
            <a:ext cx="6496573" cy="179952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AB1FA51-524F-4CAB-ACF5-A9A12999A1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137" y="3355063"/>
            <a:ext cx="3969060" cy="22509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F515DF0-9E01-4BE5-A8DA-C36560A92ED6}"/>
              </a:ext>
            </a:extLst>
          </p:cNvPr>
          <p:cNvSpPr txBox="1"/>
          <p:nvPr/>
        </p:nvSpPr>
        <p:spPr>
          <a:xfrm>
            <a:off x="4589939" y="5781791"/>
            <a:ext cx="3012121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slicing to avoid loops and write efficient code.</a:t>
            </a:r>
          </a:p>
        </p:txBody>
      </p:sp>
    </p:spTree>
    <p:extLst>
      <p:ext uri="{BB962C8B-B14F-4D97-AF65-F5344CB8AC3E}">
        <p14:creationId xmlns:p14="http://schemas.microsoft.com/office/powerpoint/2010/main" val="1303304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0"/>
                            </p:stCondLst>
                            <p:childTnLst>
                              <p:par>
                                <p:cTn id="24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412A6B8-A332-4E4C-A0DF-D41209BAA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4" y="6603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1B522F3-B3EC-48F3-A6B4-F64AA25E2F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2997" y="4832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7" y="99849"/>
            <a:ext cx="11598026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Arithmetic &amp; Logical Operations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164907" y="1499487"/>
            <a:ext cx="46634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457200" algn="just">
              <a:buAutoNum type="arabicPeriod"/>
            </a:pPr>
            <a:r>
              <a:rPr lang="en-US" sz="2000" b="1" dirty="0">
                <a:solidFill>
                  <a:schemeClr val="accent1"/>
                </a:solidFill>
              </a:rPr>
              <a:t>Element-wise Arithmetic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([4, 5, 6])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+ b    # [5 7 9]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* b    # [4 10 18]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/ b    # [0.25 0.4 0.5]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7216288" y="1408047"/>
            <a:ext cx="26107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2. Scalar Operations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a * 10   # [10 20 30]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a 1      # [0 1 2]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7216288" y="4022048"/>
            <a:ext cx="5069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4. Logical Operations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np.logical_and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(a &gt; 1, b &lt; 6)  # [False  True False]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164907" y="4098879"/>
            <a:ext cx="5318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3. Comparison Operators</a:t>
            </a:r>
          </a:p>
          <a:p>
            <a:pPr algn="just"/>
            <a:r>
              <a:rPr lang="da-DK" sz="2000" dirty="0">
                <a:solidFill>
                  <a:schemeClr val="bg1"/>
                </a:solidFill>
                <a:highlight>
                  <a:srgbClr val="C0C0C0"/>
                </a:highlight>
              </a:rPr>
              <a:t>a &gt; 2    # [False False  True]</a:t>
            </a:r>
          </a:p>
          <a:p>
            <a:pPr algn="just"/>
            <a:r>
              <a:rPr lang="da-DK" sz="2000" dirty="0">
                <a:solidFill>
                  <a:schemeClr val="bg1"/>
                </a:solidFill>
                <a:highlight>
                  <a:srgbClr val="C0C0C0"/>
                </a:highlight>
              </a:rPr>
              <a:t>b == 5   # [False  True False]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B407D-1552-4477-AB88-DD3BDBA763BF}"/>
              </a:ext>
            </a:extLst>
          </p:cNvPr>
          <p:cNvSpPr txBox="1"/>
          <p:nvPr/>
        </p:nvSpPr>
        <p:spPr>
          <a:xfrm>
            <a:off x="3948307" y="5805422"/>
            <a:ext cx="3267981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All operations are vectorized — no explicit loops needed.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8B73B56-6D34-4167-A075-CC961A296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285" y="1395241"/>
            <a:ext cx="3498858" cy="2228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334B78-5A57-4639-910F-69ACF60528D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6" t="30815" r="46104" b="38437"/>
          <a:stretch/>
        </p:blipFill>
        <p:spPr>
          <a:xfrm>
            <a:off x="7923670" y="2409662"/>
            <a:ext cx="3498858" cy="14099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865F5D-7A73-478B-9AAA-48CE36888E7F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5698" b="24935"/>
          <a:stretch/>
        </p:blipFill>
        <p:spPr>
          <a:xfrm>
            <a:off x="8243694" y="4895786"/>
            <a:ext cx="3166745" cy="144305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6AC7BD-9B38-4DCD-B3A7-CCA0EEEB0DD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69"/>
          <a:stretch/>
        </p:blipFill>
        <p:spPr>
          <a:xfrm>
            <a:off x="3441050" y="3956494"/>
            <a:ext cx="3267981" cy="1849022"/>
          </a:xfrm>
          <a:prstGeom prst="rect">
            <a:avLst/>
          </a:prstGeom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12F62A1A-2E2F-4C78-963F-894767ED646F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8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7" y="99849"/>
            <a:ext cx="11598026" cy="119199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Universal Functions in NumPy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296986" y="1277238"/>
            <a:ext cx="5616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1. What Are </a:t>
            </a:r>
            <a:r>
              <a:rPr lang="en-US" sz="2000" b="1" dirty="0" err="1">
                <a:solidFill>
                  <a:schemeClr val="accent1"/>
                </a:solidFill>
              </a:rPr>
              <a:t>ufuncs</a:t>
            </a:r>
            <a:r>
              <a:rPr lang="en-US" sz="2000" b="1" dirty="0">
                <a:solidFill>
                  <a:schemeClr val="accent1"/>
                </a:solidFill>
              </a:rPr>
              <a:t>?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Functions that operate element-wise on arrays.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Highly optimized, fast, and support broadcasting.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296986" y="2536448"/>
            <a:ext cx="569741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2. Math Functions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a = np.array([1, 2, 3])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np.sqrt(a)      # [1.         1.414213  1.732050]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np.exp(a)      # [ 2.718  7.389052  20.085536]</a:t>
            </a:r>
          </a:p>
          <a:p>
            <a:pPr algn="just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np.log(a)       # [0.         0.693141  1.09862]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6299832" y="1224013"/>
            <a:ext cx="292373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4. Aggregation Functions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np.sum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(a)       # 6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np.mean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(a)      # 2.0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np.max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(a)       #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296987" y="4718987"/>
            <a:ext cx="30761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3. Trigonometric Functions</a:t>
            </a:r>
          </a:p>
          <a:p>
            <a:pPr algn="just"/>
            <a:r>
              <a:rPr lang="da-DK" sz="2000" dirty="0">
                <a:solidFill>
                  <a:schemeClr val="bg1"/>
                </a:solidFill>
                <a:highlight>
                  <a:srgbClr val="C0C0C0"/>
                </a:highlight>
              </a:rPr>
              <a:t>np.sin(np.pi / 2)   # 1.0</a:t>
            </a:r>
          </a:p>
          <a:p>
            <a:pPr algn="just"/>
            <a:r>
              <a:rPr lang="da-DK" sz="2000" dirty="0">
                <a:solidFill>
                  <a:schemeClr val="bg1"/>
                </a:solidFill>
                <a:highlight>
                  <a:srgbClr val="C0C0C0"/>
                </a:highlight>
              </a:rPr>
              <a:t>np.cos(0)           # 1.0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B407D-1552-4477-AB88-DD3BDBA763BF}"/>
              </a:ext>
            </a:extLst>
          </p:cNvPr>
          <p:cNvSpPr txBox="1"/>
          <p:nvPr/>
        </p:nvSpPr>
        <p:spPr>
          <a:xfrm>
            <a:off x="3131758" y="5742488"/>
            <a:ext cx="324389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ufuncs</a:t>
            </a:r>
            <a:r>
              <a:rPr lang="en-US" sz="2000" dirty="0">
                <a:solidFill>
                  <a:schemeClr val="bg1"/>
                </a:solidFill>
              </a:rPr>
              <a:t> are faster and more memory-efficient than loops.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AAA8F-F1D8-43A2-B352-815B9DEA11AD}"/>
              </a:ext>
            </a:extLst>
          </p:cNvPr>
          <p:cNvSpPr txBox="1"/>
          <p:nvPr/>
        </p:nvSpPr>
        <p:spPr>
          <a:xfrm>
            <a:off x="6305608" y="2589036"/>
            <a:ext cx="479927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5. Apply </a:t>
            </a:r>
            <a:r>
              <a:rPr lang="en-US" sz="2000" b="1" dirty="0" err="1">
                <a:solidFill>
                  <a:schemeClr val="accent1"/>
                </a:solidFill>
              </a:rPr>
              <a:t>ufuncs</a:t>
            </a:r>
            <a:r>
              <a:rPr lang="en-US" sz="2000" b="1" dirty="0">
                <a:solidFill>
                  <a:schemeClr val="accent1"/>
                </a:solidFill>
              </a:rPr>
              <a:t> to Multi-Dim Arrays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2], [3, 4]])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np.sum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(b, axis=0)   # Column-wise sum: [4 6]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1A7A8B4-BBAE-4335-8686-F4966808B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927982"/>
              </p:ext>
            </p:extLst>
          </p:nvPr>
        </p:nvGraphicFramePr>
        <p:xfrm>
          <a:off x="6500053" y="3757194"/>
          <a:ext cx="4799272" cy="274749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32132">
                  <a:extLst>
                    <a:ext uri="{9D8B030D-6E8A-4147-A177-3AD203B41FA5}">
                      <a16:colId xmlns:a16="http://schemas.microsoft.com/office/drawing/2014/main" val="4171249221"/>
                    </a:ext>
                  </a:extLst>
                </a:gridCol>
                <a:gridCol w="3267140">
                  <a:extLst>
                    <a:ext uri="{9D8B030D-6E8A-4147-A177-3AD203B41FA5}">
                      <a16:colId xmlns:a16="http://schemas.microsoft.com/office/drawing/2014/main" val="1781833386"/>
                    </a:ext>
                  </a:extLst>
                </a:gridCol>
              </a:tblGrid>
              <a:tr h="334430">
                <a:tc>
                  <a:txBody>
                    <a:bodyPr/>
                    <a:lstStyle/>
                    <a:p>
                      <a:r>
                        <a:rPr lang="en-US" dirty="0"/>
                        <a:t>Function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 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46795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np.add</a:t>
                      </a:r>
                      <a:r>
                        <a:rPr lang="en-US" sz="14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Element-wise 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796357"/>
                  </a:ext>
                </a:extLst>
              </a:tr>
              <a:tr h="45876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np.subtract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Element-wise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547545"/>
                  </a:ext>
                </a:extLst>
              </a:tr>
              <a:tr h="585253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np.multiply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Element-wise 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003111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np.divide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Element-wise 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6465835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sz="1400" b="1" dirty="0"/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Boolean True/False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417070"/>
                  </a:ext>
                </a:extLst>
              </a:tr>
              <a:tr h="33443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np.exp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exponential functions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486765"/>
                  </a:ext>
                </a:extLst>
              </a:tr>
            </a:tbl>
          </a:graphicData>
        </a:graphic>
      </p:graphicFrame>
      <p:pic>
        <p:nvPicPr>
          <p:cNvPr id="15" name="Picture 14">
            <a:extLst>
              <a:ext uri="{FF2B5EF4-FFF2-40B4-BE49-F238E27FC236}">
                <a16:creationId xmlns:a16="http://schemas.microsoft.com/office/drawing/2014/main" id="{8BAED1DD-DFDE-4E90-B5E1-1E3E34BAD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9FCF77-4887-405F-A4B4-98E8BBDFFB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17" name="Subtitle 2">
            <a:extLst>
              <a:ext uri="{FF2B5EF4-FFF2-40B4-BE49-F238E27FC236}">
                <a16:creationId xmlns:a16="http://schemas.microsoft.com/office/drawing/2014/main" id="{2CF04E16-63CC-4CDF-8022-1F6808D38386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95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2060B393-CE04-464E-9922-36D1DBA77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419" y="1725135"/>
            <a:ext cx="3490347" cy="12124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DF4EAF-61C9-42FC-AE73-C6D3D5808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04" y="157473"/>
            <a:ext cx="1186184" cy="531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E1F539-1FC6-44C7-850A-A951F1F18A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52517" y="139769"/>
            <a:ext cx="721043" cy="7210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987" y="99849"/>
            <a:ext cx="11598026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Reshaping &amp; Manipulating Array Shapes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883DF0-0005-433B-BDA8-C2EE4BC33EAE}"/>
              </a:ext>
            </a:extLst>
          </p:cNvPr>
          <p:cNvSpPr txBox="1"/>
          <p:nvPr/>
        </p:nvSpPr>
        <p:spPr>
          <a:xfrm>
            <a:off x="341148" y="1497294"/>
            <a:ext cx="3490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🔹 Reshape Arrays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np.arange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(6)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reshaped_arr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arr.reshape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(3, 2)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08509-1F44-4DF7-9054-CBD60F9CE86E}"/>
              </a:ext>
            </a:extLst>
          </p:cNvPr>
          <p:cNvSpPr txBox="1"/>
          <p:nvPr/>
        </p:nvSpPr>
        <p:spPr>
          <a:xfrm>
            <a:off x="6532789" y="1497294"/>
            <a:ext cx="5318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🔹 Flatten Arrays</a:t>
            </a:r>
            <a:endParaRPr lang="pt-BR" sz="2000" b="1" dirty="0">
              <a:solidFill>
                <a:schemeClr val="accent1"/>
              </a:solidFill>
            </a:endParaRPr>
          </a:p>
          <a:p>
            <a:pPr algn="ctr"/>
            <a:r>
              <a:rPr lang="pt-BR" sz="2000" dirty="0">
                <a:solidFill>
                  <a:schemeClr val="bg1"/>
                </a:solidFill>
                <a:highlight>
                  <a:srgbClr val="C0C0C0"/>
                </a:highlight>
              </a:rPr>
              <a:t>b.flatten()              # [0 1 2 3 4 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649315-B71C-4AE7-9909-712F916A4BDC}"/>
              </a:ext>
            </a:extLst>
          </p:cNvPr>
          <p:cNvSpPr txBox="1"/>
          <p:nvPr/>
        </p:nvSpPr>
        <p:spPr>
          <a:xfrm>
            <a:off x="6532789" y="3845562"/>
            <a:ext cx="29237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🔹 Transpose Arrays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b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([[1, 2], [3, 4]])</a:t>
            </a:r>
          </a:p>
          <a:p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b.T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# [[1 3]      #  [2 4]]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4B86B5-A0D5-4CC2-9A38-92E5686EFB9B}"/>
              </a:ext>
            </a:extLst>
          </p:cNvPr>
          <p:cNvSpPr txBox="1"/>
          <p:nvPr/>
        </p:nvSpPr>
        <p:spPr>
          <a:xfrm>
            <a:off x="341147" y="3571242"/>
            <a:ext cx="34903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chemeClr val="accent1"/>
                </a:solidFill>
              </a:rPr>
              <a:t>🔹 Add/Remove Dimensions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 =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np.array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([1, 2, 3])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a[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np.newaxis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, :]   # Shape: (1, 3)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a[:,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np.newaxis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]   # Shape: (3, 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7B407D-1552-4477-AB88-DD3BDBA763BF}"/>
              </a:ext>
            </a:extLst>
          </p:cNvPr>
          <p:cNvSpPr txBox="1"/>
          <p:nvPr/>
        </p:nvSpPr>
        <p:spPr>
          <a:xfrm>
            <a:off x="4284137" y="5742488"/>
            <a:ext cx="3623725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Note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Always ensure compatibility before reshaping to avoid errors.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997089BA-58D5-47B8-AA86-2D0CDAE101D2}"/>
              </a:ext>
            </a:extLst>
          </p:cNvPr>
          <p:cNvSpPr/>
          <p:nvPr/>
        </p:nvSpPr>
        <p:spPr>
          <a:xfrm>
            <a:off x="8285015" y="2615432"/>
            <a:ext cx="1024941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B72F406-268B-4133-861F-05BBD22CD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78601"/>
              </p:ext>
            </p:extLst>
          </p:nvPr>
        </p:nvGraphicFramePr>
        <p:xfrm>
          <a:off x="6949440" y="2339418"/>
          <a:ext cx="119888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04235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[[1,2,3],</a:t>
                      </a:r>
                    </a:p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[4,5,6]]</a:t>
                      </a:r>
                    </a:p>
                  </a:txBody>
                  <a:tcP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108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C402994-EDA4-4965-B30C-9CDFD2281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434473"/>
              </p:ext>
            </p:extLst>
          </p:nvPr>
        </p:nvGraphicFramePr>
        <p:xfrm>
          <a:off x="9365082" y="2544211"/>
          <a:ext cx="1699158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9158">
                  <a:extLst>
                    <a:ext uri="{9D8B030D-6E8A-4147-A177-3AD203B41FA5}">
                      <a16:colId xmlns:a16="http://schemas.microsoft.com/office/drawing/2014/main" val="2042353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[1,2,3,4,5,6]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1108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4087B39-62CA-42F0-AA9D-2BFDADCCABD0}"/>
              </a:ext>
            </a:extLst>
          </p:cNvPr>
          <p:cNvSpPr txBox="1"/>
          <p:nvPr/>
        </p:nvSpPr>
        <p:spPr>
          <a:xfrm>
            <a:off x="8285015" y="2403479"/>
            <a:ext cx="92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Flatten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FC941F27-8A62-43D7-ADD2-665E67CDB6AB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5D1DB36-4F98-4781-B491-A95BDE59EA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922" y="3989441"/>
            <a:ext cx="2756994" cy="12501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3E59ECD-45A3-482A-99B3-5723DF4B2F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40" y="3827860"/>
            <a:ext cx="2253441" cy="132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447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1</TotalTime>
  <Words>3412</Words>
  <Application>Microsoft Office PowerPoint</Application>
  <PresentationFormat>Widescreen</PresentationFormat>
  <Paragraphs>494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Goudy Old Style</vt:lpstr>
      <vt:lpstr>Lato</vt:lpstr>
      <vt:lpstr>Roboto</vt:lpstr>
      <vt:lpstr>Wingdings 2</vt:lpstr>
      <vt:lpstr>SlateVTI</vt:lpstr>
      <vt:lpstr>Mastering NumPy: From Basics to Expert Level</vt:lpstr>
      <vt:lpstr>Training Objectives &amp; Outcomes</vt:lpstr>
      <vt:lpstr>Introduction to NumPy</vt:lpstr>
      <vt:lpstr>Creating Arrays in NumPy</vt:lpstr>
      <vt:lpstr>Understanding NumPy Array Attributes</vt:lpstr>
      <vt:lpstr>Indexing &amp; Slicing in NumPy Arrays</vt:lpstr>
      <vt:lpstr>Arithmetic &amp; Logical Operations in NumPy</vt:lpstr>
      <vt:lpstr>Universal Functions in NumPy</vt:lpstr>
      <vt:lpstr>Reshaping &amp; Manipulating Array Shapes</vt:lpstr>
      <vt:lpstr>Stacking &amp; Splitting Arrays in NumPy</vt:lpstr>
      <vt:lpstr>Understanding NumPy Data Types</vt:lpstr>
      <vt:lpstr>Copy vs View in NumPy Arrays</vt:lpstr>
      <vt:lpstr>Broadcasting in NumPy</vt:lpstr>
      <vt:lpstr>Conti…</vt:lpstr>
      <vt:lpstr>Fancy Indexing in NumPy</vt:lpstr>
      <vt:lpstr>Boolean Indexing in NumPy</vt:lpstr>
      <vt:lpstr>Random Number Generation with NumPy</vt:lpstr>
      <vt:lpstr>Aggregation Functions in NumPy</vt:lpstr>
      <vt:lpstr>Linear Algebra Operations in NumPy</vt:lpstr>
      <vt:lpstr>Advanced Indexing in NumPy</vt:lpstr>
      <vt:lpstr>Vectorization in NumPy</vt:lpstr>
      <vt:lpstr>NumPy in Real-World Applications</vt:lpstr>
      <vt:lpstr>NumPy vs Alternative Libraries</vt:lpstr>
      <vt:lpstr>Best Practices for Efficient NumPy Coding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Muhammad Fawad Muhammad Fawad</cp:lastModifiedBy>
  <cp:revision>3</cp:revision>
  <dcterms:created xsi:type="dcterms:W3CDTF">2025-05-18T04:39:12Z</dcterms:created>
  <dcterms:modified xsi:type="dcterms:W3CDTF">2025-10-09T07:48:10Z</dcterms:modified>
</cp:coreProperties>
</file>