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360" r:id="rId2"/>
    <p:sldId id="377" r:id="rId3"/>
    <p:sldId id="361" r:id="rId4"/>
    <p:sldId id="378" r:id="rId5"/>
    <p:sldId id="362" r:id="rId6"/>
    <p:sldId id="323" r:id="rId7"/>
    <p:sldId id="363" r:id="rId8"/>
    <p:sldId id="325" r:id="rId9"/>
    <p:sldId id="365" r:id="rId10"/>
    <p:sldId id="366" r:id="rId11"/>
    <p:sldId id="374" r:id="rId12"/>
    <p:sldId id="375" r:id="rId13"/>
    <p:sldId id="367" r:id="rId14"/>
    <p:sldId id="368" r:id="rId15"/>
    <p:sldId id="347" r:id="rId16"/>
    <p:sldId id="324" r:id="rId17"/>
    <p:sldId id="328" r:id="rId18"/>
    <p:sldId id="358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6578"/>
    <a:srgbClr val="D3074B"/>
    <a:srgbClr val="26B481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3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bahadurCorv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76400"/>
            <a:ext cx="12192000" cy="26483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2E6578"/>
                </a:solidFill>
                <a:cs typeface="+mn-cs"/>
              </a:rPr>
              <a:t>Mastering Pandas: From Basics to Expert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99929"/>
            <a:ext cx="9440034" cy="139795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tx1">
                    <a:lumMod val="50000"/>
                  </a:schemeClr>
                </a:solidFill>
                <a:effectLst/>
              </a:rPr>
              <a:t>Powerful Data Analysis &amp; Manipulation with Python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E5B43-B18D-44FE-8AAE-BA6DAFA542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5091089" y="5528242"/>
            <a:ext cx="1999240" cy="7392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4EC63AA-E58A-48DD-A965-BA0D5EB193CF}"/>
              </a:ext>
            </a:extLst>
          </p:cNvPr>
          <p:cNvGrpSpPr/>
          <p:nvPr/>
        </p:nvGrpSpPr>
        <p:grpSpPr>
          <a:xfrm>
            <a:off x="172720" y="6159025"/>
            <a:ext cx="12405360" cy="835104"/>
            <a:chOff x="172720" y="6159025"/>
            <a:chExt cx="12405360" cy="835104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96F64C6E-44FC-4C23-84E8-B551C94C8027}"/>
                </a:ext>
              </a:extLst>
            </p:cNvPr>
            <p:cNvSpPr txBox="1">
              <a:spLocks/>
            </p:cNvSpPr>
            <p:nvPr/>
          </p:nvSpPr>
          <p:spPr>
            <a:xfrm>
              <a:off x="7741222" y="6159025"/>
              <a:ext cx="4836858" cy="5567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chemeClr val="bg1"/>
                  </a:solidFill>
                </a:rPr>
                <a:t>Instructor : Fawad Bahadur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8889A4B3-3A51-444B-8219-2111F4EB3DEB}"/>
                </a:ext>
              </a:extLst>
            </p:cNvPr>
            <p:cNvSpPr txBox="1">
              <a:spLocks/>
            </p:cNvSpPr>
            <p:nvPr/>
          </p:nvSpPr>
          <p:spPr>
            <a:xfrm>
              <a:off x="172720" y="6159025"/>
              <a:ext cx="2397760" cy="5567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bg1"/>
                  </a:solidFill>
                </a:rPr>
                <a:t>Dated: 24 July 2025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68B35F0-CCEA-4B60-8E1F-9E4EF60195FA}"/>
                </a:ext>
              </a:extLst>
            </p:cNvPr>
            <p:cNvSpPr txBox="1">
              <a:spLocks/>
            </p:cNvSpPr>
            <p:nvPr/>
          </p:nvSpPr>
          <p:spPr>
            <a:xfrm>
              <a:off x="3672281" y="6437393"/>
              <a:ext cx="4836858" cy="5567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solidFill>
                    <a:schemeClr val="accent3"/>
                  </a:solidFill>
                </a:rPr>
                <a:t>Github</a:t>
              </a:r>
              <a:r>
                <a:rPr lang="en-US" sz="2000" dirty="0">
                  <a:solidFill>
                    <a:schemeClr val="accent3"/>
                  </a:solidFill>
                </a:rPr>
                <a:t>: </a:t>
              </a:r>
              <a:r>
                <a:rPr lang="en-US" sz="2000" dirty="0" err="1">
                  <a:solidFill>
                    <a:schemeClr val="accent3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bahadurCorvit</a:t>
              </a:r>
              <a:endParaRPr lang="en-US" sz="28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B7642C0-C2B4-44B6-BCDF-75BBFF0023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42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8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56497-52C8-4AB0-A821-7BF166DCA9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5"/>
          <a:stretch/>
        </p:blipFill>
        <p:spPr>
          <a:xfrm>
            <a:off x="8286634" y="2336468"/>
            <a:ext cx="3905366" cy="237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Concatenation in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182879" y="1218401"/>
            <a:ext cx="7863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Purpose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to stack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or Series vertically or horizontally along an axis.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157290" y="2151262"/>
            <a:ext cx="901719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Combines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by appending them along a specified axis (rows or columns).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Does not perform any relational operations or key-based joining.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handle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with different columns or indices.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result in duplicate indices if not handled properly.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166942" y="3787722"/>
            <a:ext cx="787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Use Case</a:t>
            </a:r>
          </a:p>
          <a:p>
            <a:pPr fontAlgn="ctr"/>
            <a:r>
              <a:rPr lang="en-US" sz="2000" dirty="0">
                <a:solidFill>
                  <a:schemeClr val="bg1"/>
                </a:solidFill>
              </a:rPr>
              <a:t>When you want to combine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with similar structures or append new data to existing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without considering common keys.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90BAD-F4F2-44BC-AFD7-A93C9BB48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3C635-AB47-4D09-A5F5-526EC5843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B768C7E-E4A0-4CA2-808E-1D1343D877D2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07F690-7EDA-4BBF-A269-B69C65C2EA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EE905B-B31E-4E9A-A79B-7E85F1132402}"/>
              </a:ext>
            </a:extLst>
          </p:cNvPr>
          <p:cNvSpPr txBox="1"/>
          <p:nvPr/>
        </p:nvSpPr>
        <p:spPr>
          <a:xfrm>
            <a:off x="182880" y="4869451"/>
            <a:ext cx="5496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Code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pd.concat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([df1, df2], axis=0)  # Vertical (rows)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pd.concat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([df1, df2], axis=1)  # Horizontal (columns)</a:t>
            </a:r>
          </a:p>
        </p:txBody>
      </p:sp>
    </p:spTree>
    <p:extLst>
      <p:ext uri="{BB962C8B-B14F-4D97-AF65-F5344CB8AC3E}">
        <p14:creationId xmlns:p14="http://schemas.microsoft.com/office/powerpoint/2010/main" val="337597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Merge in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182880" y="1000065"/>
            <a:ext cx="518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Purpose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Used to combine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based on common columns or indices, similar to SQL joins.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157290" y="2105111"/>
            <a:ext cx="68531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Functionality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Merges two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based on specified columns or indices.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Supports different types of joins: inner, outer, left, right.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handle complex merging scenarios with multiple keys.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result in duplicate columns if not handled properly.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166943" y="3797882"/>
            <a:ext cx="7727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Use Case</a:t>
            </a:r>
          </a:p>
          <a:p>
            <a:pPr fontAlgn="ctr"/>
            <a:r>
              <a:rPr lang="en-US" sz="2000" dirty="0">
                <a:solidFill>
                  <a:schemeClr val="bg1"/>
                </a:solidFill>
              </a:rPr>
              <a:t>When you want to combine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based on related columns, similar to joining tables in a database.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90BAD-F4F2-44BC-AFD7-A93C9BB4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3C635-AB47-4D09-A5F5-526EC584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B768C7E-E4A0-4CA2-808E-1D1343D877D2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07F690-7EDA-4BBF-A269-B69C65C2E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5976FF-A99E-4783-AD39-7FD28C0CB7E7}"/>
              </a:ext>
            </a:extLst>
          </p:cNvPr>
          <p:cNvSpPr txBox="1"/>
          <p:nvPr/>
        </p:nvSpPr>
        <p:spPr>
          <a:xfrm>
            <a:off x="6089238" y="5444872"/>
            <a:ext cx="3220718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merging and joining to combine related datasets effectively.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40764-5D68-4614-B386-167AE62CBE60}"/>
              </a:ext>
            </a:extLst>
          </p:cNvPr>
          <p:cNvSpPr txBox="1"/>
          <p:nvPr/>
        </p:nvSpPr>
        <p:spPr>
          <a:xfrm>
            <a:off x="172720" y="4853392"/>
            <a:ext cx="5630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Code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pd.merge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(df1, df2, on='key', how='inner')  # Inner join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pd.merge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(df1, df2, on='key', how='left')   # Left join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21DFC6-86B1-434F-95C5-0A1D97067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59951"/>
              </p:ext>
            </p:extLst>
          </p:nvPr>
        </p:nvGraphicFramePr>
        <p:xfrm>
          <a:off x="7010400" y="1738394"/>
          <a:ext cx="5136576" cy="2200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540">
                  <a:extLst>
                    <a:ext uri="{9D8B030D-6E8A-4147-A177-3AD203B41FA5}">
                      <a16:colId xmlns:a16="http://schemas.microsoft.com/office/drawing/2014/main" val="1224509705"/>
                    </a:ext>
                  </a:extLst>
                </a:gridCol>
                <a:gridCol w="1321258">
                  <a:extLst>
                    <a:ext uri="{9D8B030D-6E8A-4147-A177-3AD203B41FA5}">
                      <a16:colId xmlns:a16="http://schemas.microsoft.com/office/drawing/2014/main" val="3833766748"/>
                    </a:ext>
                  </a:extLst>
                </a:gridCol>
                <a:gridCol w="2857778">
                  <a:extLst>
                    <a:ext uri="{9D8B030D-6E8A-4147-A177-3AD203B41FA5}">
                      <a16:colId xmlns:a16="http://schemas.microsoft.com/office/drawing/2014/main" val="3383430382"/>
                    </a:ext>
                  </a:extLst>
                </a:gridCol>
              </a:tblGrid>
              <a:tr h="34159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effectLst/>
                        </a:rPr>
                        <a:t>Join Type</a:t>
                      </a:r>
                      <a:endParaRPr lang="en-US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7022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Inner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how='inner'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Only matching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0105"/>
                  </a:ext>
                </a:extLst>
              </a:tr>
              <a:tr h="51331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Left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how='left'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All left rows + matching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28887"/>
                  </a:ext>
                </a:extLst>
              </a:tr>
              <a:tr h="5133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Right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how='right'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All right rows + matching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16238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Outer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how='outer'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All rows from both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60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9ECDBB5-A928-4C17-B827-79A45584B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55428"/>
              </p:ext>
            </p:extLst>
          </p:nvPr>
        </p:nvGraphicFramePr>
        <p:xfrm>
          <a:off x="7055424" y="1910734"/>
          <a:ext cx="5136576" cy="2200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7540">
                  <a:extLst>
                    <a:ext uri="{9D8B030D-6E8A-4147-A177-3AD203B41FA5}">
                      <a16:colId xmlns:a16="http://schemas.microsoft.com/office/drawing/2014/main" val="1224509705"/>
                    </a:ext>
                  </a:extLst>
                </a:gridCol>
                <a:gridCol w="1321258">
                  <a:extLst>
                    <a:ext uri="{9D8B030D-6E8A-4147-A177-3AD203B41FA5}">
                      <a16:colId xmlns:a16="http://schemas.microsoft.com/office/drawing/2014/main" val="3833766748"/>
                    </a:ext>
                  </a:extLst>
                </a:gridCol>
                <a:gridCol w="2857778">
                  <a:extLst>
                    <a:ext uri="{9D8B030D-6E8A-4147-A177-3AD203B41FA5}">
                      <a16:colId xmlns:a16="http://schemas.microsoft.com/office/drawing/2014/main" val="3383430382"/>
                    </a:ext>
                  </a:extLst>
                </a:gridCol>
              </a:tblGrid>
              <a:tr h="34159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effectLst/>
                        </a:rPr>
                        <a:t>Join Type</a:t>
                      </a:r>
                      <a:endParaRPr lang="en-US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Returns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27022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Inner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how='inner'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Only matching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90105"/>
                  </a:ext>
                </a:extLst>
              </a:tr>
              <a:tr h="513317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effectLst/>
                        </a:rPr>
                        <a:t>Left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how='left'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All left rows + matching right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228887"/>
                  </a:ext>
                </a:extLst>
              </a:tr>
              <a:tr h="5133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Right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how='right'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All right rows + matching left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16238"/>
                  </a:ext>
                </a:extLst>
              </a:tr>
              <a:tr h="3415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Outer</a:t>
                      </a:r>
                      <a:endParaRPr lang="en-US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63500" marT="63500" marB="6350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how='outer'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All rows from both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83567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Join in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30480" y="1177761"/>
            <a:ext cx="6309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Purpose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specialized version of merge() optimized for joining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based on their indices or key columns.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890" y="2323982"/>
            <a:ext cx="7757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Combines two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based on indices or specified key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By default, performs a left join, but other types can be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be more efficient than merge() when joining on indices.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4890" y="3697599"/>
            <a:ext cx="78797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Use Case</a:t>
            </a:r>
          </a:p>
          <a:p>
            <a:pPr fontAlgn="ctr"/>
            <a:r>
              <a:rPr lang="en-US" sz="2000" dirty="0">
                <a:solidFill>
                  <a:schemeClr val="bg1"/>
                </a:solidFill>
              </a:rPr>
              <a:t>When you want to combine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based on their indices or specific key columns, similar to joining tables in a database but with a focus on index-based joins.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90BAD-F4F2-44BC-AFD7-A93C9BB48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3C635-AB47-4D09-A5F5-526EC584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B768C7E-E4A0-4CA2-808E-1D1343D877D2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07F690-7EDA-4BBF-A269-B69C65C2E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5976FF-A99E-4783-AD39-7FD28C0CB7E7}"/>
              </a:ext>
            </a:extLst>
          </p:cNvPr>
          <p:cNvSpPr txBox="1"/>
          <p:nvPr/>
        </p:nvSpPr>
        <p:spPr>
          <a:xfrm>
            <a:off x="4145282" y="5742488"/>
            <a:ext cx="388111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merging and joining to combine related datasets effectively.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FD1EC0-298D-4F53-B3B9-FD81A02252D1}"/>
              </a:ext>
            </a:extLst>
          </p:cNvPr>
          <p:cNvSpPr txBox="1"/>
          <p:nvPr/>
        </p:nvSpPr>
        <p:spPr>
          <a:xfrm>
            <a:off x="4890" y="5100797"/>
            <a:ext cx="274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Code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df1.join(df2, how='outer')</a:t>
            </a:r>
          </a:p>
        </p:txBody>
      </p:sp>
    </p:spTree>
    <p:extLst>
      <p:ext uri="{BB962C8B-B14F-4D97-AF65-F5344CB8AC3E}">
        <p14:creationId xmlns:p14="http://schemas.microsoft.com/office/powerpoint/2010/main" val="274305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Working with Time Series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96987" y="1119357"/>
            <a:ext cx="5648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DateTime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 Index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 err="1">
                <a:solidFill>
                  <a:schemeClr val="bg1"/>
                </a:solidFill>
              </a:rPr>
              <a:t>pd.to_datetime</a:t>
            </a:r>
            <a:r>
              <a:rPr lang="en-US" sz="2000" dirty="0">
                <a:solidFill>
                  <a:schemeClr val="bg1"/>
                </a:solidFill>
              </a:rPr>
              <a:t>() to convert columns to datetime.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['Date']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pd.to_datetime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['Date'])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df.set_index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('Date',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inplace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96987" y="2764802"/>
            <a:ext cx="5328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Resampling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Aggregate time series data at different frequencies.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df.resample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('M').mean()  # Monthly average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296987" y="4011992"/>
            <a:ext cx="3373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Time-based Selection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df.loc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['2023-01-01':'2023-01-31']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296987" y="5037449"/>
            <a:ext cx="3523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Shifting Data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df['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PrevDay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'] = df['Value'].shift(1)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32CBC2-426C-4E76-A53F-D9ADED165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C6199E-F649-41FB-8164-9F35E781D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35A867E-79B5-4C7F-BD87-33C968FBAA95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A5A427-4837-48E5-9908-24FD0AD6E8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A8BE29-AF34-4A0B-87C8-A3AB89F64A2A}"/>
              </a:ext>
            </a:extLst>
          </p:cNvPr>
          <p:cNvSpPr txBox="1"/>
          <p:nvPr/>
        </p:nvSpPr>
        <p:spPr>
          <a:xfrm>
            <a:off x="4145282" y="5742488"/>
            <a:ext cx="397255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Pandas makes time series manipulation intuitive and powerful.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5EBAD4-B152-4667-8F34-3BAF55EA72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25042" r="16191" b="18027"/>
          <a:stretch/>
        </p:blipFill>
        <p:spPr>
          <a:xfrm>
            <a:off x="6679526" y="2346457"/>
            <a:ext cx="4572991" cy="22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Handling Text Data in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96987" y="1362731"/>
            <a:ext cx="515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String Methods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Use .</a:t>
            </a:r>
            <a:r>
              <a:rPr lang="en-US" sz="2000" dirty="0" err="1">
                <a:solidFill>
                  <a:schemeClr val="bg1"/>
                </a:solidFill>
              </a:rPr>
              <a:t>str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accessor</a:t>
            </a:r>
            <a:r>
              <a:rPr lang="en-US" sz="2000" dirty="0">
                <a:solidFill>
                  <a:schemeClr val="bg1"/>
                </a:solidFill>
              </a:rPr>
              <a:t> for </a:t>
            </a:r>
            <a:r>
              <a:rPr lang="en-US" sz="2000" dirty="0" err="1">
                <a:solidFill>
                  <a:schemeClr val="bg1"/>
                </a:solidFill>
              </a:rPr>
              <a:t>vectorized</a:t>
            </a:r>
            <a:r>
              <a:rPr lang="en-US" sz="2000" dirty="0">
                <a:solidFill>
                  <a:schemeClr val="bg1"/>
                </a:solidFill>
              </a:rPr>
              <a:t> string operations.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['Name'].</a:t>
            </a:r>
            <a:r>
              <a:rPr lang="en-US" sz="2000" dirty="0" err="1">
                <a:solidFill>
                  <a:schemeClr val="bg1"/>
                </a:solidFill>
              </a:rPr>
              <a:t>str.lower</a:t>
            </a:r>
            <a:r>
              <a:rPr lang="en-US" sz="2000" dirty="0">
                <a:solidFill>
                  <a:schemeClr val="bg1"/>
                </a:solidFill>
              </a:rPr>
              <a:t>()       # Convert to lowercase</a:t>
            </a:r>
          </a:p>
          <a:p>
            <a:r>
              <a:rPr lang="en-US" sz="2000" dirty="0">
                <a:solidFill>
                  <a:schemeClr val="bg1"/>
                </a:solidFill>
              </a:rPr>
              <a:t>df['Name'].</a:t>
            </a:r>
            <a:r>
              <a:rPr lang="en-US" sz="2000" dirty="0" err="1">
                <a:solidFill>
                  <a:schemeClr val="bg1"/>
                </a:solidFill>
              </a:rPr>
              <a:t>str.contains</a:t>
            </a:r>
            <a:r>
              <a:rPr lang="en-US" sz="2000" dirty="0">
                <a:solidFill>
                  <a:schemeClr val="bg1"/>
                </a:solidFill>
              </a:rPr>
              <a:t>('a') # Check if 'a' in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96987" y="2989364"/>
            <a:ext cx="3093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Extracting Substrings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['Initial'] = </a:t>
            </a:r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['Name'].</a:t>
            </a:r>
            <a:r>
              <a:rPr lang="en-US" sz="2000" dirty="0" err="1">
                <a:solidFill>
                  <a:schemeClr val="bg1"/>
                </a:solidFill>
              </a:rPr>
              <a:t>str</a:t>
            </a:r>
            <a:r>
              <a:rPr lang="en-US" sz="2000" dirty="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296987" y="3957384"/>
            <a:ext cx="2377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Splitting Strings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df['Name'].</a:t>
            </a:r>
            <a:r>
              <a:rPr lang="en-US" sz="2000" dirty="0" err="1">
                <a:solidFill>
                  <a:schemeClr val="bg1"/>
                </a:solidFill>
              </a:rPr>
              <a:t>str.split</a:t>
            </a:r>
            <a:r>
              <a:rPr lang="en-US" sz="2000" dirty="0">
                <a:solidFill>
                  <a:schemeClr val="bg1"/>
                </a:solidFill>
              </a:rPr>
              <a:t>(' 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296987" y="4973047"/>
            <a:ext cx="515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Replacing Text</a:t>
            </a:r>
          </a:p>
          <a:p>
            <a:r>
              <a:rPr lang="en-US" sz="2000" dirty="0">
                <a:solidFill>
                  <a:schemeClr val="bg1"/>
                </a:solidFill>
              </a:rPr>
              <a:t>df['Name'] = df['Name'].</a:t>
            </a:r>
            <a:r>
              <a:rPr lang="en-US" sz="2000" dirty="0" err="1">
                <a:solidFill>
                  <a:schemeClr val="bg1"/>
                </a:solidFill>
              </a:rPr>
              <a:t>str.replace</a:t>
            </a:r>
            <a:r>
              <a:rPr lang="en-US" sz="2000" dirty="0">
                <a:solidFill>
                  <a:schemeClr val="bg1"/>
                </a:solidFill>
              </a:rPr>
              <a:t>('Alice', 'Alicia')</a:t>
            </a:r>
            <a:r>
              <a:rPr lang="en-US" sz="2000" dirty="0">
                <a:solidFill>
                  <a:srgbClr val="00B050"/>
                </a:solidFill>
              </a:rPr>
              <a:t> 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92F6A3-D958-48F7-AF77-76EF71374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14212-0CF8-440E-BC74-DBC68AB96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31E906A-29C8-4193-B186-6139224A5E5A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DA754-49F4-40B0-A4CA-0DF8C43AD4C1}"/>
              </a:ext>
            </a:extLst>
          </p:cNvPr>
          <p:cNvSpPr txBox="1"/>
          <p:nvPr/>
        </p:nvSpPr>
        <p:spPr>
          <a:xfrm>
            <a:off x="4145282" y="5742488"/>
            <a:ext cx="388111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Text processing in Pandas is efficient and easy with .str methods.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332F6-5940-47C6-9D9D-FDB9EF619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20" y="1694271"/>
            <a:ext cx="5156199" cy="412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2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1B5A28-D508-4375-BE86-E71A7B4D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BA76C7-9E24-4FCC-B3C2-70CD58CB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198119" y="1258315"/>
            <a:ext cx="54102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Reading Data</a:t>
            </a:r>
          </a:p>
          <a:p>
            <a:pPr algn="just"/>
            <a:endParaRPr lang="en-US" sz="2400" b="1" dirty="0">
              <a:solidFill>
                <a:schemeClr val="accent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CSV files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df = </a:t>
            </a:r>
            <a:r>
              <a:rPr lang="en-US" sz="2000" dirty="0" err="1">
                <a:solidFill>
                  <a:schemeClr val="bg1"/>
                </a:solidFill>
              </a:rPr>
              <a:t>pd.read_csv</a:t>
            </a:r>
            <a:r>
              <a:rPr lang="en-US" sz="2000" dirty="0">
                <a:solidFill>
                  <a:schemeClr val="bg1"/>
                </a:solidFill>
              </a:rPr>
              <a:t>('data.csv’)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Excel files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df = </a:t>
            </a:r>
            <a:r>
              <a:rPr lang="en-US" sz="2000" dirty="0" err="1">
                <a:solidFill>
                  <a:schemeClr val="bg1"/>
                </a:solidFill>
              </a:rPr>
              <a:t>pd.read_excel</a:t>
            </a:r>
            <a:r>
              <a:rPr lang="en-US" sz="2000" dirty="0">
                <a:solidFill>
                  <a:schemeClr val="bg1"/>
                </a:solidFill>
              </a:rPr>
              <a:t>('data.xlsx', </a:t>
            </a:r>
            <a:r>
              <a:rPr lang="en-US" sz="2000" dirty="0" err="1">
                <a:solidFill>
                  <a:schemeClr val="bg1"/>
                </a:solidFill>
              </a:rPr>
              <a:t>sheet_name</a:t>
            </a:r>
            <a:r>
              <a:rPr lang="en-US" sz="2000" dirty="0">
                <a:solidFill>
                  <a:schemeClr val="bg1"/>
                </a:solidFill>
              </a:rPr>
              <a:t>='Sheet1’)</a:t>
            </a:r>
          </a:p>
          <a:p>
            <a:pPr algn="just"/>
            <a:endParaRPr lang="en-US" sz="2000" b="1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JSON files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df = </a:t>
            </a:r>
            <a:r>
              <a:rPr lang="en-US" sz="2000" dirty="0" err="1">
                <a:solidFill>
                  <a:schemeClr val="bg1"/>
                </a:solidFill>
              </a:rPr>
              <a:t>pd.read_json</a:t>
            </a:r>
            <a:r>
              <a:rPr lang="en-US" sz="2000" dirty="0">
                <a:solidFill>
                  <a:schemeClr val="bg1"/>
                </a:solidFill>
              </a:rPr>
              <a:t>('</a:t>
            </a:r>
            <a:r>
              <a:rPr lang="en-US" sz="2000" dirty="0" err="1">
                <a:solidFill>
                  <a:schemeClr val="bg1"/>
                </a:solidFill>
              </a:rPr>
              <a:t>data.json</a:t>
            </a:r>
            <a:r>
              <a:rPr lang="en-US" sz="2000" dirty="0">
                <a:solidFill>
                  <a:schemeClr val="bg1"/>
                </a:solidFill>
              </a:rPr>
              <a:t>’)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287520" y="5717664"/>
            <a:ext cx="361696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Pandas supports many file formats for easy data import/export.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D9E541B-FB7C-4ED1-A148-D801DB9781FC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F5B2CD-0E2F-40AC-9269-FB20A03B2D6C}"/>
              </a:ext>
            </a:extLst>
          </p:cNvPr>
          <p:cNvSpPr txBox="1"/>
          <p:nvPr/>
        </p:nvSpPr>
        <p:spPr>
          <a:xfrm>
            <a:off x="6492239" y="1331767"/>
            <a:ext cx="54102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Writing Data</a:t>
            </a:r>
          </a:p>
          <a:p>
            <a:pPr algn="just"/>
            <a:endParaRPr lang="en-US" sz="2400" b="1" dirty="0">
              <a:solidFill>
                <a:schemeClr val="accent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To CSV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df.to_csv</a:t>
            </a:r>
            <a:r>
              <a:rPr lang="en-US" sz="2000" dirty="0">
                <a:solidFill>
                  <a:schemeClr val="bg1"/>
                </a:solidFill>
              </a:rPr>
              <a:t>('output.csv', index=False)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To Excel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df.to_excel</a:t>
            </a:r>
            <a:r>
              <a:rPr lang="en-US" sz="2000" dirty="0">
                <a:solidFill>
                  <a:schemeClr val="bg1"/>
                </a:solidFill>
              </a:rPr>
              <a:t>('output.xlsx', index=False)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FBFB98-DB19-4A28-B680-DB9DC71CD6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99849"/>
            <a:ext cx="11490959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Reading &amp; Writing Data with Pandas</a:t>
            </a:r>
          </a:p>
        </p:txBody>
      </p:sp>
    </p:spTree>
    <p:extLst>
      <p:ext uri="{BB962C8B-B14F-4D97-AF65-F5344CB8AC3E}">
        <p14:creationId xmlns:p14="http://schemas.microsoft.com/office/powerpoint/2010/main" val="32130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Optimizing Pandas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740943" y="1335507"/>
            <a:ext cx="4429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Use Vectorized Operations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Avoid loops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use built-in Pandas/NumPy functions.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7253503" y="1335510"/>
            <a:ext cx="4857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Use .query() and .eval()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Faster filtering and evaluation.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df.query</a:t>
            </a:r>
            <a:r>
              <a:rPr lang="en-US" sz="2000" dirty="0">
                <a:solidFill>
                  <a:schemeClr val="bg1"/>
                </a:solidFill>
              </a:rPr>
              <a:t>('Age &gt; 30 &amp; Income &gt; 50000')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713944" y="2821050"/>
            <a:ext cx="556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Use Categorical Data Type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Reduce memory and speed up operations on repeated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6CF4B-BABE-4766-9C41-2AFD49AD1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F7C3F7-E8F5-4339-B775-D630792B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C71160F-DDCB-4B45-AB6F-7826C9E2D97A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99BCE0-21FE-4869-BC27-DB90579E7C1F}"/>
              </a:ext>
            </a:extLst>
          </p:cNvPr>
          <p:cNvSpPr txBox="1"/>
          <p:nvPr/>
        </p:nvSpPr>
        <p:spPr>
          <a:xfrm>
            <a:off x="713943" y="4152010"/>
            <a:ext cx="58290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Downcast Numeric Types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df['Age'] = </a:t>
            </a:r>
            <a:r>
              <a:rPr lang="en-US" sz="2000" dirty="0" err="1">
                <a:solidFill>
                  <a:schemeClr val="bg1"/>
                </a:solidFill>
              </a:rPr>
              <a:t>pd.to_numeric</a:t>
            </a:r>
            <a:r>
              <a:rPr lang="en-US" sz="2000" dirty="0">
                <a:solidFill>
                  <a:schemeClr val="bg1"/>
                </a:solidFill>
              </a:rPr>
              <a:t>(df['Age'], downcast='integer')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E3112-942F-4194-90DE-DE2FB7928E36}"/>
              </a:ext>
            </a:extLst>
          </p:cNvPr>
          <p:cNvSpPr txBox="1"/>
          <p:nvPr/>
        </p:nvSpPr>
        <p:spPr>
          <a:xfrm>
            <a:off x="7253503" y="2774148"/>
            <a:ext cx="5068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Avoid Chained Indexing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.loc instead for safe and efficient assignment.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661938-1C89-4F2F-9281-7D3098A8E2DD}"/>
              </a:ext>
            </a:extLst>
          </p:cNvPr>
          <p:cNvSpPr txBox="1"/>
          <p:nvPr/>
        </p:nvSpPr>
        <p:spPr>
          <a:xfrm>
            <a:off x="4371907" y="5742488"/>
            <a:ext cx="3532573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Efficient coding drastically improves speed on large data..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F3DE5B-B412-438F-B93B-BF0071F91A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84FA6EC-768D-4C78-9772-A8D330CC9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BC77E-FF4F-45B4-BDF4-9FBD1141AB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E22E37-D105-4F5A-9100-914F0AC52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6" y="99849"/>
            <a:ext cx="11630853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Pandas Integration with Other 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395503" y="1402080"/>
            <a:ext cx="442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NumPy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Pandas is built on NumPy arrays, enabling fast numerical operations.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import </a:t>
            </a:r>
            <a:r>
              <a:rPr lang="en-US" sz="2000" dirty="0" err="1">
                <a:solidFill>
                  <a:schemeClr val="bg1"/>
                </a:solidFill>
              </a:rPr>
              <a:t>numpy</a:t>
            </a:r>
            <a:r>
              <a:rPr lang="en-US" sz="2000" dirty="0">
                <a:solidFill>
                  <a:schemeClr val="bg1"/>
                </a:solidFill>
              </a:rPr>
              <a:t> as np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arr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 err="1">
                <a:solidFill>
                  <a:schemeClr val="bg1"/>
                </a:solidFill>
              </a:rPr>
              <a:t>np.array</a:t>
            </a:r>
            <a:r>
              <a:rPr lang="en-US" sz="2000" dirty="0">
                <a:solidFill>
                  <a:schemeClr val="bg1"/>
                </a:solidFill>
              </a:rPr>
              <a:t>([1, 2, 3])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df = </a:t>
            </a:r>
            <a:r>
              <a:rPr lang="en-US" sz="2000" dirty="0" err="1">
                <a:solidFill>
                  <a:schemeClr val="bg1"/>
                </a:solidFill>
              </a:rPr>
              <a:t>pd.DataFrame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arr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96986" y="3869690"/>
            <a:ext cx="52933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Matplotlib &amp; Seaborn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For data visualization.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df['Age'].plot(kind='hist’)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import seaborn as </a:t>
            </a:r>
            <a:r>
              <a:rPr lang="en-US" sz="2000" dirty="0" err="1">
                <a:solidFill>
                  <a:schemeClr val="bg1"/>
                </a:solidFill>
              </a:rPr>
              <a:t>sns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sns.boxplot</a:t>
            </a:r>
            <a:r>
              <a:rPr lang="en-US" sz="2000" dirty="0">
                <a:solidFill>
                  <a:schemeClr val="bg1"/>
                </a:solidFill>
              </a:rPr>
              <a:t>(data=df, x='Age')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F892F-4166-4795-A83E-7B5AAE0CA9FA}"/>
              </a:ext>
            </a:extLst>
          </p:cNvPr>
          <p:cNvSpPr txBox="1"/>
          <p:nvPr/>
        </p:nvSpPr>
        <p:spPr>
          <a:xfrm>
            <a:off x="5958840" y="1442720"/>
            <a:ext cx="62331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1"/>
                </a:solidFill>
              </a:rPr>
              <a:t>Scikit</a:t>
            </a:r>
            <a:r>
              <a:rPr lang="en-US" sz="2400" b="1" dirty="0">
                <a:solidFill>
                  <a:schemeClr val="accent1"/>
                </a:solidFill>
              </a:rPr>
              <a:t>-learn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For machine learning pipelines.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sklearn.model_selection</a:t>
            </a:r>
            <a:r>
              <a:rPr lang="en-US" sz="2000" dirty="0">
                <a:solidFill>
                  <a:schemeClr val="bg1"/>
                </a:solidFill>
              </a:rPr>
              <a:t> import </a:t>
            </a:r>
            <a:r>
              <a:rPr lang="en-US" sz="2000" dirty="0" err="1">
                <a:solidFill>
                  <a:schemeClr val="bg1"/>
                </a:solidFill>
              </a:rPr>
              <a:t>train_test_split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X_train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X_test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y_train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y_test</a:t>
            </a:r>
            <a:r>
              <a:rPr lang="en-US" sz="2000" dirty="0">
                <a:solidFill>
                  <a:schemeClr val="bg1"/>
                </a:solidFill>
              </a:rPr>
              <a:t> =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train_test_split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df.drop</a:t>
            </a:r>
            <a:r>
              <a:rPr lang="en-US" sz="2000" dirty="0">
                <a:solidFill>
                  <a:schemeClr val="bg1"/>
                </a:solidFill>
              </a:rPr>
              <a:t>('target', axis=1), df['target'])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2938-5482-425A-80EB-F20A2549D9D7}"/>
              </a:ext>
            </a:extLst>
          </p:cNvPr>
          <p:cNvSpPr txBox="1"/>
          <p:nvPr/>
        </p:nvSpPr>
        <p:spPr>
          <a:xfrm>
            <a:off x="5958840" y="4019805"/>
            <a:ext cx="56337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1"/>
                </a:solidFill>
              </a:rPr>
              <a:t>SQLAlchemy</a:t>
            </a:r>
            <a:endParaRPr lang="en-US" sz="2400" b="1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Read/write data from SQL databases.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sqlalchemy</a:t>
            </a:r>
            <a:r>
              <a:rPr lang="en-US" sz="2000" dirty="0">
                <a:solidFill>
                  <a:schemeClr val="bg1"/>
                </a:solidFill>
              </a:rPr>
              <a:t> import </a:t>
            </a:r>
            <a:r>
              <a:rPr lang="en-US" sz="2000" dirty="0" err="1">
                <a:solidFill>
                  <a:schemeClr val="bg1"/>
                </a:solidFill>
              </a:rPr>
              <a:t>create_engine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engine = </a:t>
            </a:r>
            <a:r>
              <a:rPr lang="en-US" sz="2000" dirty="0" err="1">
                <a:solidFill>
                  <a:schemeClr val="bg1"/>
                </a:solidFill>
              </a:rPr>
              <a:t>create_engine</a:t>
            </a:r>
            <a:r>
              <a:rPr lang="en-US" sz="2000" dirty="0">
                <a:solidFill>
                  <a:schemeClr val="bg1"/>
                </a:solidFill>
              </a:rPr>
              <a:t>('</a:t>
            </a:r>
            <a:r>
              <a:rPr lang="en-US" sz="2000" dirty="0" err="1">
                <a:solidFill>
                  <a:schemeClr val="bg1"/>
                </a:solidFill>
              </a:rPr>
              <a:t>sqlite</a:t>
            </a:r>
            <a:r>
              <a:rPr lang="en-US" sz="2000" dirty="0">
                <a:solidFill>
                  <a:schemeClr val="bg1"/>
                </a:solidFill>
              </a:rPr>
              <a:t>:///:memory:’)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</a:rPr>
              <a:t>df.to_sql</a:t>
            </a:r>
            <a:r>
              <a:rPr lang="en-US" sz="2000" dirty="0">
                <a:solidFill>
                  <a:schemeClr val="bg1"/>
                </a:solidFill>
              </a:rPr>
              <a:t>('</a:t>
            </a:r>
            <a:r>
              <a:rPr lang="en-US" sz="2000" dirty="0" err="1">
                <a:solidFill>
                  <a:schemeClr val="bg1"/>
                </a:solidFill>
              </a:rPr>
              <a:t>table_name</a:t>
            </a:r>
            <a:r>
              <a:rPr lang="en-US" sz="2000" dirty="0">
                <a:solidFill>
                  <a:schemeClr val="bg1"/>
                </a:solidFill>
              </a:rPr>
              <a:t>', engine)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6308A52-6F74-4243-B243-F723A924DC12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CF1813-B324-415B-9A89-FE90E55EA6CF}"/>
              </a:ext>
            </a:extLst>
          </p:cNvPr>
          <p:cNvSpPr txBox="1"/>
          <p:nvPr/>
        </p:nvSpPr>
        <p:spPr>
          <a:xfrm>
            <a:off x="4371907" y="5742488"/>
            <a:ext cx="3319213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Pandas works seamlessly with the Python data ecosystem.</a:t>
            </a:r>
          </a:p>
        </p:txBody>
      </p:sp>
    </p:spTree>
    <p:extLst>
      <p:ext uri="{BB962C8B-B14F-4D97-AF65-F5344CB8AC3E}">
        <p14:creationId xmlns:p14="http://schemas.microsoft.com/office/powerpoint/2010/main" val="342154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303FC31-6C65-49E6-97A5-29E360CC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C57F68-EA70-4BD0-8787-204395E5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388426" y="1206189"/>
            <a:ext cx="6134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Basic Plotting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df['Age'].plot(kind='hist', bins=20, title='Age Distribution')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FA9DC-9831-4253-AB8F-CDFD8F5A47CD}"/>
              </a:ext>
            </a:extLst>
          </p:cNvPr>
          <p:cNvSpPr txBox="1"/>
          <p:nvPr/>
        </p:nvSpPr>
        <p:spPr>
          <a:xfrm>
            <a:off x="388426" y="2120804"/>
            <a:ext cx="5992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Line Plot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df.plot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(x='Date', y='Sales', kind='line')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57152-0B96-434B-AD40-F3F8E11C5E99}"/>
              </a:ext>
            </a:extLst>
          </p:cNvPr>
          <p:cNvSpPr txBox="1"/>
          <p:nvPr/>
        </p:nvSpPr>
        <p:spPr>
          <a:xfrm>
            <a:off x="371557" y="3952074"/>
            <a:ext cx="4157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Scatter Plot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df.plot.scatter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(x='Age', y='Income')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029FC-EA15-467F-B6C6-CA4FAB356B1E}"/>
              </a:ext>
            </a:extLst>
          </p:cNvPr>
          <p:cNvSpPr txBox="1"/>
          <p:nvPr/>
        </p:nvSpPr>
        <p:spPr>
          <a:xfrm>
            <a:off x="375377" y="3044279"/>
            <a:ext cx="4813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Bar Plot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df['Category'].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value_counts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().plot(kind='bar')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BADAC-DE63-4014-9DF0-F988E5B88760}"/>
              </a:ext>
            </a:extLst>
          </p:cNvPr>
          <p:cNvSpPr txBox="1"/>
          <p:nvPr/>
        </p:nvSpPr>
        <p:spPr>
          <a:xfrm>
            <a:off x="384063" y="4859869"/>
            <a:ext cx="74652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Using matplotlib and seaborn for Enhanced Visualization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sns.boxplot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(x='Category', y='Income', data=df)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0D421CB-F3C3-450A-8677-0D293D68B4CB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7BDF6-B03A-4A47-BF1F-2255714F15B1}"/>
              </a:ext>
            </a:extLst>
          </p:cNvPr>
          <p:cNvSpPr txBox="1"/>
          <p:nvPr/>
        </p:nvSpPr>
        <p:spPr>
          <a:xfrm>
            <a:off x="4001849" y="5783344"/>
            <a:ext cx="4188301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Pandas integrates well with visualization libraries for exploratory analysis.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A6C975-BFCD-487D-8C06-DED50A94C0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6" y="99849"/>
            <a:ext cx="11630853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Data Visualization Using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36645-0EDE-49C7-A516-4752C0400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98" y="1998130"/>
            <a:ext cx="5638262" cy="2819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660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B9AA9D-A8FA-472A-8829-35C9E7182704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Training Objectives &amp;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Instructor : Fawad Bahadur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C458CA-3562-4692-9466-1A396CE234B3}"/>
              </a:ext>
            </a:extLst>
          </p:cNvPr>
          <p:cNvGrpSpPr/>
          <p:nvPr/>
        </p:nvGrpSpPr>
        <p:grpSpPr>
          <a:xfrm>
            <a:off x="1406463" y="1381760"/>
            <a:ext cx="9658844" cy="1063847"/>
            <a:chOff x="1406463" y="1381760"/>
            <a:chExt cx="9647617" cy="1191998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F8926FA-2B11-44D3-9525-F7038991D380}"/>
                </a:ext>
              </a:extLst>
            </p:cNvPr>
            <p:cNvSpPr/>
            <p:nvPr/>
          </p:nvSpPr>
          <p:spPr>
            <a:xfrm rot="5400000">
              <a:off x="1379702" y="1525570"/>
              <a:ext cx="822963" cy="769441"/>
            </a:xfrm>
            <a:prstGeom prst="triangle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Lato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40F910-A1F8-4713-8081-E9A7C666E9A0}"/>
                </a:ext>
              </a:extLst>
            </p:cNvPr>
            <p:cNvSpPr/>
            <p:nvPr/>
          </p:nvSpPr>
          <p:spPr>
            <a:xfrm>
              <a:off x="1790507" y="1381760"/>
              <a:ext cx="8623493" cy="1191998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1"/>
                </a:solidFill>
                <a:latin typeface="Lato"/>
                <a:ea typeface="Lato"/>
                <a:cs typeface="Lat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74814D-8C12-4C1D-B377-2E9EB7858819}"/>
                </a:ext>
              </a:extLst>
            </p:cNvPr>
            <p:cNvSpPr txBox="1"/>
            <p:nvPr/>
          </p:nvSpPr>
          <p:spPr>
            <a:xfrm>
              <a:off x="3129280" y="1608427"/>
              <a:ext cx="792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/>
                  <a:ea typeface="Lato"/>
                  <a:cs typeface="Lato"/>
                </a:rPr>
                <a:t>Understand the fundamentals of Pandas Series and </a:t>
              </a:r>
              <a:r>
                <a:rPr lang="en-US" b="1" dirty="0" err="1">
                  <a:latin typeface="Lato"/>
                  <a:ea typeface="Lato"/>
                  <a:cs typeface="Lato"/>
                </a:rPr>
                <a:t>DataFrames</a:t>
              </a:r>
              <a:r>
                <a:rPr lang="en-US" b="1" dirty="0">
                  <a:latin typeface="Lato"/>
                  <a:ea typeface="Lato"/>
                  <a:cs typeface="Lato"/>
                </a:rPr>
                <a:t> 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4D54A1B-68EA-4CD7-9E87-62D6482037B4}"/>
                </a:ext>
              </a:extLst>
            </p:cNvPr>
            <p:cNvSpPr txBox="1"/>
            <p:nvPr/>
          </p:nvSpPr>
          <p:spPr>
            <a:xfrm>
              <a:off x="2123440" y="1620993"/>
              <a:ext cx="9347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/>
                  <a:ea typeface="Lato"/>
                  <a:cs typeface="Lato"/>
                </a:rPr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DBE74C-A62C-4C5F-8A43-6DA4340D5F1F}"/>
              </a:ext>
            </a:extLst>
          </p:cNvPr>
          <p:cNvGrpSpPr/>
          <p:nvPr/>
        </p:nvGrpSpPr>
        <p:grpSpPr>
          <a:xfrm>
            <a:off x="1487743" y="2751227"/>
            <a:ext cx="9577470" cy="1063847"/>
            <a:chOff x="1518223" y="2568841"/>
            <a:chExt cx="9566337" cy="1191998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DF234C9-766E-4DB9-94EF-B1310B12D53E}"/>
                </a:ext>
              </a:extLst>
            </p:cNvPr>
            <p:cNvSpPr/>
            <p:nvPr/>
          </p:nvSpPr>
          <p:spPr>
            <a:xfrm rot="5400000">
              <a:off x="1491462" y="2755814"/>
              <a:ext cx="822963" cy="769441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D7CBFD-8FB3-4EBA-9344-61E6D9C6657B}"/>
                </a:ext>
              </a:extLst>
            </p:cNvPr>
            <p:cNvSpPr/>
            <p:nvPr/>
          </p:nvSpPr>
          <p:spPr>
            <a:xfrm>
              <a:off x="1790506" y="2568841"/>
              <a:ext cx="8623493" cy="11919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02BF9A-3FE0-4427-B3FA-E9AD053D4CC6}"/>
                </a:ext>
              </a:extLst>
            </p:cNvPr>
            <p:cNvSpPr txBox="1"/>
            <p:nvPr/>
          </p:nvSpPr>
          <p:spPr>
            <a:xfrm>
              <a:off x="3159760" y="2798145"/>
              <a:ext cx="792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/>
                </a:rPr>
                <a:t>Perform efficient data cleaning, filtering, and transformation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DA57A9-0B1D-4E1E-815C-9291C87B1F15}"/>
                </a:ext>
              </a:extLst>
            </p:cNvPr>
            <p:cNvSpPr txBox="1"/>
            <p:nvPr/>
          </p:nvSpPr>
          <p:spPr>
            <a:xfrm>
              <a:off x="2123440" y="2777482"/>
              <a:ext cx="9347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/>
                  <a:ea typeface="Lato"/>
                  <a:cs typeface="Lato"/>
                </a:rPr>
                <a:t>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C05718-0CDC-4387-A53C-5875C92EDC44}"/>
              </a:ext>
            </a:extLst>
          </p:cNvPr>
          <p:cNvGrpSpPr/>
          <p:nvPr/>
        </p:nvGrpSpPr>
        <p:grpSpPr>
          <a:xfrm>
            <a:off x="1558865" y="4103437"/>
            <a:ext cx="8865440" cy="1063847"/>
            <a:chOff x="1558863" y="3755922"/>
            <a:chExt cx="8855135" cy="1191998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98B90DD-AA13-4BB4-A74F-A405A711E2FE}"/>
                </a:ext>
              </a:extLst>
            </p:cNvPr>
            <p:cNvSpPr/>
            <p:nvPr/>
          </p:nvSpPr>
          <p:spPr>
            <a:xfrm rot="5400000">
              <a:off x="1532102" y="3986058"/>
              <a:ext cx="822963" cy="769441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88D8E5-BCA7-4F7F-937C-BF49B25DD09C}"/>
                </a:ext>
              </a:extLst>
            </p:cNvPr>
            <p:cNvSpPr/>
            <p:nvPr/>
          </p:nvSpPr>
          <p:spPr>
            <a:xfrm>
              <a:off x="1790505" y="3755922"/>
              <a:ext cx="8623493" cy="119199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D511BB-48AC-4F5A-B371-6AAB987BEBBD}"/>
                </a:ext>
              </a:extLst>
            </p:cNvPr>
            <p:cNvSpPr txBox="1"/>
            <p:nvPr/>
          </p:nvSpPr>
          <p:spPr>
            <a:xfrm>
              <a:off x="3190240" y="3987863"/>
              <a:ext cx="72237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/>
                </a:rPr>
                <a:t>Master advanced techniques like grouping, merging, reshaping, and time series handling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5FB806-486B-40AD-BEDE-97E0BDF4D04D}"/>
                </a:ext>
              </a:extLst>
            </p:cNvPr>
            <p:cNvSpPr txBox="1"/>
            <p:nvPr/>
          </p:nvSpPr>
          <p:spPr>
            <a:xfrm>
              <a:off x="2123440" y="3936454"/>
              <a:ext cx="9347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/>
                  <a:ea typeface="Lato"/>
                  <a:cs typeface="Lato"/>
                </a:rPr>
                <a:t>3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561706-8A25-4C46-B4FE-94C81C64BC97}"/>
              </a:ext>
            </a:extLst>
          </p:cNvPr>
          <p:cNvGrpSpPr/>
          <p:nvPr/>
        </p:nvGrpSpPr>
        <p:grpSpPr>
          <a:xfrm>
            <a:off x="1680782" y="5440843"/>
            <a:ext cx="8743377" cy="1063847"/>
            <a:chOff x="1680783" y="4943003"/>
            <a:chExt cx="8733214" cy="1191998"/>
          </a:xfrm>
        </p:grpSpPr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BF3824F3-D393-4228-A39D-97A1770BBFC0}"/>
                </a:ext>
              </a:extLst>
            </p:cNvPr>
            <p:cNvSpPr/>
            <p:nvPr/>
          </p:nvSpPr>
          <p:spPr>
            <a:xfrm rot="5400000">
              <a:off x="1654022" y="5216302"/>
              <a:ext cx="822963" cy="76944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01D9C1-B42B-4FE3-B016-4EB1EE4F9E50}"/>
                </a:ext>
              </a:extLst>
            </p:cNvPr>
            <p:cNvSpPr/>
            <p:nvPr/>
          </p:nvSpPr>
          <p:spPr>
            <a:xfrm>
              <a:off x="1790504" y="4943003"/>
              <a:ext cx="8623493" cy="11919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1F8859-FFEA-4933-BF5C-CA5218F90483}"/>
                </a:ext>
              </a:extLst>
            </p:cNvPr>
            <p:cNvSpPr txBox="1"/>
            <p:nvPr/>
          </p:nvSpPr>
          <p:spPr>
            <a:xfrm>
              <a:off x="3220720" y="5177581"/>
              <a:ext cx="7180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Lato"/>
                </a:rPr>
                <a:t>Apply Pandas to real-world data analysis, reporting, and machine learning workflows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D0397ED-BB7F-4909-B376-7611A8E0E755}"/>
                </a:ext>
              </a:extLst>
            </p:cNvPr>
            <p:cNvSpPr txBox="1"/>
            <p:nvPr/>
          </p:nvSpPr>
          <p:spPr>
            <a:xfrm>
              <a:off x="2123440" y="5095426"/>
              <a:ext cx="9347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Lato"/>
                  <a:ea typeface="Lato"/>
                  <a:cs typeface="Lato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2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Introduction to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447040" y="1098014"/>
            <a:ext cx="733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is Pandas?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Open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source Python library for </a:t>
            </a:r>
            <a:r>
              <a:rPr lang="en-US" sz="2000" b="1" dirty="0">
                <a:solidFill>
                  <a:schemeClr val="bg1"/>
                </a:solidFill>
              </a:rPr>
              <a:t>data manipulation and analysis.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Provides powerful data structures: Series and </a:t>
            </a:r>
            <a:r>
              <a:rPr lang="en-US" sz="2000" dirty="0" err="1">
                <a:solidFill>
                  <a:schemeClr val="bg1"/>
                </a:solidFill>
              </a:rPr>
              <a:t>DataFrame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Built on top of </a:t>
            </a:r>
            <a:r>
              <a:rPr lang="en-US" sz="2000" dirty="0" err="1">
                <a:solidFill>
                  <a:schemeClr val="bg1"/>
                </a:solidFill>
              </a:rPr>
              <a:t>NumPy</a:t>
            </a:r>
            <a:r>
              <a:rPr lang="en-US" sz="2000" dirty="0">
                <a:solidFill>
                  <a:schemeClr val="bg1"/>
                </a:solidFill>
              </a:rPr>
              <a:t>, designed for working with structured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47040" y="2465196"/>
            <a:ext cx="36271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Why Use Pandas?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Easy handling of missing data.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Flexible reshaping and pivoting.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Powerful group-by functionality.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Supports time series data.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447040" y="4109774"/>
            <a:ext cx="71018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Example: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import pandas as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data = {'Name': ['Alice', 'Bob', 'Charlie'], 'Age': [25, 30, 35]}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pd.DataFrame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(data)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E1B84-4119-48B1-A97B-D7B097854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FEA9C-4E90-4497-9E85-B3E552CAA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41AC98A-25CC-412E-BA3E-4899148AD838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71AAB-49CE-4BDB-9B68-18CCF624CB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074D36-F9BA-4A3E-AAC1-8FCDD5DD4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81" y="1204678"/>
            <a:ext cx="2900331" cy="19125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FFB828-02C5-4343-8FE2-07C5BF2F93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0" t="7673" r="6925" b="5089"/>
          <a:stretch/>
        </p:blipFill>
        <p:spPr>
          <a:xfrm>
            <a:off x="6650672" y="3556033"/>
            <a:ext cx="5425440" cy="2509838"/>
          </a:xfrm>
          <a:prstGeom prst="rect">
            <a:avLst/>
          </a:prstGeom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BC04BDC4-09BA-4349-ADA0-64020775D02D}"/>
              </a:ext>
            </a:extLst>
          </p:cNvPr>
          <p:cNvSpPr/>
          <p:nvPr/>
        </p:nvSpPr>
        <p:spPr>
          <a:xfrm>
            <a:off x="10802650" y="3142614"/>
            <a:ext cx="542863" cy="72104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4ACCDD-AD88-463D-88C1-9511A71CAE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86" y="5403883"/>
            <a:ext cx="34575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6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06308-E77C-4EBD-A0E9-08D6A254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1847"/>
            <a:ext cx="5298758" cy="3249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2E6578"/>
                </a:solidFill>
                <a:effectLst/>
              </a:rPr>
              <a:t>Setting Up Pandas in Your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447040" y="1261519"/>
            <a:ext cx="7335520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What is Pandas?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Open-source Python library for data analysis and manipulation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Built on top of NumPy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47040" y="2578628"/>
            <a:ext cx="497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Prerequisites-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Python installed (preferably 3.6 or above)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pip (Python package installer)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447040" y="3806850"/>
            <a:ext cx="394208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Installation Using pip: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install pandas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3E1B84-4119-48B1-A97B-D7B097854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AFEA9C-4E90-4497-9E85-B3E552CAA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E41AC98A-25CC-412E-BA3E-4899148AD838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A71AAB-49CE-4BDB-9B68-18CCF624CB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35E064-4A78-48C6-8F08-340770FAFD60}"/>
              </a:ext>
            </a:extLst>
          </p:cNvPr>
          <p:cNvSpPr txBox="1"/>
          <p:nvPr/>
        </p:nvSpPr>
        <p:spPr>
          <a:xfrm>
            <a:off x="508000" y="4747615"/>
            <a:ext cx="3881120" cy="116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Verify Installation: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import pandas as pd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.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_version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_)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6D8C3D-39D7-48BD-8927-8049406C2A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4114800" y="4896373"/>
            <a:ext cx="4236720" cy="15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Pandas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96987" y="1014344"/>
            <a:ext cx="7335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What is a Series?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One-dimensional labeled array.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Can hold any data type (integers, strings, floats, etc.).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Labels (index) identify each element.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56347" y="4799905"/>
            <a:ext cx="4204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Series Attributes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Values: </a:t>
            </a:r>
            <a:r>
              <a:rPr lang="en-US" sz="2000" dirty="0">
                <a:solidFill>
                  <a:schemeClr val="bg1"/>
                </a:solidFill>
              </a:rPr>
              <a:t>returns the data as NumPy array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Index:</a:t>
            </a:r>
            <a:r>
              <a:rPr lang="en-US" sz="2000" dirty="0">
                <a:solidFill>
                  <a:schemeClr val="bg1"/>
                </a:solidFill>
              </a:rPr>
              <a:t> returns the index labels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262132" y="3702367"/>
            <a:ext cx="350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Accessing Data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print(s['b'])    # 20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print(s[1])      # 20 (by position)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96987" y="2379019"/>
            <a:ext cx="5389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Creating a Series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import pandas as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 s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pd.Series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([10, 20, 30, 40], index=['a', 'b', 'c', 'd'])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FA7619-D879-4E5C-B6E6-3D3C3B57E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A43D0C-E0F5-44CC-86E6-561B2AB26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B5DB256-5AB2-4461-AF0A-771E9514D94E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D734F0-0CAF-49A3-B9F2-79C2749078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7A7428-2BAC-45FF-B7C7-F1099811CB88}"/>
              </a:ext>
            </a:extLst>
          </p:cNvPr>
          <p:cNvSpPr txBox="1"/>
          <p:nvPr/>
        </p:nvSpPr>
        <p:spPr>
          <a:xfrm>
            <a:off x="4287520" y="5717664"/>
            <a:ext cx="361696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Series is the building block for </a:t>
            </a:r>
            <a:r>
              <a:rPr lang="en-US" sz="2000" dirty="0" err="1">
                <a:solidFill>
                  <a:schemeClr val="bg1"/>
                </a:solidFill>
              </a:rPr>
              <a:t>DataFrame</a:t>
            </a:r>
            <a:r>
              <a:rPr lang="en-US" sz="2000" dirty="0">
                <a:solidFill>
                  <a:schemeClr val="bg1"/>
                </a:solidFill>
              </a:rPr>
              <a:t> columns.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7E4113-E897-47FF-9628-4BBE49327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39" y="2834640"/>
            <a:ext cx="3999123" cy="28367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A4A7A8-E4E4-41D0-8BD9-B04126C6E5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5" t="25042" r="16191" b="18027"/>
          <a:stretch/>
        </p:blipFill>
        <p:spPr>
          <a:xfrm>
            <a:off x="8514080" y="1186616"/>
            <a:ext cx="3199365" cy="15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32652A-E2C6-42E6-B495-CE11E2F2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730" y="1503116"/>
            <a:ext cx="6977270" cy="376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Pandas </a:t>
            </a:r>
            <a:r>
              <a:rPr lang="en-US" b="1" dirty="0" err="1">
                <a:solidFill>
                  <a:srgbClr val="2E6578"/>
                </a:solidFill>
                <a:cs typeface="+mn-cs"/>
              </a:rPr>
              <a:t>DataFrame</a:t>
            </a:r>
            <a:r>
              <a:rPr lang="en-US" b="1" dirty="0">
                <a:solidFill>
                  <a:srgbClr val="2E6578"/>
                </a:solidFill>
                <a:cs typeface="+mn-cs"/>
              </a:rPr>
              <a:t>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447040" y="1098014"/>
            <a:ext cx="497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What is a </a:t>
            </a:r>
            <a:r>
              <a:rPr 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DataFrame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Two-dimensional labeled data structure with columns of potentially different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Like a spreadsheet or SQL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01875" y="2438517"/>
            <a:ext cx="49588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Creating a </a:t>
            </a:r>
            <a:r>
              <a:rPr 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DataFrame</a:t>
            </a: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2E6578"/>
              </a:solidFill>
              <a:latin typeface="+mj-lt"/>
              <a:ea typeface="+mj-ea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import pandas as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pd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 data = {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'Name': ['Alice', 'Bob', 'Charlie'], 'Age': [25, 30, 35],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   'Salary': [50000, 60000, 70000]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}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df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= 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pd.DataFrame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(data)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df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371392" y="5696749"/>
            <a:ext cx="3495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Accessing Rows By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index label: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df.loc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[0]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 integer position: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df.iloc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[0]</a:t>
            </a:r>
            <a:endParaRPr lang="en-US" sz="2000" dirty="0">
              <a:solidFill>
                <a:srgbClr val="92D050"/>
              </a:solidFill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371392" y="4881387"/>
            <a:ext cx="45873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Accessing Columns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['Name'])  # Returns Series of names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2A6195-9D9B-4CA4-8B28-1429E978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2AAA77-F801-4408-BA26-0EF567859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C74B83CC-3CBB-4487-B678-916151D982D6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900299-484E-48F1-BDD7-E009F13C2D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1431DF-C55A-45DE-A7EC-0CB2784A905F}"/>
              </a:ext>
            </a:extLst>
          </p:cNvPr>
          <p:cNvSpPr txBox="1"/>
          <p:nvPr/>
        </p:nvSpPr>
        <p:spPr>
          <a:xfrm>
            <a:off x="4145282" y="5825164"/>
            <a:ext cx="396240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chemeClr val="bg1"/>
                </a:solidFill>
              </a:rPr>
              <a:t>DataFrame</a:t>
            </a:r>
            <a:r>
              <a:rPr lang="en-US" sz="2000" dirty="0">
                <a:solidFill>
                  <a:schemeClr val="bg1"/>
                </a:solidFill>
              </a:rPr>
              <a:t> is the core structure for data analysis in Pandas.</a:t>
            </a:r>
          </a:p>
        </p:txBody>
      </p:sp>
    </p:spTree>
    <p:extLst>
      <p:ext uri="{BB962C8B-B14F-4D97-AF65-F5344CB8AC3E}">
        <p14:creationId xmlns:p14="http://schemas.microsoft.com/office/powerpoint/2010/main" val="339272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Data Selection &amp; Indexing?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447040" y="1098014"/>
            <a:ext cx="5445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Selecting Columns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['Age']          # Single column (Series)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</a:t>
            </a:r>
            <a:r>
              <a:rPr lang="en-US" sz="2000" dirty="0">
                <a:solidFill>
                  <a:schemeClr val="bg1"/>
                </a:solidFill>
              </a:rPr>
              <a:t>[['Name', 'Age']] # Multiple columns (</a:t>
            </a:r>
            <a:r>
              <a:rPr lang="en-US" sz="2000" dirty="0" err="1">
                <a:solidFill>
                  <a:schemeClr val="bg1"/>
                </a:solidFill>
              </a:rPr>
              <a:t>DataFrame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47040" y="2184928"/>
            <a:ext cx="42570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Selecting Rows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Using .loc (label-based)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df.loc</a:t>
            </a:r>
            <a:r>
              <a:rPr lang="en-US" sz="2000" dirty="0">
                <a:solidFill>
                  <a:schemeClr val="bg1"/>
                </a:solidFill>
              </a:rPr>
              <a:t>[0]           # First row by index label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df.loc</a:t>
            </a:r>
            <a:r>
              <a:rPr lang="en-US" sz="2000" dirty="0">
                <a:solidFill>
                  <a:schemeClr val="bg1"/>
                </a:solidFill>
              </a:rPr>
              <a:t>[0:2]         # Rows 0 to 2 inclusive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Using .</a:t>
            </a:r>
            <a:r>
              <a:rPr lang="en-US" sz="2000" b="1" dirty="0" err="1">
                <a:solidFill>
                  <a:schemeClr val="bg1"/>
                </a:solidFill>
              </a:rPr>
              <a:t>iloc</a:t>
            </a:r>
            <a:r>
              <a:rPr lang="en-US" sz="2000" b="1" dirty="0">
                <a:solidFill>
                  <a:schemeClr val="bg1"/>
                </a:solidFill>
              </a:rPr>
              <a:t> (integer position-based)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df.iloc</a:t>
            </a:r>
            <a:r>
              <a:rPr lang="en-US" sz="2000" dirty="0">
                <a:solidFill>
                  <a:schemeClr val="bg1"/>
                </a:solidFill>
              </a:rPr>
              <a:t>[0]          # First row by position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df.iloc</a:t>
            </a:r>
            <a:r>
              <a:rPr lang="en-US" sz="2000" dirty="0">
                <a:solidFill>
                  <a:schemeClr val="bg1"/>
                </a:solidFill>
              </a:rPr>
              <a:t>[0:2]        # Rows 0 and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6695440" y="1485581"/>
            <a:ext cx="479552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Aditional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 Selection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df[df['Age'] &gt; 25]  # Rows where Age &gt; 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447040" y="4897896"/>
            <a:ext cx="286512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Setting Values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df.loc</a:t>
            </a:r>
            <a:r>
              <a:rPr lang="en-US" sz="2000" dirty="0">
                <a:solidFill>
                  <a:schemeClr val="bg1"/>
                </a:solidFill>
              </a:rPr>
              <a:t>[1, 'Salary'] = 65000</a:t>
            </a:r>
            <a:endParaRPr lang="en-US" sz="2000" dirty="0">
              <a:solidFill>
                <a:srgbClr val="00B05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38908D-C088-41CA-876E-B65D551A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7497EE-8504-43CB-9A5F-760F4183A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4B88526-6341-47E9-8502-C05CEF1BCEB8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60D4C4-E631-491A-B1FA-B0A0DCDC2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BBFF1F-6685-430C-A757-C7D330A5B739}"/>
              </a:ext>
            </a:extLst>
          </p:cNvPr>
          <p:cNvSpPr txBox="1"/>
          <p:nvPr/>
        </p:nvSpPr>
        <p:spPr>
          <a:xfrm>
            <a:off x="4145282" y="5764204"/>
            <a:ext cx="340359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Use .loc for label indexing and .</a:t>
            </a:r>
            <a:r>
              <a:rPr lang="en-US" sz="2000" dirty="0" err="1">
                <a:solidFill>
                  <a:schemeClr val="bg1"/>
                </a:solidFill>
              </a:rPr>
              <a:t>iloc</a:t>
            </a:r>
            <a:r>
              <a:rPr lang="en-US" sz="2000" dirty="0">
                <a:solidFill>
                  <a:schemeClr val="bg1"/>
                </a:solidFill>
              </a:rPr>
              <a:t> for positional indexing.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61E388-D2CA-40E9-8B6A-9170D51DE6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31" t="31556" r="13111" b="9098"/>
          <a:stretch/>
        </p:blipFill>
        <p:spPr>
          <a:xfrm>
            <a:off x="4861562" y="2404472"/>
            <a:ext cx="7172960" cy="32102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281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Handling Missing Data?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443220" y="1234520"/>
            <a:ext cx="7335520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Detecting Missing Data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df.isnull</a:t>
            </a:r>
            <a:r>
              <a:rPr lang="en-US" sz="2000" dirty="0">
                <a:solidFill>
                  <a:schemeClr val="bg1"/>
                </a:solidFill>
              </a:rPr>
              <a:t>()          # Returns </a:t>
            </a:r>
            <a:r>
              <a:rPr lang="en-US" sz="2000" dirty="0" err="1">
                <a:solidFill>
                  <a:schemeClr val="bg1"/>
                </a:solidFill>
              </a:rPr>
              <a:t>DataFrame</a:t>
            </a:r>
            <a:r>
              <a:rPr lang="en-US" sz="2000" dirty="0">
                <a:solidFill>
                  <a:schemeClr val="bg1"/>
                </a:solidFill>
              </a:rPr>
              <a:t> of True/False for missing values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df.isnull</a:t>
            </a:r>
            <a:r>
              <a:rPr lang="en-US" sz="2000" dirty="0">
                <a:solidFill>
                  <a:schemeClr val="bg1"/>
                </a:solidFill>
              </a:rPr>
              <a:t>().sum()    # Count missing values per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43220" y="2995484"/>
            <a:ext cx="3478540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Changing Data Types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df['Age'] = df['Age'].</a:t>
            </a:r>
            <a:r>
              <a:rPr lang="en-US" sz="2000" dirty="0" err="1">
                <a:solidFill>
                  <a:schemeClr val="bg1"/>
                </a:solidFill>
              </a:rPr>
              <a:t>astype</a:t>
            </a:r>
            <a:r>
              <a:rPr lang="en-US" sz="2000" dirty="0">
                <a:solidFill>
                  <a:schemeClr val="bg1"/>
                </a:solidFill>
              </a:rPr>
              <a:t>(float)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447040" y="4594831"/>
            <a:ext cx="5963920" cy="109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Removing Duplicates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df.drop_duplicates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inplace</a:t>
            </a:r>
            <a:r>
              <a:rPr lang="en-US" sz="2000" dirty="0">
                <a:solidFill>
                  <a:schemeClr val="bg1"/>
                </a:solidFill>
              </a:rPr>
              <a:t>=True)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df.drop_duplicates</a:t>
            </a:r>
            <a:r>
              <a:rPr lang="en-US" sz="2000" dirty="0">
                <a:solidFill>
                  <a:schemeClr val="bg1"/>
                </a:solidFill>
              </a:rPr>
              <a:t>(subset=['ID', 'Email'], </a:t>
            </a:r>
            <a:r>
              <a:rPr lang="en-US" sz="2000" dirty="0" err="1">
                <a:solidFill>
                  <a:schemeClr val="bg1"/>
                </a:solidFill>
              </a:rPr>
              <a:t>inplace</a:t>
            </a:r>
            <a:r>
              <a:rPr lang="en-US" sz="2000" dirty="0">
                <a:solidFill>
                  <a:schemeClr val="bg1"/>
                </a:solidFill>
              </a:rPr>
              <a:t>=True)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356CAE-6691-4DF0-85EE-582D89F1D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B3A514-32FF-4D20-B7F1-C852BCA94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34623B0E-5723-4B5D-9915-C01BEA9BA1E8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99EFC2-33B1-433C-82A5-0145DD13D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74" b="31748"/>
          <a:stretch/>
        </p:blipFill>
        <p:spPr>
          <a:xfrm>
            <a:off x="157290" y="157473"/>
            <a:ext cx="1508443" cy="557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52DB2DF-46BB-4D38-947B-C38B74416BE5}"/>
              </a:ext>
            </a:extLst>
          </p:cNvPr>
          <p:cNvSpPr txBox="1"/>
          <p:nvPr/>
        </p:nvSpPr>
        <p:spPr>
          <a:xfrm>
            <a:off x="4145282" y="5764204"/>
            <a:ext cx="340359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Clean and transform your data to prepare it for analysis.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ECE62-5187-44C1-9C61-5416E8A73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59" y="1658118"/>
            <a:ext cx="5312143" cy="18075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430ED9-E2AE-4FB0-BD5D-42AE700618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55"/>
          <a:stretch/>
        </p:blipFill>
        <p:spPr>
          <a:xfrm>
            <a:off x="6048596" y="3655295"/>
            <a:ext cx="6070428" cy="20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777C6AB-363C-4988-86FD-5B068E8B8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2710"/>
            <a:ext cx="5325406" cy="3988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E6578"/>
                </a:solidFill>
                <a:cs typeface="+mn-cs"/>
              </a:rPr>
              <a:t>Data Aggregation &amp; Grouping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96987" y="1130988"/>
            <a:ext cx="5038472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GroupBy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 Basics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Split data into groups based on column values.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Apply aggregation functions.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96987" y="4139780"/>
            <a:ext cx="36825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Example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grouped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df.groupby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('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AgeGroup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')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print(grouped['Income'].mean())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296987" y="2167897"/>
            <a:ext cx="43757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Common Aggregation Functions</a:t>
            </a:r>
            <a:r>
              <a:rPr lang="en-US" sz="2400" b="1" dirty="0">
                <a:solidFill>
                  <a:schemeClr val="accent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.sum()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.mean()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.count()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.min()</a:t>
            </a:r>
          </a:p>
          <a:p>
            <a:r>
              <a:rPr lang="en-US" sz="2000" dirty="0">
                <a:solidFill>
                  <a:schemeClr val="bg1"/>
                </a:solidFill>
              </a:rPr>
              <a:t>- .max()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19B33F-20D7-4D98-9FAC-FDA25DD8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47313"/>
            <a:ext cx="1186184" cy="531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162700-0407-4487-8F00-ABB731E47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29609"/>
            <a:ext cx="721043" cy="72104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DBB61AC0-A836-47C8-A1A6-202F65B404C5}"/>
              </a:ext>
            </a:extLst>
          </p:cNvPr>
          <p:cNvSpPr txBox="1">
            <a:spLocks/>
          </p:cNvSpPr>
          <p:nvPr/>
        </p:nvSpPr>
        <p:spPr>
          <a:xfrm>
            <a:off x="9309956" y="649453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AB653-9AF2-4777-BC16-CED66C9C1443}"/>
              </a:ext>
            </a:extLst>
          </p:cNvPr>
          <p:cNvSpPr txBox="1"/>
          <p:nvPr/>
        </p:nvSpPr>
        <p:spPr>
          <a:xfrm>
            <a:off x="4394201" y="5806362"/>
            <a:ext cx="340359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GroupBy</a:t>
            </a:r>
            <a:r>
              <a:rPr lang="en-US" sz="2000" dirty="0">
                <a:solidFill>
                  <a:schemeClr val="bg1"/>
                </a:solidFill>
              </a:rPr>
              <a:t> is powerful for summarizing data by categories.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780A1-B9BF-4F0A-A3B4-3755B8AEBE9B}"/>
              </a:ext>
            </a:extLst>
          </p:cNvPr>
          <p:cNvSpPr txBox="1"/>
          <p:nvPr/>
        </p:nvSpPr>
        <p:spPr>
          <a:xfrm>
            <a:off x="296602" y="5220925"/>
            <a:ext cx="4659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2E6578"/>
                </a:solidFill>
                <a:latin typeface="+mj-lt"/>
                <a:ea typeface="+mj-ea"/>
              </a:rPr>
              <a:t>Multiple Aggregations</a:t>
            </a:r>
          </a:p>
          <a:p>
            <a:pPr marL="0" lvl="2"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grouped['Income'].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agg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(['mean', 'max', 'min'])</a:t>
            </a:r>
          </a:p>
        </p:txBody>
      </p:sp>
    </p:spTree>
    <p:extLst>
      <p:ext uri="{BB962C8B-B14F-4D97-AF65-F5344CB8AC3E}">
        <p14:creationId xmlns:p14="http://schemas.microsoft.com/office/powerpoint/2010/main" val="342476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1892</Words>
  <Application>Microsoft Office PowerPoint</Application>
  <PresentationFormat>Widescreen</PresentationFormat>
  <Paragraphs>315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Agency FB</vt:lpstr>
      <vt:lpstr>Arial</vt:lpstr>
      <vt:lpstr>Goudy Old Style</vt:lpstr>
      <vt:lpstr>Lato</vt:lpstr>
      <vt:lpstr>Wingdings 2</vt:lpstr>
      <vt:lpstr>SlateVTI</vt:lpstr>
      <vt:lpstr>Mastering Pandas: From Basics to Expert Level</vt:lpstr>
      <vt:lpstr>Training Objectives &amp; Outcomes</vt:lpstr>
      <vt:lpstr>Introduction to Pandas</vt:lpstr>
      <vt:lpstr>Setting Up Pandas in Your Environment</vt:lpstr>
      <vt:lpstr>Pandas Series</vt:lpstr>
      <vt:lpstr>Pandas DataFrame Basics</vt:lpstr>
      <vt:lpstr>Data Selection &amp; Indexing?</vt:lpstr>
      <vt:lpstr>Handling Missing Data?</vt:lpstr>
      <vt:lpstr>Data Aggregation &amp; Grouping</vt:lpstr>
      <vt:lpstr>Concatenation in Pandas</vt:lpstr>
      <vt:lpstr>Merge in Pandas</vt:lpstr>
      <vt:lpstr>Join in Pandas</vt:lpstr>
      <vt:lpstr>Working with Time Series Data</vt:lpstr>
      <vt:lpstr>Handling Text Data in Pandas</vt:lpstr>
      <vt:lpstr>Reading &amp; Writing Data with Pandas</vt:lpstr>
      <vt:lpstr>Optimizing Pandas Performance</vt:lpstr>
      <vt:lpstr>Pandas Integration with Other Libraries</vt:lpstr>
      <vt:lpstr>Data Visualization Using Pandas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2025-07-31T06:47:14Z</dcterms:modified>
</cp:coreProperties>
</file>