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382" r:id="rId3"/>
    <p:sldId id="373" r:id="rId4"/>
    <p:sldId id="383" r:id="rId5"/>
    <p:sldId id="384" r:id="rId6"/>
    <p:sldId id="385" r:id="rId7"/>
    <p:sldId id="386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5F635C-957D-7C4D-D9E0-9B7E8F8EF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B7E1-8C79-B676-031C-2F7DD9F35E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6000" b="1" dirty="0">
                <a:solidFill>
                  <a:schemeClr val="accent3"/>
                </a:solidFill>
                <a:effectLst/>
              </a:rPr>
              <a:t>What Are Modules and Packages?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87C1FC8-D07D-7F9D-8860-85B59379A916}"/>
              </a:ext>
            </a:extLst>
          </p:cNvPr>
          <p:cNvSpPr txBox="1"/>
          <p:nvPr/>
        </p:nvSpPr>
        <p:spPr>
          <a:xfrm>
            <a:off x="235949" y="1481965"/>
            <a:ext cx="79359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Module: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Python file (.</a:t>
            </a:r>
            <a:r>
              <a:rPr lang="en-US" sz="2400" dirty="0" err="1">
                <a:solidFill>
                  <a:schemeClr val="bg1"/>
                </a:solidFill>
              </a:rPr>
              <a:t>py</a:t>
            </a:r>
            <a:r>
              <a:rPr lang="en-US" sz="2400" dirty="0">
                <a:solidFill>
                  <a:schemeClr val="bg1"/>
                </a:solidFill>
              </a:rPr>
              <a:t>) that contains code (functions, variables, classes).</a:t>
            </a:r>
          </a:p>
          <a:p>
            <a:endParaRPr lang="en-US" sz="2400" b="1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Package: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A collection (folder) of multiple related modules with an __init__.py file.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Analogy: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Module → Chapter, Package → Book</a:t>
            </a:r>
          </a:p>
          <a:p>
            <a:endParaRPr lang="en-US" sz="3600" i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4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400" dirty="0">
                <a:solidFill>
                  <a:schemeClr val="bg1"/>
                </a:solidFill>
              </a:rPr>
              <a:t># importing a module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import math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26737-B930-ED6C-EBD8-34EDCA104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048" t="4235" r="7544" b="5823"/>
          <a:stretch>
            <a:fillRect/>
          </a:stretch>
        </p:blipFill>
        <p:spPr>
          <a:xfrm>
            <a:off x="7738712" y="2281187"/>
            <a:ext cx="3397718" cy="316671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352508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AC86D8-C35B-2A6F-580D-045841D33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D7A5C-5A8C-ACA6-95C6-E05BB2450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Why Use Packages?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0498F56-ABD3-392E-290A-91319D1922B5}"/>
              </a:ext>
            </a:extLst>
          </p:cNvPr>
          <p:cNvSpPr txBox="1"/>
          <p:nvPr/>
        </p:nvSpPr>
        <p:spPr>
          <a:xfrm>
            <a:off x="410935" y="1992104"/>
            <a:ext cx="6894639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✅ Reuse existing tested code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Organize large projects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Increase readability and maintainability</a:t>
            </a:r>
          </a:p>
          <a:p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✅ Avoid writing boilerplate code</a:t>
            </a:r>
          </a:p>
          <a:p>
            <a:endParaRPr lang="en-US" sz="2800" i="1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Instead of writing your own square root function — just use </a:t>
            </a:r>
            <a:r>
              <a:rPr lang="en-US" sz="2800" dirty="0" err="1">
                <a:solidFill>
                  <a:schemeClr val="bg1"/>
                </a:solidFill>
                <a:highlight>
                  <a:srgbClr val="C0C0C0"/>
                </a:highlight>
              </a:rPr>
              <a:t>math.sqrt</a:t>
            </a:r>
            <a:r>
              <a:rPr lang="en-US" sz="2800" dirty="0">
                <a:solidFill>
                  <a:schemeClr val="bg1"/>
                </a:solidFill>
                <a:highlight>
                  <a:srgbClr val="C0C0C0"/>
                </a:highlight>
              </a:rPr>
              <a:t>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E22204-72AF-F454-389B-96426FAB62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9062" y="1385235"/>
            <a:ext cx="3368942" cy="16844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92A7D-6463-AB11-6827-A6359AC97A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94" y="1870660"/>
            <a:ext cx="1562100" cy="2924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4177BC-75FF-5920-4E57-CC2A841F3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97" y="4701240"/>
            <a:ext cx="2962275" cy="154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619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0518F1-8C5E-8468-750B-68F9F028F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ACBF-052D-9C2D-9F8A-6577D5DE8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Importing Modules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3F4CDAE-21B5-A61B-D3A0-2AE10F1A4323}"/>
              </a:ext>
            </a:extLst>
          </p:cNvPr>
          <p:cNvSpPr txBox="1"/>
          <p:nvPr/>
        </p:nvSpPr>
        <p:spPr>
          <a:xfrm>
            <a:off x="430185" y="1495172"/>
            <a:ext cx="689463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Types of Imports: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1. Entire module: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import math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print(</a:t>
            </a:r>
            <a:r>
              <a:rPr lang="en-US" sz="2800" dirty="0" err="1">
                <a:solidFill>
                  <a:schemeClr val="bg1"/>
                </a:solidFill>
              </a:rPr>
              <a:t>math.pi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2. Specific item: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from math import sqrt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print(sqrt(25))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en-US" sz="2800" b="1" dirty="0">
                <a:solidFill>
                  <a:schemeClr val="bg1"/>
                </a:solidFill>
              </a:rPr>
              <a:t>3. Using alias: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import math as m</a:t>
            </a:r>
          </a:p>
          <a:p>
            <a:pPr lvl="3"/>
            <a:r>
              <a:rPr lang="en-US" sz="2800" dirty="0">
                <a:solidFill>
                  <a:schemeClr val="bg1"/>
                </a:solidFill>
              </a:rPr>
              <a:t>print(</a:t>
            </a:r>
            <a:r>
              <a:rPr lang="en-US" sz="2800" dirty="0" err="1">
                <a:solidFill>
                  <a:schemeClr val="bg1"/>
                </a:solidFill>
              </a:rPr>
              <a:t>m.e</a:t>
            </a:r>
            <a:r>
              <a:rPr lang="en-US" sz="2800" dirty="0">
                <a:solidFill>
                  <a:schemeClr val="bg1"/>
                </a:solidFill>
              </a:rPr>
              <a:t>)</a:t>
            </a:r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B1FB5-4C98-9AAE-4530-4CF961A34D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5044" y="2410904"/>
            <a:ext cx="4948388" cy="2771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068296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E726AF-EF61-FD19-4EE4-FDF364B02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C8ECF-C594-FC80-BA26-7F646C2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Exploring the math Module (Introduction)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B03E1F9-5567-773F-2855-35B6D7562B12}"/>
              </a:ext>
            </a:extLst>
          </p:cNvPr>
          <p:cNvSpPr txBox="1"/>
          <p:nvPr/>
        </p:nvSpPr>
        <p:spPr>
          <a:xfrm>
            <a:off x="430185" y="1495172"/>
            <a:ext cx="7558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Purpose:</a:t>
            </a:r>
            <a:r>
              <a:rPr lang="en-US" sz="2800" dirty="0">
                <a:solidFill>
                  <a:schemeClr val="bg1"/>
                </a:solidFill>
              </a:rPr>
              <a:t> Perform mathematical operations easily.</a:t>
            </a:r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BBAFBB-24A1-7FD6-3334-F0F8B9A4DD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5764445"/>
              </p:ext>
            </p:extLst>
          </p:nvPr>
        </p:nvGraphicFramePr>
        <p:xfrm>
          <a:off x="2378508" y="2253868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6390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382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 dirty="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28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9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math.sqrt(x)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Square root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11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math.pow(a,b)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Power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5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math.ceil(x)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Round up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math.floor(x)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Round down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17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math.pi</a:t>
                      </a:r>
                      <a:r>
                        <a:rPr lang="en-US" sz="2800"/>
                        <a:t> / </a:t>
                      </a:r>
                      <a:r>
                        <a:rPr lang="en-US" sz="2800">
                          <a:latin typeface="Courier New" panose="02070309020205020404" pitchFamily="49" charset="0"/>
                        </a:rPr>
                        <a:t>math.e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Constants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56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9EEEE88-0682-DF7F-F1BC-BCCABA405E0A}"/>
              </a:ext>
            </a:extLst>
          </p:cNvPr>
          <p:cNvSpPr txBox="1"/>
          <p:nvPr/>
        </p:nvSpPr>
        <p:spPr>
          <a:xfrm>
            <a:off x="430185" y="5311601"/>
            <a:ext cx="369905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math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math.sqrt</a:t>
            </a:r>
            <a:r>
              <a:rPr lang="en-US" sz="2000" dirty="0">
                <a:solidFill>
                  <a:schemeClr val="bg1"/>
                </a:solidFill>
              </a:rPr>
              <a:t>(16))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math.ceil</a:t>
            </a:r>
            <a:r>
              <a:rPr lang="en-US" sz="2000" dirty="0">
                <a:solidFill>
                  <a:schemeClr val="bg1"/>
                </a:solidFill>
              </a:rPr>
              <a:t>(3.2))</a:t>
            </a:r>
          </a:p>
        </p:txBody>
      </p:sp>
    </p:spTree>
    <p:extLst>
      <p:ext uri="{BB962C8B-B14F-4D97-AF65-F5344CB8AC3E}">
        <p14:creationId xmlns:p14="http://schemas.microsoft.com/office/powerpoint/2010/main" val="34640401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CE4D72-BF6F-27FA-A791-DB0EFDE20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4ED62-06A8-BDAA-B7F2-B3619C94D4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AD336E6-1282-16B4-21CD-FAA190807EEA}"/>
              </a:ext>
            </a:extLst>
          </p:cNvPr>
          <p:cNvSpPr txBox="1"/>
          <p:nvPr/>
        </p:nvSpPr>
        <p:spPr>
          <a:xfrm>
            <a:off x="430185" y="1495172"/>
            <a:ext cx="7558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Trigonometric &amp; Logarithmic Functions</a:t>
            </a:r>
            <a:endParaRPr lang="en-US" sz="28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4A27CE-114B-D02F-D444-AE07D76B78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893953"/>
              </p:ext>
            </p:extLst>
          </p:nvPr>
        </p:nvGraphicFramePr>
        <p:xfrm>
          <a:off x="2378508" y="2253868"/>
          <a:ext cx="81280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92639049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438236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Function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2696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math.sin(x)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Sine of x (radians)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891195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math.cos(x)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Cosine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5578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math.tan(x)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Tangent of 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783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math.log(x)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Natural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172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>
                          <a:latin typeface="Courier New" panose="02070309020205020404" pitchFamily="49" charset="0"/>
                        </a:rPr>
                        <a:t>math.log10(x)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Base-10 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756541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D61591C-2729-D62A-049E-C0E6BC4DBB6C}"/>
              </a:ext>
            </a:extLst>
          </p:cNvPr>
          <p:cNvSpPr txBox="1"/>
          <p:nvPr/>
        </p:nvSpPr>
        <p:spPr>
          <a:xfrm>
            <a:off x="430185" y="5311601"/>
            <a:ext cx="471933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import math</a:t>
            </a:r>
          </a:p>
          <a:p>
            <a:r>
              <a:rPr lang="en-US" sz="2000" dirty="0">
                <a:solidFill>
                  <a:schemeClr val="bg1"/>
                </a:solidFill>
              </a:rPr>
              <a:t>angle = 90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math.sin</a:t>
            </a:r>
            <a:r>
              <a:rPr lang="en-US" sz="2000" dirty="0">
                <a:solidFill>
                  <a:schemeClr val="bg1"/>
                </a:solidFill>
              </a:rPr>
              <a:t>(</a:t>
            </a:r>
            <a:r>
              <a:rPr lang="en-US" sz="2000" dirty="0" err="1">
                <a:solidFill>
                  <a:schemeClr val="bg1"/>
                </a:solidFill>
              </a:rPr>
              <a:t>math.radians</a:t>
            </a:r>
            <a:r>
              <a:rPr lang="en-US" sz="2000" dirty="0">
                <a:solidFill>
                  <a:schemeClr val="bg1"/>
                </a:solidFill>
              </a:rPr>
              <a:t>(angle)))</a:t>
            </a:r>
          </a:p>
        </p:txBody>
      </p:sp>
    </p:spTree>
    <p:extLst>
      <p:ext uri="{BB962C8B-B14F-4D97-AF65-F5344CB8AC3E}">
        <p14:creationId xmlns:p14="http://schemas.microsoft.com/office/powerpoint/2010/main" val="355572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EE4D0E-8735-BD0A-3601-150B8FB95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2C4C7-7792-B816-65EC-25A6F8A36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3"/>
                </a:solidFill>
                <a:effectLst/>
              </a:rPr>
              <a:t>Conti…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E58A83-9F3D-B561-1DCF-C9329824BAD6}"/>
              </a:ext>
            </a:extLst>
          </p:cNvPr>
          <p:cNvSpPr txBox="1"/>
          <p:nvPr/>
        </p:nvSpPr>
        <p:spPr>
          <a:xfrm>
            <a:off x="430185" y="1495172"/>
            <a:ext cx="7558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Advanced Features: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9EA5B4-644B-167C-BAED-68272E525CB4}"/>
              </a:ext>
            </a:extLst>
          </p:cNvPr>
          <p:cNvSpPr txBox="1"/>
          <p:nvPr/>
        </p:nvSpPr>
        <p:spPr>
          <a:xfrm>
            <a:off x="430185" y="5311601"/>
            <a:ext cx="471933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Example: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math.gcd</a:t>
            </a:r>
            <a:r>
              <a:rPr lang="en-US" sz="2000" dirty="0">
                <a:solidFill>
                  <a:schemeClr val="bg1"/>
                </a:solidFill>
              </a:rPr>
              <a:t>(24, 36))</a:t>
            </a:r>
          </a:p>
          <a:p>
            <a:r>
              <a:rPr lang="en-US" sz="2000" dirty="0">
                <a:solidFill>
                  <a:schemeClr val="bg1"/>
                </a:solidFill>
              </a:rPr>
              <a:t>print(</a:t>
            </a:r>
            <a:r>
              <a:rPr lang="en-US" sz="2000" dirty="0" err="1">
                <a:solidFill>
                  <a:schemeClr val="bg1"/>
                </a:solidFill>
              </a:rPr>
              <a:t>math.isclose</a:t>
            </a:r>
            <a:r>
              <a:rPr lang="en-US" sz="2000" dirty="0">
                <a:solidFill>
                  <a:schemeClr val="bg1"/>
                </a:solidFill>
              </a:rPr>
              <a:t>(0.1+0.2, 0.3))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E0DB4-BC11-5837-FE6E-01BCAAE09F37}"/>
              </a:ext>
            </a:extLst>
          </p:cNvPr>
          <p:cNvSpPr txBox="1"/>
          <p:nvPr/>
        </p:nvSpPr>
        <p:spPr>
          <a:xfrm>
            <a:off x="2935705" y="2221717"/>
            <a:ext cx="755878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chemeClr val="bg1"/>
                </a:solidFill>
              </a:rPr>
              <a:t>math.factorial</a:t>
            </a:r>
            <a:r>
              <a:rPr lang="en-US" sz="2800" b="1" dirty="0">
                <a:solidFill>
                  <a:schemeClr val="bg1"/>
                </a:solidFill>
              </a:rPr>
              <a:t>(5) → 120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math.gcd</a:t>
            </a:r>
            <a:r>
              <a:rPr lang="en-US" sz="2800" b="1" dirty="0">
                <a:solidFill>
                  <a:schemeClr val="bg1"/>
                </a:solidFill>
              </a:rPr>
              <a:t>(18, 24) → 6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math.isclose</a:t>
            </a:r>
            <a:r>
              <a:rPr lang="en-US" sz="2800" b="1" dirty="0">
                <a:solidFill>
                  <a:schemeClr val="bg1"/>
                </a:solidFill>
              </a:rPr>
              <a:t>(1.001, 1.002) → Compare floats</a:t>
            </a:r>
          </a:p>
          <a:p>
            <a:endParaRPr lang="en-US" sz="2800" b="1" dirty="0">
              <a:solidFill>
                <a:schemeClr val="bg1"/>
              </a:solidFill>
            </a:endParaRPr>
          </a:p>
          <a:p>
            <a:r>
              <a:rPr lang="en-US" sz="2800" b="1" dirty="0" err="1">
                <a:solidFill>
                  <a:schemeClr val="bg1"/>
                </a:solidFill>
              </a:rPr>
              <a:t>math.isnan</a:t>
            </a:r>
            <a:r>
              <a:rPr lang="en-US" sz="2800" b="1" dirty="0">
                <a:solidFill>
                  <a:schemeClr val="bg1"/>
                </a:solidFill>
              </a:rPr>
              <a:t>(x), </a:t>
            </a:r>
            <a:r>
              <a:rPr lang="en-US" sz="2800" b="1" dirty="0" err="1">
                <a:solidFill>
                  <a:schemeClr val="bg1"/>
                </a:solidFill>
              </a:rPr>
              <a:t>math.isfinite</a:t>
            </a:r>
            <a:r>
              <a:rPr lang="en-US" sz="2800" b="1" dirty="0">
                <a:solidFill>
                  <a:schemeClr val="bg1"/>
                </a:solidFill>
              </a:rPr>
              <a:t>(x) → Check values</a:t>
            </a:r>
          </a:p>
        </p:txBody>
      </p:sp>
    </p:spTree>
    <p:extLst>
      <p:ext uri="{BB962C8B-B14F-4D97-AF65-F5344CB8AC3E}">
        <p14:creationId xmlns:p14="http://schemas.microsoft.com/office/powerpoint/2010/main" val="274923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1494</TotalTime>
  <Words>384</Words>
  <Application>Microsoft Office PowerPoint</Application>
  <PresentationFormat>Widescreen</PresentationFormat>
  <Paragraphs>84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Courier New</vt:lpstr>
      <vt:lpstr>Goudy Old Style</vt:lpstr>
      <vt:lpstr>Wingdings 2</vt:lpstr>
      <vt:lpstr>SlateVTI</vt:lpstr>
      <vt:lpstr>Advance Python Course</vt:lpstr>
      <vt:lpstr>What Are Modules and Packages?</vt:lpstr>
      <vt:lpstr>Why Use Packages?</vt:lpstr>
      <vt:lpstr>Importing Modules</vt:lpstr>
      <vt:lpstr>Exploring the math Module (Introduction)</vt:lpstr>
      <vt:lpstr>Conti…</vt:lpstr>
      <vt:lpstr>Conti…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Fawad Muhammad Fawad</dc:creator>
  <cp:lastModifiedBy>Muhammad Fawad Muhammad Fawad</cp:lastModifiedBy>
  <cp:revision>81</cp:revision>
  <dcterms:created xsi:type="dcterms:W3CDTF">2025-05-18T04:39:12Z</dcterms:created>
  <dcterms:modified xsi:type="dcterms:W3CDTF">2025-10-08T06:46:39Z</dcterms:modified>
</cp:coreProperties>
</file>