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382" r:id="rId3"/>
    <p:sldId id="373" r:id="rId4"/>
    <p:sldId id="374" r:id="rId5"/>
    <p:sldId id="375" r:id="rId6"/>
    <p:sldId id="376" r:id="rId7"/>
    <p:sldId id="377" r:id="rId8"/>
    <p:sldId id="378" r:id="rId9"/>
    <p:sldId id="379" r:id="rId10"/>
    <p:sldId id="380" r:id="rId11"/>
    <p:sldId id="381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12CEC21-FD8E-4D6C-A2FA-43FC25C629E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99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  <p:sldLayoutId id="2147483717" r:id="rId18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94660"/>
            <a:ext cx="12192000" cy="264838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6699"/>
                </a:solidFill>
                <a:effectLst/>
              </a:rPr>
              <a:t>Advance Python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984" y="466248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Trainer: Fawad Bahadur </a:t>
            </a:r>
            <a:r>
              <a:rPr lang="en-US" sz="2800">
                <a:solidFill>
                  <a:schemeClr val="bg1"/>
                </a:solidFill>
              </a:rPr>
              <a:t>Marwat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AB00D1-880D-47FD-9738-1EEFA9E61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463"/>
            <a:ext cx="121920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4EC65C-ECEB-35DE-BE07-6967E50AF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6613E-3A99-7386-1C1A-A19C440FF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849"/>
            <a:ext cx="12192000" cy="1191998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accent3"/>
                </a:solidFill>
                <a:effectLst/>
              </a:rPr>
              <a:t>Dictionary &amp; Set Comprehension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1B8233-6488-4C70-1B93-8D19A515479E}"/>
              </a:ext>
            </a:extLst>
          </p:cNvPr>
          <p:cNvSpPr txBox="1"/>
          <p:nvPr/>
        </p:nvSpPr>
        <p:spPr>
          <a:xfrm>
            <a:off x="410935" y="1992104"/>
            <a:ext cx="874268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/>
                </a:solidFill>
              </a:rPr>
              <a:t>Dictionary comprehension:</a:t>
            </a:r>
            <a:endParaRPr lang="en-US" sz="2800" i="1" dirty="0">
              <a:solidFill>
                <a:schemeClr val="bg2"/>
              </a:solidFill>
              <a:highlight>
                <a:srgbClr val="C0C0C0"/>
              </a:highlight>
            </a:endParaRPr>
          </a:p>
          <a:p>
            <a:r>
              <a:rPr lang="en-US" sz="2800" i="1" dirty="0">
                <a:solidFill>
                  <a:schemeClr val="bg2"/>
                </a:solidFill>
                <a:highlight>
                  <a:srgbClr val="C0C0C0"/>
                </a:highlight>
              </a:rPr>
              <a:t>squares = {x: x**2 for x in range(5)}</a:t>
            </a:r>
          </a:p>
          <a:p>
            <a:endParaRPr lang="en-US" sz="2800" i="1" dirty="0">
              <a:solidFill>
                <a:schemeClr val="bg2"/>
              </a:solidFill>
            </a:endParaRPr>
          </a:p>
          <a:p>
            <a:r>
              <a:rPr lang="en-US" sz="2800" b="1" dirty="0">
                <a:solidFill>
                  <a:schemeClr val="bg2"/>
                </a:solidFill>
              </a:rPr>
              <a:t>Set comprehension:</a:t>
            </a:r>
          </a:p>
          <a:p>
            <a:r>
              <a:rPr lang="en-US" sz="2800" i="1" dirty="0" err="1">
                <a:solidFill>
                  <a:schemeClr val="bg2"/>
                </a:solidFill>
                <a:highlight>
                  <a:srgbClr val="C0C0C0"/>
                </a:highlight>
              </a:rPr>
              <a:t>unique_squares</a:t>
            </a:r>
            <a:r>
              <a:rPr lang="en-US" sz="2800" i="1" dirty="0">
                <a:solidFill>
                  <a:schemeClr val="bg2"/>
                </a:solidFill>
                <a:highlight>
                  <a:srgbClr val="C0C0C0"/>
                </a:highlight>
              </a:rPr>
              <a:t> = {x**2 for x in [1,2,2,3]}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FF3AC1-7EA4-05F0-C94F-44608DBD0CF0}"/>
              </a:ext>
            </a:extLst>
          </p:cNvPr>
          <p:cNvSpPr txBox="1"/>
          <p:nvPr/>
        </p:nvSpPr>
        <p:spPr>
          <a:xfrm>
            <a:off x="7052110" y="2622884"/>
            <a:ext cx="51398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</a:rPr>
              <a:t>Traditional: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i="1" dirty="0" err="1">
                <a:solidFill>
                  <a:schemeClr val="bg2"/>
                </a:solidFill>
                <a:highlight>
                  <a:srgbClr val="C0C0C0"/>
                </a:highlight>
              </a:rPr>
              <a:t>data_list</a:t>
            </a:r>
            <a:r>
              <a:rPr lang="en-US" sz="2400" i="1" dirty="0">
                <a:solidFill>
                  <a:schemeClr val="bg2"/>
                </a:solidFill>
                <a:highlight>
                  <a:srgbClr val="C0C0C0"/>
                </a:highlight>
              </a:rPr>
              <a:t> = [1, 2, 2, 3]</a:t>
            </a:r>
          </a:p>
          <a:p>
            <a:r>
              <a:rPr lang="en-US" sz="2400" i="1" dirty="0" err="1">
                <a:solidFill>
                  <a:schemeClr val="bg2"/>
                </a:solidFill>
                <a:highlight>
                  <a:srgbClr val="C0C0C0"/>
                </a:highlight>
              </a:rPr>
              <a:t>unique_squares</a:t>
            </a:r>
            <a:r>
              <a:rPr lang="en-US" sz="2400" i="1" dirty="0">
                <a:solidFill>
                  <a:schemeClr val="bg2"/>
                </a:solidFill>
                <a:highlight>
                  <a:srgbClr val="C0C0C0"/>
                </a:highlight>
              </a:rPr>
              <a:t> = set()</a:t>
            </a:r>
          </a:p>
          <a:p>
            <a:r>
              <a:rPr lang="en-US" sz="2400" i="1" dirty="0">
                <a:solidFill>
                  <a:schemeClr val="bg2"/>
                </a:solidFill>
                <a:highlight>
                  <a:srgbClr val="C0C0C0"/>
                </a:highlight>
              </a:rPr>
              <a:t>for x in </a:t>
            </a:r>
            <a:r>
              <a:rPr lang="en-US" sz="2400" i="1" dirty="0" err="1">
                <a:solidFill>
                  <a:schemeClr val="bg2"/>
                </a:solidFill>
                <a:highlight>
                  <a:srgbClr val="C0C0C0"/>
                </a:highlight>
              </a:rPr>
              <a:t>data_list</a:t>
            </a:r>
            <a:r>
              <a:rPr lang="en-US" sz="2400" i="1" dirty="0">
                <a:solidFill>
                  <a:schemeClr val="bg2"/>
                </a:solidFill>
                <a:highlight>
                  <a:srgbClr val="C0C0C0"/>
                </a:highlight>
              </a:rPr>
              <a:t>:</a:t>
            </a:r>
          </a:p>
          <a:p>
            <a:r>
              <a:rPr lang="en-US" sz="2400" i="1" dirty="0">
                <a:solidFill>
                  <a:schemeClr val="bg2"/>
                </a:solidFill>
                <a:highlight>
                  <a:srgbClr val="C0C0C0"/>
                </a:highlight>
              </a:rPr>
              <a:t>	</a:t>
            </a:r>
            <a:r>
              <a:rPr lang="en-US" sz="2400" i="1" dirty="0" err="1">
                <a:solidFill>
                  <a:schemeClr val="bg2"/>
                </a:solidFill>
                <a:highlight>
                  <a:srgbClr val="C0C0C0"/>
                </a:highlight>
              </a:rPr>
              <a:t>squared_value</a:t>
            </a:r>
            <a:r>
              <a:rPr lang="en-US" sz="2400" i="1" dirty="0">
                <a:solidFill>
                  <a:schemeClr val="bg2"/>
                </a:solidFill>
                <a:highlight>
                  <a:srgbClr val="C0C0C0"/>
                </a:highlight>
              </a:rPr>
              <a:t> = x ** 2</a:t>
            </a:r>
          </a:p>
          <a:p>
            <a:r>
              <a:rPr lang="en-US" sz="2400" i="1" dirty="0">
                <a:solidFill>
                  <a:schemeClr val="bg2"/>
                </a:solidFill>
                <a:highlight>
                  <a:srgbClr val="C0C0C0"/>
                </a:highlight>
              </a:rPr>
              <a:t>	</a:t>
            </a:r>
            <a:r>
              <a:rPr lang="en-US" sz="2400" i="1" dirty="0" err="1">
                <a:solidFill>
                  <a:schemeClr val="bg2"/>
                </a:solidFill>
                <a:highlight>
                  <a:srgbClr val="C0C0C0"/>
                </a:highlight>
              </a:rPr>
              <a:t>unique_squares.add</a:t>
            </a:r>
            <a:r>
              <a:rPr lang="en-US" sz="2400" i="1" dirty="0">
                <a:solidFill>
                  <a:schemeClr val="bg2"/>
                </a:solidFill>
                <a:highlight>
                  <a:srgbClr val="C0C0C0"/>
                </a:highlight>
              </a:rPr>
              <a:t>(</a:t>
            </a:r>
            <a:r>
              <a:rPr lang="en-US" sz="2400" i="1" dirty="0" err="1">
                <a:solidFill>
                  <a:schemeClr val="bg2"/>
                </a:solidFill>
                <a:highlight>
                  <a:srgbClr val="C0C0C0"/>
                </a:highlight>
              </a:rPr>
              <a:t>squared_value</a:t>
            </a:r>
            <a:r>
              <a:rPr lang="en-US" sz="2400" i="1" dirty="0">
                <a:solidFill>
                  <a:schemeClr val="bg2"/>
                </a:solidFill>
                <a:highlight>
                  <a:srgbClr val="C0C0C0"/>
                </a:highlight>
              </a:rPr>
              <a:t>)</a:t>
            </a:r>
          </a:p>
          <a:p>
            <a:endParaRPr lang="en-US" sz="2400" i="1" dirty="0">
              <a:solidFill>
                <a:schemeClr val="bg2"/>
              </a:solidFill>
              <a:highlight>
                <a:srgbClr val="C0C0C0"/>
              </a:highlight>
            </a:endParaRPr>
          </a:p>
          <a:p>
            <a:r>
              <a:rPr lang="en-US" sz="2400" i="1" dirty="0">
                <a:solidFill>
                  <a:schemeClr val="bg2"/>
                </a:solidFill>
                <a:highlight>
                  <a:srgbClr val="C0C0C0"/>
                </a:highlight>
              </a:rPr>
              <a:t>print(</a:t>
            </a:r>
            <a:r>
              <a:rPr lang="en-US" sz="2400" i="1" dirty="0" err="1">
                <a:solidFill>
                  <a:schemeClr val="bg2"/>
                </a:solidFill>
                <a:highlight>
                  <a:srgbClr val="C0C0C0"/>
                </a:highlight>
              </a:rPr>
              <a:t>unique_squares</a:t>
            </a:r>
            <a:r>
              <a:rPr lang="en-US" sz="2400" i="1" dirty="0">
                <a:solidFill>
                  <a:schemeClr val="bg2"/>
                </a:solidFill>
                <a:highlight>
                  <a:srgbClr val="C0C0C0"/>
                </a:highligh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6373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E50034-7032-8AED-8277-2EE594678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AF4F3-9DD4-5655-AC37-E35E9B0F0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849"/>
            <a:ext cx="12192000" cy="1191998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accent3"/>
                </a:solidFill>
                <a:effectLst/>
              </a:rPr>
              <a:t>Real-World Use Cases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17467B8-FCEB-22B9-FB8D-3338433029F3}"/>
              </a:ext>
            </a:extLst>
          </p:cNvPr>
          <p:cNvSpPr txBox="1"/>
          <p:nvPr/>
        </p:nvSpPr>
        <p:spPr>
          <a:xfrm>
            <a:off x="410935" y="1992104"/>
            <a:ext cx="62786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Removing duplicates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Filtering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Extracting specific info from a dataset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F7FF07-25FC-A60D-4693-4655707359BF}"/>
              </a:ext>
            </a:extLst>
          </p:cNvPr>
          <p:cNvSpPr txBox="1"/>
          <p:nvPr/>
        </p:nvSpPr>
        <p:spPr>
          <a:xfrm>
            <a:off x="6405869" y="5250046"/>
            <a:ext cx="627862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chemeClr val="bg2"/>
              </a:solidFill>
            </a:endParaRPr>
          </a:p>
          <a:p>
            <a:r>
              <a:rPr lang="en-US" sz="2000" b="1" dirty="0">
                <a:solidFill>
                  <a:schemeClr val="bg2"/>
                </a:solidFill>
              </a:rPr>
              <a:t>Example:</a:t>
            </a:r>
          </a:p>
          <a:p>
            <a:pPr lvl="1"/>
            <a:r>
              <a:rPr lang="en-US" sz="2400" i="1" dirty="0">
                <a:solidFill>
                  <a:schemeClr val="bg2"/>
                </a:solidFill>
                <a:highlight>
                  <a:srgbClr val="C0C0C0"/>
                </a:highlight>
              </a:rPr>
              <a:t>words = ["hello", "world", "python"]</a:t>
            </a:r>
          </a:p>
          <a:p>
            <a:pPr lvl="1"/>
            <a:r>
              <a:rPr lang="en-US" sz="2400" i="1" dirty="0" err="1">
                <a:solidFill>
                  <a:schemeClr val="bg2"/>
                </a:solidFill>
                <a:highlight>
                  <a:srgbClr val="C0C0C0"/>
                </a:highlight>
              </a:rPr>
              <a:t>long_words</a:t>
            </a:r>
            <a:r>
              <a:rPr lang="en-US" sz="2400" i="1" dirty="0">
                <a:solidFill>
                  <a:schemeClr val="bg2"/>
                </a:solidFill>
                <a:highlight>
                  <a:srgbClr val="C0C0C0"/>
                </a:highlight>
              </a:rPr>
              <a:t> = [w for w in words if </a:t>
            </a:r>
            <a:r>
              <a:rPr lang="en-US" sz="2400" i="1" dirty="0" err="1">
                <a:solidFill>
                  <a:schemeClr val="bg2"/>
                </a:solidFill>
                <a:highlight>
                  <a:srgbClr val="C0C0C0"/>
                </a:highlight>
              </a:rPr>
              <a:t>len</a:t>
            </a:r>
            <a:r>
              <a:rPr lang="en-US" sz="2400" i="1" dirty="0">
                <a:solidFill>
                  <a:schemeClr val="bg2"/>
                </a:solidFill>
                <a:highlight>
                  <a:srgbClr val="C0C0C0"/>
                </a:highlight>
              </a:rPr>
              <a:t>(w) &gt; 5]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DEF66D-458B-9A8F-4509-B6943116B755}"/>
              </a:ext>
            </a:extLst>
          </p:cNvPr>
          <p:cNvSpPr txBox="1"/>
          <p:nvPr/>
        </p:nvSpPr>
        <p:spPr>
          <a:xfrm>
            <a:off x="577374" y="3897977"/>
            <a:ext cx="43920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Traditional: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2"/>
                </a:solidFill>
                <a:highlight>
                  <a:srgbClr val="C0C0C0"/>
                </a:highlight>
              </a:rPr>
              <a:t>words = ["hello", "world", "python"]</a:t>
            </a:r>
          </a:p>
          <a:p>
            <a:r>
              <a:rPr lang="en-US" sz="2000" dirty="0" err="1">
                <a:solidFill>
                  <a:schemeClr val="bg2"/>
                </a:solidFill>
                <a:highlight>
                  <a:srgbClr val="C0C0C0"/>
                </a:highlight>
              </a:rPr>
              <a:t>long_words</a:t>
            </a:r>
            <a:r>
              <a:rPr lang="en-US" sz="2000" dirty="0">
                <a:solidFill>
                  <a:schemeClr val="bg2"/>
                </a:solidFill>
                <a:highlight>
                  <a:srgbClr val="C0C0C0"/>
                </a:highlight>
              </a:rPr>
              <a:t> = []</a:t>
            </a:r>
          </a:p>
          <a:p>
            <a:r>
              <a:rPr lang="en-US" sz="2000" dirty="0">
                <a:solidFill>
                  <a:schemeClr val="bg2"/>
                </a:solidFill>
                <a:highlight>
                  <a:srgbClr val="C0C0C0"/>
                </a:highlight>
              </a:rPr>
              <a:t>for w in words:</a:t>
            </a:r>
          </a:p>
          <a:p>
            <a:r>
              <a:rPr lang="en-US" sz="2000" dirty="0">
                <a:solidFill>
                  <a:schemeClr val="bg2"/>
                </a:solidFill>
                <a:highlight>
                  <a:srgbClr val="C0C0C0"/>
                </a:highlight>
              </a:rPr>
              <a:t>	if </a:t>
            </a:r>
            <a:r>
              <a:rPr lang="en-US" sz="2000" dirty="0" err="1">
                <a:solidFill>
                  <a:schemeClr val="bg2"/>
                </a:solidFill>
                <a:highlight>
                  <a:srgbClr val="C0C0C0"/>
                </a:highlight>
              </a:rPr>
              <a:t>len</a:t>
            </a:r>
            <a:r>
              <a:rPr lang="en-US" sz="2000" dirty="0">
                <a:solidFill>
                  <a:schemeClr val="bg2"/>
                </a:solidFill>
                <a:highlight>
                  <a:srgbClr val="C0C0C0"/>
                </a:highlight>
              </a:rPr>
              <a:t>(w) &gt; 5:</a:t>
            </a:r>
          </a:p>
          <a:p>
            <a:r>
              <a:rPr lang="en-US" sz="2000" dirty="0">
                <a:solidFill>
                  <a:schemeClr val="bg2"/>
                </a:solidFill>
                <a:highlight>
                  <a:srgbClr val="C0C0C0"/>
                </a:highlight>
              </a:rPr>
              <a:t>		</a:t>
            </a:r>
            <a:r>
              <a:rPr lang="en-US" sz="2000" dirty="0" err="1">
                <a:solidFill>
                  <a:schemeClr val="bg2"/>
                </a:solidFill>
                <a:highlight>
                  <a:srgbClr val="C0C0C0"/>
                </a:highlight>
              </a:rPr>
              <a:t>long_words.append</a:t>
            </a:r>
            <a:r>
              <a:rPr lang="en-US" sz="2000" dirty="0">
                <a:solidFill>
                  <a:schemeClr val="bg2"/>
                </a:solidFill>
                <a:highlight>
                  <a:srgbClr val="C0C0C0"/>
                </a:highlight>
              </a:rPr>
              <a:t>(w)</a:t>
            </a:r>
          </a:p>
          <a:p>
            <a:endParaRPr lang="en-US" sz="2000" dirty="0">
              <a:solidFill>
                <a:schemeClr val="bg2"/>
              </a:solidFill>
              <a:highlight>
                <a:srgbClr val="C0C0C0"/>
              </a:highlight>
            </a:endParaRPr>
          </a:p>
          <a:p>
            <a:r>
              <a:rPr lang="en-US" sz="2000" dirty="0">
                <a:solidFill>
                  <a:schemeClr val="bg2"/>
                </a:solidFill>
                <a:highlight>
                  <a:srgbClr val="C0C0C0"/>
                </a:highlight>
              </a:rPr>
              <a:t>print(</a:t>
            </a:r>
            <a:r>
              <a:rPr lang="en-US" sz="2000" dirty="0" err="1">
                <a:solidFill>
                  <a:schemeClr val="bg2"/>
                </a:solidFill>
                <a:highlight>
                  <a:srgbClr val="C0C0C0"/>
                </a:highlight>
              </a:rPr>
              <a:t>long_words</a:t>
            </a:r>
            <a:r>
              <a:rPr lang="en-US" sz="2000" dirty="0">
                <a:solidFill>
                  <a:schemeClr val="bg2"/>
                </a:solidFill>
                <a:highlight>
                  <a:srgbClr val="C0C0C0"/>
                </a:highlight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180C77-AB01-0CCE-12FA-13DE2B673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480" y="1310250"/>
            <a:ext cx="2114550" cy="21717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D8F663-1077-3633-77ED-B759B15206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556" y="2793077"/>
            <a:ext cx="206692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900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BE9C5C-6569-4C5C-98FD-4514941A1A59}"/>
              </a:ext>
            </a:extLst>
          </p:cNvPr>
          <p:cNvSpPr/>
          <p:nvPr/>
        </p:nvSpPr>
        <p:spPr>
          <a:xfrm rot="2700000">
            <a:off x="4776987" y="1498228"/>
            <a:ext cx="2013391" cy="2013391"/>
          </a:xfrm>
          <a:prstGeom prst="roundRect">
            <a:avLst>
              <a:gd name="adj" fmla="val 20464"/>
            </a:avLst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06BA146-A655-415F-8DCE-ED10500F28D3}"/>
              </a:ext>
            </a:extLst>
          </p:cNvPr>
          <p:cNvSpPr/>
          <p:nvPr/>
        </p:nvSpPr>
        <p:spPr>
          <a:xfrm rot="2700000">
            <a:off x="6838259" y="3069049"/>
            <a:ext cx="1719112" cy="1719112"/>
          </a:xfrm>
          <a:prstGeom prst="roundRect">
            <a:avLst>
              <a:gd name="adj" fmla="val 20464"/>
            </a:avLst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5C243C-8AFA-48C1-BC37-34FA15F457A4}"/>
              </a:ext>
            </a:extLst>
          </p:cNvPr>
          <p:cNvSpPr/>
          <p:nvPr/>
        </p:nvSpPr>
        <p:spPr>
          <a:xfrm rot="2700000" flipV="1">
            <a:off x="4540879" y="4118095"/>
            <a:ext cx="952612" cy="952612"/>
          </a:xfrm>
          <a:prstGeom prst="roundRect">
            <a:avLst>
              <a:gd name="adj" fmla="val 20464"/>
            </a:avLst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7236F8A-92A8-462D-9C5C-EBB0391EE255}"/>
              </a:ext>
            </a:extLst>
          </p:cNvPr>
          <p:cNvSpPr/>
          <p:nvPr/>
        </p:nvSpPr>
        <p:spPr>
          <a:xfrm rot="2700000">
            <a:off x="4873774" y="2476034"/>
            <a:ext cx="2632087" cy="2632087"/>
          </a:xfrm>
          <a:prstGeom prst="roundRect">
            <a:avLst>
              <a:gd name="adj" fmla="val 1912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72742A2-6260-4172-8D34-B3FEEEF9BC92}"/>
              </a:ext>
            </a:extLst>
          </p:cNvPr>
          <p:cNvSpPr txBox="1">
            <a:spLocks/>
          </p:cNvSpPr>
          <p:nvPr/>
        </p:nvSpPr>
        <p:spPr>
          <a:xfrm>
            <a:off x="5052519" y="3279223"/>
            <a:ext cx="2274595" cy="1239069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IN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THANK YOU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2A43068-9F93-4923-849F-C40C2616E5FD}"/>
              </a:ext>
            </a:extLst>
          </p:cNvPr>
          <p:cNvSpPr/>
          <p:nvPr/>
        </p:nvSpPr>
        <p:spPr>
          <a:xfrm rot="2700000">
            <a:off x="6514438" y="5459984"/>
            <a:ext cx="1597667" cy="1597667"/>
          </a:xfrm>
          <a:custGeom>
            <a:avLst/>
            <a:gdLst>
              <a:gd name="connsiteX0" fmla="*/ 89500 w 1597666"/>
              <a:gd name="connsiteY0" fmla="*/ 89500 h 1597666"/>
              <a:gd name="connsiteX1" fmla="*/ 305570 w 1597666"/>
              <a:gd name="connsiteY1" fmla="*/ 0 h 1597666"/>
              <a:gd name="connsiteX2" fmla="*/ 1292096 w 1597666"/>
              <a:gd name="connsiteY2" fmla="*/ 0 h 1597666"/>
              <a:gd name="connsiteX3" fmla="*/ 1597666 w 1597666"/>
              <a:gd name="connsiteY3" fmla="*/ 305570 h 1597666"/>
              <a:gd name="connsiteX4" fmla="*/ 1597666 w 1597666"/>
              <a:gd name="connsiteY4" fmla="*/ 828667 h 1597666"/>
              <a:gd name="connsiteX5" fmla="*/ 828667 w 1597666"/>
              <a:gd name="connsiteY5" fmla="*/ 1597666 h 1597666"/>
              <a:gd name="connsiteX6" fmla="*/ 305570 w 1597666"/>
              <a:gd name="connsiteY6" fmla="*/ 1597666 h 1597666"/>
              <a:gd name="connsiteX7" fmla="*/ 0 w 1597666"/>
              <a:gd name="connsiteY7" fmla="*/ 1292096 h 1597666"/>
              <a:gd name="connsiteX8" fmla="*/ 0 w 1597666"/>
              <a:gd name="connsiteY8" fmla="*/ 305570 h 1597666"/>
              <a:gd name="connsiteX9" fmla="*/ 89500 w 1597666"/>
              <a:gd name="connsiteY9" fmla="*/ 89500 h 1597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7666" h="1597666">
                <a:moveTo>
                  <a:pt x="89500" y="89500"/>
                </a:moveTo>
                <a:cubicBezTo>
                  <a:pt x="144796" y="34202"/>
                  <a:pt x="221189" y="0"/>
                  <a:pt x="305570" y="0"/>
                </a:cubicBezTo>
                <a:lnTo>
                  <a:pt x="1292096" y="0"/>
                </a:lnTo>
                <a:cubicBezTo>
                  <a:pt x="1460858" y="0"/>
                  <a:pt x="1597666" y="136808"/>
                  <a:pt x="1597666" y="305570"/>
                </a:cubicBezTo>
                <a:lnTo>
                  <a:pt x="1597666" y="828667"/>
                </a:lnTo>
                <a:lnTo>
                  <a:pt x="828667" y="1597666"/>
                </a:lnTo>
                <a:lnTo>
                  <a:pt x="305570" y="1597666"/>
                </a:lnTo>
                <a:cubicBezTo>
                  <a:pt x="136808" y="1597666"/>
                  <a:pt x="0" y="1460858"/>
                  <a:pt x="0" y="1292096"/>
                </a:cubicBezTo>
                <a:lnTo>
                  <a:pt x="0" y="305570"/>
                </a:lnTo>
                <a:cubicBezTo>
                  <a:pt x="0" y="221189"/>
                  <a:pt x="34202" y="144796"/>
                  <a:pt x="89500" y="89500"/>
                </a:cubicBezTo>
                <a:close/>
              </a:path>
            </a:pathLst>
          </a:custGeom>
          <a:solidFill>
            <a:schemeClr val="accent2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4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3F0C82F-60D6-4E8E-8658-1945239ECDC7}"/>
              </a:ext>
            </a:extLst>
          </p:cNvPr>
          <p:cNvSpPr/>
          <p:nvPr/>
        </p:nvSpPr>
        <p:spPr>
          <a:xfrm rot="2700000">
            <a:off x="6510290" y="359620"/>
            <a:ext cx="1597667" cy="1597667"/>
          </a:xfrm>
          <a:prstGeom prst="roundRect">
            <a:avLst>
              <a:gd name="adj" fmla="val 19126"/>
            </a:avLst>
          </a:prstGeom>
          <a:solidFill>
            <a:schemeClr val="accent2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632F3FE-74FC-4251-9C8C-0D58948AEC51}"/>
              </a:ext>
            </a:extLst>
          </p:cNvPr>
          <p:cNvSpPr/>
          <p:nvPr/>
        </p:nvSpPr>
        <p:spPr>
          <a:xfrm rot="2700000">
            <a:off x="2631201" y="2321567"/>
            <a:ext cx="1597667" cy="1597667"/>
          </a:xfrm>
          <a:prstGeom prst="roundRect">
            <a:avLst>
              <a:gd name="adj" fmla="val 19126"/>
            </a:avLst>
          </a:prstGeom>
          <a:solidFill>
            <a:schemeClr val="accent2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</p:spTree>
    <p:extLst>
      <p:ext uri="{BB962C8B-B14F-4D97-AF65-F5344CB8AC3E}">
        <p14:creationId xmlns:p14="http://schemas.microsoft.com/office/powerpoint/2010/main" val="389667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5F635C-957D-7C4D-D9E0-9B7E8F8EF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FB7E1-8C79-B676-031C-2F7DD9F35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849"/>
            <a:ext cx="12192000" cy="1191998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3"/>
                </a:solidFill>
                <a:effectLst/>
              </a:rPr>
              <a:t>Introduction to List Comprehension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7C1FC8-D07D-7F9D-8860-85B59379A916}"/>
              </a:ext>
            </a:extLst>
          </p:cNvPr>
          <p:cNvSpPr txBox="1"/>
          <p:nvPr/>
        </p:nvSpPr>
        <p:spPr>
          <a:xfrm>
            <a:off x="401311" y="1992104"/>
            <a:ext cx="61124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/>
                </a:solidFill>
              </a:rPr>
              <a:t>Definition: </a:t>
            </a:r>
            <a:r>
              <a:rPr lang="en-US" sz="2800" dirty="0">
                <a:solidFill>
                  <a:schemeClr val="bg2"/>
                </a:solidFill>
              </a:rPr>
              <a:t>"List comprehension is a concise way to create lists in Python.“</a:t>
            </a:r>
          </a:p>
          <a:p>
            <a:endParaRPr lang="en-US" sz="2800" dirty="0">
              <a:solidFill>
                <a:schemeClr val="bg2"/>
              </a:solidFill>
            </a:endParaRPr>
          </a:p>
          <a:p>
            <a:r>
              <a:rPr lang="en-US" sz="2800" b="1" dirty="0">
                <a:solidFill>
                  <a:schemeClr val="bg2"/>
                </a:solidFill>
              </a:rPr>
              <a:t>Why it's used: </a:t>
            </a:r>
            <a:r>
              <a:rPr lang="en-US" sz="2800" dirty="0">
                <a:solidFill>
                  <a:schemeClr val="bg2"/>
                </a:solidFill>
              </a:rPr>
              <a:t>Readability, compactness, performance.</a:t>
            </a:r>
          </a:p>
          <a:p>
            <a:endParaRPr lang="en-US" sz="2800" dirty="0">
              <a:solidFill>
                <a:schemeClr val="bg2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Example:</a:t>
            </a:r>
          </a:p>
          <a:p>
            <a:r>
              <a:rPr lang="en-US" sz="2800" i="1" dirty="0">
                <a:solidFill>
                  <a:schemeClr val="bg1"/>
                </a:solidFill>
                <a:highlight>
                  <a:srgbClr val="C0C0C0"/>
                </a:highlight>
              </a:rPr>
              <a:t>numbers = [x for x in range(5)]</a:t>
            </a:r>
          </a:p>
          <a:p>
            <a:r>
              <a:rPr lang="en-US" sz="2800" i="1" dirty="0">
                <a:solidFill>
                  <a:schemeClr val="bg1"/>
                </a:solidFill>
                <a:highlight>
                  <a:srgbClr val="C0C0C0"/>
                </a:highlight>
              </a:rPr>
              <a:t>print(numbers)  # [0, 1, 2, 3, 4]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89E52F-38C5-3776-26F0-4B057571A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338" y="3977263"/>
            <a:ext cx="4656703" cy="26408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3A2A9A-6781-2F70-ECF7-D004D8D835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851" y="2468529"/>
            <a:ext cx="34956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250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AC86D8-C35B-2A6F-580D-045841D33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D7A5C-5A8C-ACA6-95C6-E05BB2450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849"/>
            <a:ext cx="12192000" cy="1191998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accent3"/>
                </a:solidFill>
                <a:effectLst/>
              </a:rPr>
              <a:t>Traditional Approach vs List Comprehension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0498F56-ABD3-392E-290A-91319D1922B5}"/>
              </a:ext>
            </a:extLst>
          </p:cNvPr>
          <p:cNvSpPr txBox="1"/>
          <p:nvPr/>
        </p:nvSpPr>
        <p:spPr>
          <a:xfrm>
            <a:off x="410936" y="1992104"/>
            <a:ext cx="61124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/>
                </a:solidFill>
              </a:rPr>
              <a:t>Traditional Loop:</a:t>
            </a:r>
          </a:p>
          <a:p>
            <a:r>
              <a:rPr lang="en-US" sz="2800" i="1" dirty="0">
                <a:solidFill>
                  <a:schemeClr val="bg2"/>
                </a:solidFill>
                <a:highlight>
                  <a:srgbClr val="C0C0C0"/>
                </a:highlight>
              </a:rPr>
              <a:t>result = []</a:t>
            </a:r>
          </a:p>
          <a:p>
            <a:r>
              <a:rPr lang="en-US" sz="2800" i="1" dirty="0">
                <a:solidFill>
                  <a:schemeClr val="bg2"/>
                </a:solidFill>
                <a:highlight>
                  <a:srgbClr val="C0C0C0"/>
                </a:highlight>
              </a:rPr>
              <a:t>for </a:t>
            </a:r>
            <a:r>
              <a:rPr lang="en-US" sz="2800" i="1" dirty="0" err="1">
                <a:solidFill>
                  <a:schemeClr val="bg2"/>
                </a:solidFill>
                <a:highlight>
                  <a:srgbClr val="C0C0C0"/>
                </a:highlight>
              </a:rPr>
              <a:t>i</a:t>
            </a:r>
            <a:r>
              <a:rPr lang="en-US" sz="2800" i="1" dirty="0">
                <a:solidFill>
                  <a:schemeClr val="bg2"/>
                </a:solidFill>
                <a:highlight>
                  <a:srgbClr val="C0C0C0"/>
                </a:highlight>
              </a:rPr>
              <a:t> in range(5):</a:t>
            </a:r>
          </a:p>
          <a:p>
            <a:r>
              <a:rPr lang="en-US" sz="2800" i="1" dirty="0">
                <a:solidFill>
                  <a:schemeClr val="bg2"/>
                </a:solidFill>
                <a:highlight>
                  <a:srgbClr val="C0C0C0"/>
                </a:highlight>
              </a:rPr>
              <a:t>    </a:t>
            </a:r>
            <a:r>
              <a:rPr lang="en-US" sz="2800" i="1" dirty="0" err="1">
                <a:solidFill>
                  <a:schemeClr val="bg2"/>
                </a:solidFill>
                <a:highlight>
                  <a:srgbClr val="C0C0C0"/>
                </a:highlight>
              </a:rPr>
              <a:t>result.append</a:t>
            </a:r>
            <a:r>
              <a:rPr lang="en-US" sz="2800" i="1" dirty="0">
                <a:solidFill>
                  <a:schemeClr val="bg2"/>
                </a:solidFill>
                <a:highlight>
                  <a:srgbClr val="C0C0C0"/>
                </a:highlight>
              </a:rPr>
              <a:t>(</a:t>
            </a:r>
            <a:r>
              <a:rPr lang="en-US" sz="2800" i="1" dirty="0" err="1">
                <a:solidFill>
                  <a:schemeClr val="bg2"/>
                </a:solidFill>
                <a:highlight>
                  <a:srgbClr val="C0C0C0"/>
                </a:highlight>
              </a:rPr>
              <a:t>i</a:t>
            </a:r>
            <a:r>
              <a:rPr lang="en-US" sz="2800" i="1" dirty="0">
                <a:solidFill>
                  <a:schemeClr val="bg2"/>
                </a:solidFill>
                <a:highlight>
                  <a:srgbClr val="C0C0C0"/>
                </a:highlight>
              </a:rPr>
              <a:t>**2)</a:t>
            </a:r>
          </a:p>
          <a:p>
            <a:endParaRPr lang="en-US" sz="2800" i="1" dirty="0">
              <a:solidFill>
                <a:schemeClr val="bg2"/>
              </a:solidFill>
              <a:highlight>
                <a:srgbClr val="C0C0C0"/>
              </a:highlight>
            </a:endParaRPr>
          </a:p>
          <a:p>
            <a:r>
              <a:rPr lang="en-US" sz="2800" b="1" dirty="0">
                <a:solidFill>
                  <a:schemeClr val="bg2"/>
                </a:solidFill>
              </a:rPr>
              <a:t>List Comprehension:</a:t>
            </a:r>
          </a:p>
          <a:p>
            <a:r>
              <a:rPr lang="en-US" sz="2800" i="1" dirty="0">
                <a:solidFill>
                  <a:schemeClr val="bg2"/>
                </a:solidFill>
                <a:highlight>
                  <a:srgbClr val="C0C0C0"/>
                </a:highlight>
              </a:rPr>
              <a:t>result = [</a:t>
            </a:r>
            <a:r>
              <a:rPr lang="en-US" sz="2800" i="1" dirty="0" err="1">
                <a:solidFill>
                  <a:schemeClr val="bg2"/>
                </a:solidFill>
                <a:highlight>
                  <a:srgbClr val="C0C0C0"/>
                </a:highlight>
              </a:rPr>
              <a:t>i</a:t>
            </a:r>
            <a:r>
              <a:rPr lang="en-US" sz="2800" i="1" dirty="0">
                <a:solidFill>
                  <a:schemeClr val="bg2"/>
                </a:solidFill>
                <a:highlight>
                  <a:srgbClr val="C0C0C0"/>
                </a:highlight>
              </a:rPr>
              <a:t>**2 for </a:t>
            </a:r>
            <a:r>
              <a:rPr lang="en-US" sz="2800" i="1" dirty="0" err="1">
                <a:solidFill>
                  <a:schemeClr val="bg2"/>
                </a:solidFill>
                <a:highlight>
                  <a:srgbClr val="C0C0C0"/>
                </a:highlight>
              </a:rPr>
              <a:t>i</a:t>
            </a:r>
            <a:r>
              <a:rPr lang="en-US" sz="2800" i="1" dirty="0">
                <a:solidFill>
                  <a:schemeClr val="bg2"/>
                </a:solidFill>
                <a:highlight>
                  <a:srgbClr val="C0C0C0"/>
                </a:highlight>
              </a:rPr>
              <a:t> in range(5)]</a:t>
            </a:r>
          </a:p>
          <a:p>
            <a:endParaRPr lang="en-US" sz="2800" i="1" dirty="0">
              <a:solidFill>
                <a:schemeClr val="bg2"/>
              </a:solidFill>
              <a:highlight>
                <a:srgbClr val="C0C0C0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73BDA8-9601-4374-0219-8D3B3FEA4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1" t="9148" r="12081" b="16261"/>
          <a:stretch>
            <a:fillRect/>
          </a:stretch>
        </p:blipFill>
        <p:spPr>
          <a:xfrm>
            <a:off x="5813658" y="2494356"/>
            <a:ext cx="5168768" cy="27610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41619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4B8BDC-549C-F5D9-2CED-3527A6F97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B2A2-B1EA-51F2-545C-C6F5E70B7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849"/>
            <a:ext cx="12192000" cy="1191998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accent3"/>
                </a:solidFill>
                <a:effectLst/>
              </a:rPr>
              <a:t>Basic Syntax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9F9C524-ABB2-E663-C46C-F0CB77FF2050}"/>
              </a:ext>
            </a:extLst>
          </p:cNvPr>
          <p:cNvSpPr txBox="1"/>
          <p:nvPr/>
        </p:nvSpPr>
        <p:spPr>
          <a:xfrm>
            <a:off x="410935" y="1992104"/>
            <a:ext cx="675988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/>
                </a:solidFill>
              </a:rPr>
              <a:t>Structure:</a:t>
            </a:r>
          </a:p>
          <a:p>
            <a:r>
              <a:rPr lang="en-US" sz="2800" dirty="0">
                <a:solidFill>
                  <a:schemeClr val="bg2"/>
                </a:solidFill>
              </a:rPr>
              <a:t>[expression for item in </a:t>
            </a:r>
            <a:r>
              <a:rPr lang="en-US" sz="2800" dirty="0" err="1">
                <a:solidFill>
                  <a:schemeClr val="bg2"/>
                </a:solidFill>
              </a:rPr>
              <a:t>iterable</a:t>
            </a:r>
            <a:r>
              <a:rPr lang="en-US" sz="2800" dirty="0">
                <a:solidFill>
                  <a:schemeClr val="bg2"/>
                </a:solidFill>
              </a:rPr>
              <a:t>]</a:t>
            </a:r>
          </a:p>
          <a:p>
            <a:endParaRPr lang="en-US" sz="2800" dirty="0">
              <a:solidFill>
                <a:schemeClr val="bg2"/>
              </a:solidFill>
            </a:endParaRPr>
          </a:p>
          <a:p>
            <a:r>
              <a:rPr lang="en-US" sz="2800" b="1" dirty="0">
                <a:solidFill>
                  <a:schemeClr val="bg2"/>
                </a:solidFill>
              </a:rPr>
              <a:t>Example:</a:t>
            </a:r>
          </a:p>
          <a:p>
            <a:r>
              <a:rPr lang="en-US" sz="2800" dirty="0">
                <a:solidFill>
                  <a:schemeClr val="bg2"/>
                </a:solidFill>
                <a:highlight>
                  <a:srgbClr val="C0C0C0"/>
                </a:highlight>
              </a:rPr>
              <a:t>fruits = ["apple", "banana", "cherry"]</a:t>
            </a:r>
          </a:p>
          <a:p>
            <a:r>
              <a:rPr lang="en-US" sz="2800" dirty="0" err="1">
                <a:solidFill>
                  <a:schemeClr val="bg2"/>
                </a:solidFill>
                <a:highlight>
                  <a:srgbClr val="C0C0C0"/>
                </a:highlight>
              </a:rPr>
              <a:t>upper_fruits</a:t>
            </a:r>
            <a:r>
              <a:rPr lang="en-US" sz="2800" dirty="0">
                <a:solidFill>
                  <a:schemeClr val="bg2"/>
                </a:solidFill>
                <a:highlight>
                  <a:srgbClr val="C0C0C0"/>
                </a:highlight>
              </a:rPr>
              <a:t> = [</a:t>
            </a:r>
            <a:r>
              <a:rPr lang="en-US" sz="2800" dirty="0" err="1">
                <a:solidFill>
                  <a:schemeClr val="bg2"/>
                </a:solidFill>
                <a:highlight>
                  <a:srgbClr val="C0C0C0"/>
                </a:highlight>
              </a:rPr>
              <a:t>fruit.upper</a:t>
            </a:r>
            <a:r>
              <a:rPr lang="en-US" sz="2800" dirty="0">
                <a:solidFill>
                  <a:schemeClr val="bg2"/>
                </a:solidFill>
                <a:highlight>
                  <a:srgbClr val="C0C0C0"/>
                </a:highlight>
              </a:rPr>
              <a:t>() for fruit in fruits]</a:t>
            </a:r>
          </a:p>
          <a:p>
            <a:endParaRPr lang="en-US" sz="2800" dirty="0">
              <a:solidFill>
                <a:schemeClr val="bg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EB813B-B9B8-6869-5DA8-D7A31EDB9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161" y="2116913"/>
            <a:ext cx="3502644" cy="29837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42999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1A5DED-FF4F-FE43-B447-C066AEEBD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BB5CD-81B3-645A-760F-49162B8B1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849"/>
            <a:ext cx="12192000" cy="1191998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accent3"/>
                </a:solidFill>
                <a:effectLst/>
              </a:rPr>
              <a:t>Adding Conditions (If Statements)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C726C4B-2ED3-2A7B-8998-2B68ADBD05A3}"/>
              </a:ext>
            </a:extLst>
          </p:cNvPr>
          <p:cNvSpPr txBox="1"/>
          <p:nvPr/>
        </p:nvSpPr>
        <p:spPr>
          <a:xfrm>
            <a:off x="410936" y="1992104"/>
            <a:ext cx="78667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/>
                </a:solidFill>
              </a:rPr>
              <a:t>Syntax:</a:t>
            </a:r>
          </a:p>
          <a:p>
            <a:r>
              <a:rPr lang="en-US" sz="2800" dirty="0">
                <a:solidFill>
                  <a:schemeClr val="bg2"/>
                </a:solidFill>
              </a:rPr>
              <a:t>[expression for item in </a:t>
            </a:r>
            <a:r>
              <a:rPr lang="en-US" sz="2800" dirty="0" err="1">
                <a:solidFill>
                  <a:schemeClr val="bg2"/>
                </a:solidFill>
              </a:rPr>
              <a:t>iterable</a:t>
            </a:r>
            <a:r>
              <a:rPr lang="en-US" sz="2800" dirty="0">
                <a:solidFill>
                  <a:schemeClr val="bg2"/>
                </a:solidFill>
              </a:rPr>
              <a:t> if condition]</a:t>
            </a:r>
          </a:p>
          <a:p>
            <a:endParaRPr lang="en-US" sz="2800" b="1" dirty="0">
              <a:solidFill>
                <a:schemeClr val="bg2"/>
              </a:solidFill>
            </a:endParaRPr>
          </a:p>
          <a:p>
            <a:r>
              <a:rPr lang="en-US" sz="2800" b="1" dirty="0">
                <a:solidFill>
                  <a:schemeClr val="bg2"/>
                </a:solidFill>
              </a:rPr>
              <a:t>Example:</a:t>
            </a:r>
          </a:p>
          <a:p>
            <a:r>
              <a:rPr lang="en-US" sz="2800" i="1" dirty="0" err="1">
                <a:solidFill>
                  <a:schemeClr val="bg2"/>
                </a:solidFill>
                <a:highlight>
                  <a:srgbClr val="C0C0C0"/>
                </a:highlight>
              </a:rPr>
              <a:t>even_numbers</a:t>
            </a:r>
            <a:r>
              <a:rPr lang="en-US" sz="2800" i="1" dirty="0">
                <a:solidFill>
                  <a:schemeClr val="bg2"/>
                </a:solidFill>
                <a:highlight>
                  <a:srgbClr val="C0C0C0"/>
                </a:highlight>
              </a:rPr>
              <a:t> = [n for n in range(10) if n % 2 == 0]</a:t>
            </a:r>
          </a:p>
          <a:p>
            <a:endParaRPr lang="en-US" sz="2800" i="1" dirty="0">
              <a:solidFill>
                <a:schemeClr val="bg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41A9F4-BEDF-850A-0954-21321BE15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2" r="10457" b="11296"/>
          <a:stretch>
            <a:fillRect/>
          </a:stretch>
        </p:blipFill>
        <p:spPr>
          <a:xfrm>
            <a:off x="7382576" y="2210794"/>
            <a:ext cx="4533500" cy="243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264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50CD2E-9DD4-6EEC-ED6F-305619F26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1C535-1A7C-032A-9C01-E95572A2F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849"/>
            <a:ext cx="12192000" cy="1191998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accent3"/>
                </a:solidFill>
                <a:effectLst/>
              </a:rPr>
              <a:t>With Else (Conditional Expressions)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7F62674-1C3B-6CC2-2696-B7AE6BA63D1D}"/>
              </a:ext>
            </a:extLst>
          </p:cNvPr>
          <p:cNvSpPr txBox="1"/>
          <p:nvPr/>
        </p:nvSpPr>
        <p:spPr>
          <a:xfrm>
            <a:off x="372434" y="1414588"/>
            <a:ext cx="74047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</a:rPr>
              <a:t>Syntax:</a:t>
            </a:r>
          </a:p>
          <a:p>
            <a:r>
              <a:rPr lang="en-US" sz="2400" dirty="0">
                <a:solidFill>
                  <a:schemeClr val="bg2"/>
                </a:solidFill>
              </a:rPr>
              <a:t>[</a:t>
            </a:r>
            <a:r>
              <a:rPr lang="en-US" sz="2400" dirty="0" err="1">
                <a:solidFill>
                  <a:schemeClr val="bg2"/>
                </a:solidFill>
              </a:rPr>
              <a:t>true_value</a:t>
            </a:r>
            <a:r>
              <a:rPr lang="en-US" sz="2400" dirty="0">
                <a:solidFill>
                  <a:schemeClr val="bg2"/>
                </a:solidFill>
              </a:rPr>
              <a:t> if condition else </a:t>
            </a:r>
            <a:r>
              <a:rPr lang="en-US" sz="2400" dirty="0" err="1">
                <a:solidFill>
                  <a:schemeClr val="bg2"/>
                </a:solidFill>
              </a:rPr>
              <a:t>false_value</a:t>
            </a:r>
            <a:r>
              <a:rPr lang="en-US" sz="2400" dirty="0">
                <a:solidFill>
                  <a:schemeClr val="bg2"/>
                </a:solidFill>
              </a:rPr>
              <a:t> for item in </a:t>
            </a:r>
            <a:r>
              <a:rPr lang="en-US" sz="2400" dirty="0" err="1">
                <a:solidFill>
                  <a:schemeClr val="bg2"/>
                </a:solidFill>
              </a:rPr>
              <a:t>iterable</a:t>
            </a:r>
            <a:r>
              <a:rPr lang="en-US" sz="2400" dirty="0">
                <a:solidFill>
                  <a:schemeClr val="bg2"/>
                </a:solidFill>
              </a:rPr>
              <a:t>]</a:t>
            </a:r>
          </a:p>
          <a:p>
            <a:endParaRPr lang="en-US" sz="2400" b="1" dirty="0">
              <a:solidFill>
                <a:schemeClr val="bg2"/>
              </a:solidFill>
            </a:endParaRPr>
          </a:p>
          <a:p>
            <a:r>
              <a:rPr lang="en-US" sz="2400" b="1" dirty="0">
                <a:solidFill>
                  <a:schemeClr val="bg2"/>
                </a:solidFill>
              </a:rPr>
              <a:t>Example:</a:t>
            </a:r>
          </a:p>
          <a:p>
            <a:r>
              <a:rPr lang="en-US" sz="2400" i="1" dirty="0">
                <a:solidFill>
                  <a:schemeClr val="bg2"/>
                </a:solidFill>
                <a:highlight>
                  <a:srgbClr val="C0C0C0"/>
                </a:highlight>
              </a:rPr>
              <a:t>numbers = [n if n % 2 == 0 else "Odd" for n in range(5)]</a:t>
            </a:r>
          </a:p>
          <a:p>
            <a:endParaRPr lang="en-US" sz="2400" i="1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59DF90-775E-D6F3-86CC-F9087DFE40F6}"/>
              </a:ext>
            </a:extLst>
          </p:cNvPr>
          <p:cNvSpPr txBox="1"/>
          <p:nvPr/>
        </p:nvSpPr>
        <p:spPr>
          <a:xfrm>
            <a:off x="1833869" y="3588052"/>
            <a:ext cx="391241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</a:rPr>
              <a:t>Traditional: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numbers = []</a:t>
            </a:r>
          </a:p>
          <a:p>
            <a:endParaRPr lang="en-US" sz="2000" dirty="0">
              <a:solidFill>
                <a:schemeClr val="bg1"/>
              </a:solidFill>
              <a:highlight>
                <a:srgbClr val="C0C0C0"/>
              </a:highlight>
            </a:endParaRPr>
          </a:p>
          <a:p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for n in range(5):</a:t>
            </a:r>
          </a:p>
          <a:p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    if n % 2 == 0:</a:t>
            </a:r>
          </a:p>
          <a:p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        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numbers.append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(n)</a:t>
            </a:r>
          </a:p>
          <a:p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    else:</a:t>
            </a:r>
          </a:p>
          <a:p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        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numbers.append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("Odd")</a:t>
            </a:r>
            <a:b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</a:br>
            <a:endParaRPr lang="en-US" sz="2000" dirty="0">
              <a:solidFill>
                <a:schemeClr val="bg1"/>
              </a:solidFill>
              <a:highlight>
                <a:srgbClr val="C0C0C0"/>
              </a:highlight>
            </a:endParaRPr>
          </a:p>
          <a:p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print(numbers)</a:t>
            </a:r>
          </a:p>
        </p:txBody>
      </p:sp>
    </p:spTree>
    <p:extLst>
      <p:ext uri="{BB962C8B-B14F-4D97-AF65-F5344CB8AC3E}">
        <p14:creationId xmlns:p14="http://schemas.microsoft.com/office/powerpoint/2010/main" val="1668045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DF294F-3E79-8361-0D4D-3884BD3E6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1DC65-250D-77AC-DAEF-D4ACA5EAB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849"/>
            <a:ext cx="12192000" cy="1191998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accent3"/>
                </a:solidFill>
                <a:effectLst/>
              </a:rPr>
              <a:t>Nested List Comprehension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16E703B-C6F9-FAAF-543B-33927261919C}"/>
              </a:ext>
            </a:extLst>
          </p:cNvPr>
          <p:cNvSpPr txBox="1"/>
          <p:nvPr/>
        </p:nvSpPr>
        <p:spPr>
          <a:xfrm>
            <a:off x="410935" y="1992104"/>
            <a:ext cx="87426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/>
                </a:solidFill>
              </a:rPr>
              <a:t>Example</a:t>
            </a:r>
          </a:p>
          <a:p>
            <a:r>
              <a:rPr lang="en-US" sz="2800" dirty="0">
                <a:solidFill>
                  <a:schemeClr val="bg2"/>
                </a:solidFill>
              </a:rPr>
              <a:t>matrix = [[1,2,3], [4,5,6], [7,8,9]]</a:t>
            </a:r>
          </a:p>
          <a:p>
            <a:r>
              <a:rPr lang="en-US" sz="2800" dirty="0">
                <a:solidFill>
                  <a:schemeClr val="bg2"/>
                </a:solidFill>
              </a:rPr>
              <a:t>flat = [num for row in matrix for num in row]</a:t>
            </a:r>
          </a:p>
          <a:p>
            <a:endParaRPr lang="en-US" sz="2800" i="1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5BE39E-6E32-DEAA-EE85-7237716904D2}"/>
              </a:ext>
            </a:extLst>
          </p:cNvPr>
          <p:cNvSpPr txBox="1"/>
          <p:nvPr/>
        </p:nvSpPr>
        <p:spPr>
          <a:xfrm>
            <a:off x="1631482" y="3857099"/>
            <a:ext cx="395091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</a:rPr>
              <a:t>Traditional</a:t>
            </a:r>
            <a:r>
              <a:rPr lang="en-US" sz="2000" b="1" dirty="0">
                <a:solidFill>
                  <a:schemeClr val="bg2"/>
                </a:solidFill>
              </a:rPr>
              <a:t>: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matrix = [[1, 2, 3], [4, 5, 6], [7, 8, 9]]</a:t>
            </a:r>
          </a:p>
          <a:p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flat = []</a:t>
            </a:r>
          </a:p>
          <a:p>
            <a:b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</a:b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for row in matrix:</a:t>
            </a:r>
          </a:p>
          <a:p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    for num in row:</a:t>
            </a:r>
          </a:p>
          <a:p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        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flat.append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(num)</a:t>
            </a:r>
          </a:p>
          <a:p>
            <a:b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</a:b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print(flat)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D7E126-3513-D822-A85C-7638F74E6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142" y="3538638"/>
            <a:ext cx="4258963" cy="247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324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2295C9-B721-9FD3-9B89-F7ADD8A6D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ADF8C-B8E4-58B2-BF6C-9B49F6160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849"/>
            <a:ext cx="12192000" cy="1191998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accent3"/>
                </a:solidFill>
                <a:effectLst/>
              </a:rPr>
              <a:t>Multiple If Conditions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679D64-BBE5-6CCE-1C93-39101627797B}"/>
              </a:ext>
            </a:extLst>
          </p:cNvPr>
          <p:cNvSpPr txBox="1"/>
          <p:nvPr/>
        </p:nvSpPr>
        <p:spPr>
          <a:xfrm>
            <a:off x="410935" y="1992104"/>
            <a:ext cx="87426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/>
                </a:solidFill>
              </a:rPr>
              <a:t>Example</a:t>
            </a:r>
          </a:p>
          <a:p>
            <a:endParaRPr lang="en-US" sz="2800" b="1" dirty="0">
              <a:solidFill>
                <a:schemeClr val="bg2"/>
              </a:solidFill>
            </a:endParaRPr>
          </a:p>
          <a:p>
            <a:r>
              <a:rPr lang="en-US" sz="2800" i="1" dirty="0">
                <a:solidFill>
                  <a:schemeClr val="bg2"/>
                </a:solidFill>
                <a:highlight>
                  <a:srgbClr val="C0C0C0"/>
                </a:highlight>
              </a:rPr>
              <a:t>filtered = [x for x in range(50) if x % 2 == 0 if x % 5 == 0]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79F165-6E9B-B6B9-9B9C-656AE1B91DD1}"/>
              </a:ext>
            </a:extLst>
          </p:cNvPr>
          <p:cNvSpPr txBox="1"/>
          <p:nvPr/>
        </p:nvSpPr>
        <p:spPr>
          <a:xfrm>
            <a:off x="2979276" y="3811012"/>
            <a:ext cx="45380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</a:rPr>
              <a:t>Traditional: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i="1" dirty="0">
                <a:solidFill>
                  <a:schemeClr val="bg2"/>
                </a:solidFill>
              </a:rPr>
              <a:t>filtered = []</a:t>
            </a:r>
          </a:p>
          <a:p>
            <a:r>
              <a:rPr lang="en-US" sz="2400" i="1" dirty="0">
                <a:solidFill>
                  <a:schemeClr val="bg2"/>
                </a:solidFill>
              </a:rPr>
              <a:t>for x in range(50):</a:t>
            </a:r>
          </a:p>
          <a:p>
            <a:endParaRPr lang="en-US" sz="2400" i="1" dirty="0">
              <a:solidFill>
                <a:schemeClr val="bg2"/>
              </a:solidFill>
            </a:endParaRPr>
          </a:p>
          <a:p>
            <a:r>
              <a:rPr lang="en-US" sz="2400" i="1" dirty="0">
                <a:solidFill>
                  <a:schemeClr val="bg2"/>
                </a:solidFill>
              </a:rPr>
              <a:t>    if (x % 2 == 0) and (x % 5 == 0):</a:t>
            </a:r>
          </a:p>
          <a:p>
            <a:r>
              <a:rPr lang="en-US" sz="2400" i="1" dirty="0">
                <a:solidFill>
                  <a:schemeClr val="bg2"/>
                </a:solidFill>
              </a:rPr>
              <a:t>        </a:t>
            </a:r>
            <a:r>
              <a:rPr lang="en-US" sz="2400" i="1" dirty="0" err="1">
                <a:solidFill>
                  <a:schemeClr val="bg2"/>
                </a:solidFill>
              </a:rPr>
              <a:t>filtered.append</a:t>
            </a:r>
            <a:r>
              <a:rPr lang="en-US" sz="2400" i="1" dirty="0">
                <a:solidFill>
                  <a:schemeClr val="bg2"/>
                </a:solidFill>
              </a:rPr>
              <a:t>(x)</a:t>
            </a:r>
          </a:p>
          <a:p>
            <a:endParaRPr lang="en-US" sz="2400" i="1" dirty="0">
              <a:solidFill>
                <a:schemeClr val="bg2"/>
              </a:solidFill>
            </a:endParaRPr>
          </a:p>
          <a:p>
            <a:r>
              <a:rPr lang="en-US" sz="2400" i="1" dirty="0">
                <a:solidFill>
                  <a:schemeClr val="bg2"/>
                </a:solidFill>
              </a:rPr>
              <a:t>print(filtered)</a:t>
            </a:r>
          </a:p>
        </p:txBody>
      </p:sp>
    </p:spTree>
    <p:extLst>
      <p:ext uri="{BB962C8B-B14F-4D97-AF65-F5344CB8AC3E}">
        <p14:creationId xmlns:p14="http://schemas.microsoft.com/office/powerpoint/2010/main" val="382991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FB4EC6-3440-D440-20E6-A7B8C2330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3D198-923B-AF53-106E-6C893B882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849"/>
            <a:ext cx="12192000" cy="1191998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accent3"/>
                </a:solidFill>
                <a:effectLst/>
              </a:rPr>
              <a:t>Using Functions in List Comprehension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8843A40-6410-68EF-90E5-7FD8C35FECFB}"/>
              </a:ext>
            </a:extLst>
          </p:cNvPr>
          <p:cNvSpPr txBox="1"/>
          <p:nvPr/>
        </p:nvSpPr>
        <p:spPr>
          <a:xfrm>
            <a:off x="410935" y="1992104"/>
            <a:ext cx="874268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/>
                </a:solidFill>
              </a:rPr>
              <a:t>Example</a:t>
            </a:r>
          </a:p>
          <a:p>
            <a:endParaRPr lang="en-US" sz="2800" b="1" dirty="0">
              <a:solidFill>
                <a:schemeClr val="bg2"/>
              </a:solidFill>
            </a:endParaRPr>
          </a:p>
          <a:p>
            <a:r>
              <a:rPr lang="en-US" sz="2800" i="1" dirty="0">
                <a:solidFill>
                  <a:schemeClr val="bg2"/>
                </a:solidFill>
                <a:highlight>
                  <a:srgbClr val="C0C0C0"/>
                </a:highlight>
              </a:rPr>
              <a:t>def square(n):</a:t>
            </a:r>
          </a:p>
          <a:p>
            <a:r>
              <a:rPr lang="en-US" sz="2800" i="1" dirty="0">
                <a:solidFill>
                  <a:schemeClr val="bg2"/>
                </a:solidFill>
                <a:highlight>
                  <a:srgbClr val="C0C0C0"/>
                </a:highlight>
              </a:rPr>
              <a:t>    return n*n</a:t>
            </a:r>
          </a:p>
          <a:p>
            <a:endParaRPr lang="en-US" sz="2800" i="1" dirty="0">
              <a:solidFill>
                <a:schemeClr val="bg2"/>
              </a:solidFill>
              <a:highlight>
                <a:srgbClr val="C0C0C0"/>
              </a:highlight>
            </a:endParaRPr>
          </a:p>
          <a:p>
            <a:r>
              <a:rPr lang="en-US" sz="2800" i="1" dirty="0">
                <a:solidFill>
                  <a:schemeClr val="bg2"/>
                </a:solidFill>
                <a:highlight>
                  <a:srgbClr val="C0C0C0"/>
                </a:highlight>
              </a:rPr>
              <a:t>squares = [square(x) for x in range(5)]</a:t>
            </a:r>
          </a:p>
          <a:p>
            <a:endParaRPr lang="en-US" sz="2800" i="1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450F4-87E7-F70A-5D96-EE2B89B84FAD}"/>
              </a:ext>
            </a:extLst>
          </p:cNvPr>
          <p:cNvSpPr txBox="1"/>
          <p:nvPr/>
        </p:nvSpPr>
        <p:spPr>
          <a:xfrm>
            <a:off x="6752123" y="1836495"/>
            <a:ext cx="51636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</a:rPr>
              <a:t>Traditional: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  <a:highlight>
                  <a:srgbClr val="C0C0C0"/>
                </a:highlight>
              </a:rPr>
              <a:t>def square(n):</a:t>
            </a:r>
          </a:p>
          <a:p>
            <a:r>
              <a:rPr lang="en-US" sz="2400" dirty="0">
                <a:solidFill>
                  <a:schemeClr val="bg2"/>
                </a:solidFill>
                <a:highlight>
                  <a:srgbClr val="C0C0C0"/>
                </a:highlight>
              </a:rPr>
              <a:t>    return n * n</a:t>
            </a:r>
          </a:p>
          <a:p>
            <a:endParaRPr lang="en-US" sz="2400" dirty="0">
              <a:solidFill>
                <a:schemeClr val="bg2"/>
              </a:solidFill>
              <a:highlight>
                <a:srgbClr val="C0C0C0"/>
              </a:highlight>
            </a:endParaRPr>
          </a:p>
          <a:p>
            <a:r>
              <a:rPr lang="en-US" sz="2400" dirty="0">
                <a:solidFill>
                  <a:schemeClr val="bg2"/>
                </a:solidFill>
                <a:highlight>
                  <a:srgbClr val="C0C0C0"/>
                </a:highlight>
              </a:rPr>
              <a:t>squares = []</a:t>
            </a:r>
          </a:p>
          <a:p>
            <a:endParaRPr lang="en-US" sz="2400" dirty="0">
              <a:solidFill>
                <a:schemeClr val="bg2"/>
              </a:solidFill>
              <a:highlight>
                <a:srgbClr val="C0C0C0"/>
              </a:highlight>
            </a:endParaRPr>
          </a:p>
          <a:p>
            <a:r>
              <a:rPr lang="en-US" sz="2400" dirty="0">
                <a:solidFill>
                  <a:schemeClr val="bg2"/>
                </a:solidFill>
                <a:highlight>
                  <a:srgbClr val="C0C0C0"/>
                </a:highlight>
              </a:rPr>
              <a:t>for x in range(5):</a:t>
            </a:r>
          </a:p>
          <a:p>
            <a:r>
              <a:rPr lang="en-US" sz="2400" dirty="0">
                <a:solidFill>
                  <a:schemeClr val="bg2"/>
                </a:solidFill>
                <a:highlight>
                  <a:srgbClr val="C0C0C0"/>
                </a:highlight>
              </a:rPr>
              <a:t>	result = square(x)</a:t>
            </a:r>
          </a:p>
          <a:p>
            <a:r>
              <a:rPr lang="en-US" sz="2400" dirty="0">
                <a:solidFill>
                  <a:schemeClr val="bg2"/>
                </a:solidFill>
                <a:highlight>
                  <a:srgbClr val="C0C0C0"/>
                </a:highlight>
              </a:rPr>
              <a:t>	</a:t>
            </a:r>
            <a:r>
              <a:rPr lang="en-US" sz="2400" dirty="0" err="1">
                <a:solidFill>
                  <a:schemeClr val="bg2"/>
                </a:solidFill>
                <a:highlight>
                  <a:srgbClr val="C0C0C0"/>
                </a:highlight>
              </a:rPr>
              <a:t>squares.append</a:t>
            </a:r>
            <a:r>
              <a:rPr lang="en-US" sz="2400" dirty="0">
                <a:solidFill>
                  <a:schemeClr val="bg2"/>
                </a:solidFill>
                <a:highlight>
                  <a:srgbClr val="C0C0C0"/>
                </a:highlight>
              </a:rPr>
              <a:t>(result)</a:t>
            </a:r>
          </a:p>
          <a:p>
            <a:endParaRPr lang="en-US" sz="2400" dirty="0">
              <a:solidFill>
                <a:schemeClr val="bg2"/>
              </a:solidFill>
              <a:highlight>
                <a:srgbClr val="C0C0C0"/>
              </a:highlight>
            </a:endParaRPr>
          </a:p>
          <a:p>
            <a:r>
              <a:rPr lang="en-US" sz="2400" dirty="0">
                <a:solidFill>
                  <a:schemeClr val="bg2"/>
                </a:solidFill>
                <a:highlight>
                  <a:srgbClr val="C0C0C0"/>
                </a:highlight>
              </a:rPr>
              <a:t>print(squares)</a:t>
            </a:r>
            <a:endParaRPr lang="en-US" sz="2400" i="1" dirty="0">
              <a:solidFill>
                <a:schemeClr val="bg2"/>
              </a:solidFill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255593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Earthy inspiration</Template>
  <TotalTime>79</TotalTime>
  <Words>678</Words>
  <Application>Microsoft Office PowerPoint</Application>
  <PresentationFormat>Widescreen</PresentationFormat>
  <Paragraphs>118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Goudy Old Style</vt:lpstr>
      <vt:lpstr>Wingdings 2</vt:lpstr>
      <vt:lpstr>SlateVTI</vt:lpstr>
      <vt:lpstr>Advance Python Course</vt:lpstr>
      <vt:lpstr>Introduction to List Comprehension</vt:lpstr>
      <vt:lpstr>Traditional Approach vs List Comprehension</vt:lpstr>
      <vt:lpstr>Basic Syntax</vt:lpstr>
      <vt:lpstr>Adding Conditions (If Statements)</vt:lpstr>
      <vt:lpstr>With Else (Conditional Expressions)</vt:lpstr>
      <vt:lpstr>Nested List Comprehension</vt:lpstr>
      <vt:lpstr>Multiple If Conditions</vt:lpstr>
      <vt:lpstr>Using Functions in List Comprehension</vt:lpstr>
      <vt:lpstr>Dictionary &amp; Set Comprehension</vt:lpstr>
      <vt:lpstr>Real-World Use Cases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Fawad Muhammad Fawad</dc:creator>
  <cp:lastModifiedBy>Muhammad Fawad Muhammad Fawad</cp:lastModifiedBy>
  <cp:revision>64</cp:revision>
  <dcterms:created xsi:type="dcterms:W3CDTF">2025-05-18T04:39:12Z</dcterms:created>
  <dcterms:modified xsi:type="dcterms:W3CDTF">2025-10-07T07:11:45Z</dcterms:modified>
</cp:coreProperties>
</file>