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260" r:id="rId3"/>
    <p:sldId id="331" r:id="rId4"/>
    <p:sldId id="352" r:id="rId5"/>
    <p:sldId id="333" r:id="rId6"/>
    <p:sldId id="315" r:id="rId7"/>
    <p:sldId id="334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45747390-A979-4824-ADC5-8D4220DDA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54"/>
          <a:stretch/>
        </p:blipFill>
        <p:spPr>
          <a:xfrm>
            <a:off x="6754392" y="3692005"/>
            <a:ext cx="1080283" cy="903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Conditional Statements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7818F-E959-4AF3-8FF4-7899F4B118C5}"/>
              </a:ext>
            </a:extLst>
          </p:cNvPr>
          <p:cNvGrpSpPr/>
          <p:nvPr/>
        </p:nvGrpSpPr>
        <p:grpSpPr>
          <a:xfrm>
            <a:off x="210632" y="1519390"/>
            <a:ext cx="6606728" cy="1174110"/>
            <a:chOff x="352872" y="2118830"/>
            <a:chExt cx="6606728" cy="1174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49F07F-67C2-43DA-A667-D86608FE643C}"/>
                </a:ext>
              </a:extLst>
            </p:cNvPr>
            <p:cNvSpPr txBox="1"/>
            <p:nvPr/>
          </p:nvSpPr>
          <p:spPr>
            <a:xfrm>
              <a:off x="352872" y="2585054"/>
              <a:ext cx="6606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Conditional statements enable programs to execute different actions based on whether a condition evaluates to True or False.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1D0C0-284F-4309-B8F9-D5A3534F709F}"/>
                </a:ext>
              </a:extLst>
            </p:cNvPr>
            <p:cNvSpPr txBox="1"/>
            <p:nvPr/>
          </p:nvSpPr>
          <p:spPr>
            <a:xfrm>
              <a:off x="2935440" y="2118830"/>
              <a:ext cx="1514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Definition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346895-5A98-4701-B6CA-0E55D26D1779}"/>
              </a:ext>
            </a:extLst>
          </p:cNvPr>
          <p:cNvGrpSpPr/>
          <p:nvPr/>
        </p:nvGrpSpPr>
        <p:grpSpPr>
          <a:xfrm>
            <a:off x="1098053" y="5263112"/>
            <a:ext cx="4742373" cy="1200399"/>
            <a:chOff x="464632" y="2092541"/>
            <a:chExt cx="4742373" cy="12003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0EF55E-4E6C-47F6-92A7-45B5219A1EF5}"/>
                </a:ext>
              </a:extLst>
            </p:cNvPr>
            <p:cNvSpPr txBox="1"/>
            <p:nvPr/>
          </p:nvSpPr>
          <p:spPr>
            <a:xfrm>
              <a:off x="464632" y="2585054"/>
              <a:ext cx="47423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Execute actions when a condition is True.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Skip actions when a condition is False.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BA8235-0A1E-461B-9450-207E6BAF603E}"/>
                </a:ext>
              </a:extLst>
            </p:cNvPr>
            <p:cNvSpPr txBox="1"/>
            <p:nvPr/>
          </p:nvSpPr>
          <p:spPr>
            <a:xfrm>
              <a:off x="1854206" y="2092541"/>
              <a:ext cx="2998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Why Use Them?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3D4EB81-C637-4ACD-B701-8026916D9116}"/>
              </a:ext>
            </a:extLst>
          </p:cNvPr>
          <p:cNvGrpSpPr/>
          <p:nvPr/>
        </p:nvGrpSpPr>
        <p:grpSpPr>
          <a:xfrm>
            <a:off x="8448035" y="3093331"/>
            <a:ext cx="3195325" cy="2801949"/>
            <a:chOff x="8448035" y="3509891"/>
            <a:chExt cx="3195325" cy="280194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C81A182-F390-4C0E-A663-D5E144D131E1}"/>
                </a:ext>
              </a:extLst>
            </p:cNvPr>
            <p:cNvGrpSpPr/>
            <p:nvPr/>
          </p:nvGrpSpPr>
          <p:grpSpPr>
            <a:xfrm>
              <a:off x="8448035" y="4803664"/>
              <a:ext cx="3195325" cy="1508176"/>
              <a:chOff x="464632" y="2092541"/>
              <a:chExt cx="4742373" cy="150817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E727F4-C851-4151-A226-774D680009F2}"/>
                  </a:ext>
                </a:extLst>
              </p:cNvPr>
              <p:cNvSpPr txBox="1"/>
              <p:nvPr/>
            </p:nvSpPr>
            <p:spPr>
              <a:xfrm>
                <a:off x="464632" y="2585054"/>
                <a:ext cx="474237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chemeClr val="bg1"/>
                    </a:solidFill>
                  </a:rPr>
                  <a:t>Traffic light: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	</a:t>
                </a:r>
                <a:r>
                  <a:rPr lang="en-US" sz="20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2000" dirty="0">
                    <a:solidFill>
                      <a:schemeClr val="bg1"/>
                    </a:solidFill>
                  </a:rPr>
                  <a:t> → Cars go.</a:t>
                </a:r>
              </a:p>
              <a:p>
                <a:r>
                  <a:rPr lang="en-US" sz="2000" dirty="0">
                    <a:solidFill>
                      <a:srgbClr val="FF0000"/>
                    </a:solidFill>
                  </a:rPr>
                  <a:t>	Red </a:t>
                </a:r>
                <a:r>
                  <a:rPr lang="en-US" sz="2000" dirty="0">
                    <a:solidFill>
                      <a:schemeClr val="bg1"/>
                    </a:solidFill>
                  </a:rPr>
                  <a:t>→ Cars stop.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BB63B8-3E39-40A2-9A65-A8F2CEF45244}"/>
                  </a:ext>
                </a:extLst>
              </p:cNvPr>
              <p:cNvSpPr txBox="1"/>
              <p:nvPr/>
            </p:nvSpPr>
            <p:spPr>
              <a:xfrm>
                <a:off x="999946" y="2092541"/>
                <a:ext cx="38530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Real-Life Analogy</a:t>
                </a:r>
              </a:p>
            </p:txBody>
          </p:sp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1B199A0-AEC1-4FA0-90D2-1E46D0811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2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538"/>
            <a:stretch/>
          </p:blipFill>
          <p:spPr>
            <a:xfrm>
              <a:off x="9561253" y="3509891"/>
              <a:ext cx="1254763" cy="1197348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69F69D7-1DDD-4F4F-88AC-E66C16ACDE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489" y="1381331"/>
            <a:ext cx="1514641" cy="15146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DC6AF6E-2DCE-401D-9C0F-B926663D0B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90" y="1475960"/>
            <a:ext cx="519866" cy="519866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5074BDE-A6ED-47FD-8D12-2DD7254CEDB1}"/>
              </a:ext>
            </a:extLst>
          </p:cNvPr>
          <p:cNvGrpSpPr/>
          <p:nvPr/>
        </p:nvGrpSpPr>
        <p:grpSpPr>
          <a:xfrm>
            <a:off x="291912" y="2895972"/>
            <a:ext cx="6220648" cy="866370"/>
            <a:chOff x="200472" y="2997572"/>
            <a:chExt cx="6220648" cy="86637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8BDF2B-12D3-43C8-AA3B-819CFFB0531E}"/>
                </a:ext>
              </a:extLst>
            </p:cNvPr>
            <p:cNvGrpSpPr/>
            <p:nvPr/>
          </p:nvGrpSpPr>
          <p:grpSpPr>
            <a:xfrm>
              <a:off x="200472" y="2997608"/>
              <a:ext cx="6220648" cy="866334"/>
              <a:chOff x="464632" y="2118830"/>
              <a:chExt cx="6220648" cy="86633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604F4B-D8D0-481F-85B3-EB6029CA49E5}"/>
                  </a:ext>
                </a:extLst>
              </p:cNvPr>
              <p:cNvSpPr txBox="1"/>
              <p:nvPr/>
            </p:nvSpPr>
            <p:spPr>
              <a:xfrm>
                <a:off x="464632" y="2585054"/>
                <a:ext cx="62206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A logical expression resulting in a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boolean</a:t>
                </a:r>
                <a:r>
                  <a:rPr lang="en-US" sz="2000" dirty="0">
                    <a:solidFill>
                      <a:schemeClr val="bg1"/>
                    </a:solidFill>
                  </a:rPr>
                  <a:t> (True or False).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B9514-5194-4F0A-AD6B-0014DB1EB656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Condition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3E7788F6-5617-4F3F-B86C-F06C4ABE3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0750" y="2997572"/>
              <a:ext cx="390843" cy="390843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CFE9DD2-93C4-4866-AB72-F1FE7A416913}"/>
              </a:ext>
            </a:extLst>
          </p:cNvPr>
          <p:cNvGrpSpPr/>
          <p:nvPr/>
        </p:nvGrpSpPr>
        <p:grpSpPr>
          <a:xfrm>
            <a:off x="352872" y="4056763"/>
            <a:ext cx="5865048" cy="866334"/>
            <a:chOff x="230952" y="4046603"/>
            <a:chExt cx="5865048" cy="8663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ACF756E-3862-48BB-8118-915015BA471D}"/>
                </a:ext>
              </a:extLst>
            </p:cNvPr>
            <p:cNvGrpSpPr/>
            <p:nvPr/>
          </p:nvGrpSpPr>
          <p:grpSpPr>
            <a:xfrm>
              <a:off x="230952" y="4046603"/>
              <a:ext cx="5865048" cy="866334"/>
              <a:chOff x="464632" y="2118830"/>
              <a:chExt cx="5865048" cy="86633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D0021E-6BBE-4384-89F6-C566C4D836CF}"/>
                  </a:ext>
                </a:extLst>
              </p:cNvPr>
              <p:cNvSpPr txBox="1"/>
              <p:nvPr/>
            </p:nvSpPr>
            <p:spPr>
              <a:xfrm>
                <a:off x="464632" y="2585054"/>
                <a:ext cx="5865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Controls program flow by enabling decision-making.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9C35AE-E990-4985-9978-9A08784B7690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7AD9C63-7EBB-440A-803A-568F56D0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66" y="4089820"/>
              <a:ext cx="400110" cy="400110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4FF1CD69-B085-4929-8459-850646AEDF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1492" y="5235020"/>
            <a:ext cx="1122091" cy="63521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5374776-7547-45C4-9D81-10860CAB1D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3915" y="2290352"/>
            <a:ext cx="733766" cy="41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0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Operators in Python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C35AE-E990-4985-9978-9A08784B7690}"/>
              </a:ext>
            </a:extLst>
          </p:cNvPr>
          <p:cNvSpPr txBox="1"/>
          <p:nvPr/>
        </p:nvSpPr>
        <p:spPr>
          <a:xfrm>
            <a:off x="525904" y="1971295"/>
            <a:ext cx="54786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✅ </a:t>
            </a:r>
            <a:r>
              <a:rPr lang="en-US" sz="2800" dirty="0">
                <a:solidFill>
                  <a:schemeClr val="bg1"/>
                </a:solidFill>
              </a:rPr>
              <a:t>Arithmetic: +, </a:t>
            </a:r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, *, /, **, %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✅ </a:t>
            </a:r>
            <a:r>
              <a:rPr lang="en-US" sz="2800" dirty="0">
                <a:solidFill>
                  <a:schemeClr val="bg1"/>
                </a:solidFill>
              </a:rPr>
              <a:t>Comparison: ==, !=, &lt;, &gt;, &lt;=, &gt;=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✅ </a:t>
            </a:r>
            <a:r>
              <a:rPr lang="en-US" sz="2800" dirty="0">
                <a:solidFill>
                  <a:schemeClr val="bg1"/>
                </a:solidFill>
              </a:rPr>
              <a:t>Logical: and, or, not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70C0"/>
                </a:solidFill>
              </a:rPr>
              <a:t>✅ </a:t>
            </a:r>
            <a:r>
              <a:rPr lang="en-US" sz="2800" dirty="0">
                <a:solidFill>
                  <a:schemeClr val="bg1"/>
                </a:solidFill>
              </a:rPr>
              <a:t>Assignment: =, +=, </a:t>
            </a:r>
            <a:r>
              <a:rPr lang="en-US" sz="2800" dirty="0">
                <a:solidFill>
                  <a:schemeClr val="bg1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= etc.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C6EF6D-E54C-490F-B695-B04DBC519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08" t="16070" r="9007" b="8824"/>
          <a:stretch/>
        </p:blipFill>
        <p:spPr>
          <a:xfrm>
            <a:off x="6807200" y="2240652"/>
            <a:ext cx="4165600" cy="28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4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Conditions in Python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DE2FE4D-A330-438C-99DD-205A15860AFD}"/>
              </a:ext>
            </a:extLst>
          </p:cNvPr>
          <p:cNvGrpSpPr/>
          <p:nvPr/>
        </p:nvGrpSpPr>
        <p:grpSpPr>
          <a:xfrm>
            <a:off x="81280" y="1386187"/>
            <a:ext cx="6606728" cy="1081313"/>
            <a:chOff x="-144968" y="1346289"/>
            <a:chExt cx="6606728" cy="10813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127818F-E959-4AF3-8FF4-7899F4B118C5}"/>
                </a:ext>
              </a:extLst>
            </p:cNvPr>
            <p:cNvGrpSpPr/>
            <p:nvPr/>
          </p:nvGrpSpPr>
          <p:grpSpPr>
            <a:xfrm>
              <a:off x="-144968" y="1509230"/>
              <a:ext cx="6606728" cy="918372"/>
              <a:chOff x="88712" y="2118830"/>
              <a:chExt cx="6606728" cy="91837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49F07F-67C2-43DA-A667-D86608FE643C}"/>
                  </a:ext>
                </a:extLst>
              </p:cNvPr>
              <p:cNvSpPr txBox="1"/>
              <p:nvPr/>
            </p:nvSpPr>
            <p:spPr>
              <a:xfrm>
                <a:off x="88712" y="2637092"/>
                <a:ext cx="6606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Expressions evaluating to True or False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E41D0C0-284F-4309-B8F9-D5A3534F709F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F979923-D81D-46FE-8754-10D3E1FE2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397" y="1346289"/>
              <a:ext cx="691363" cy="69136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193051B-03EF-4518-91A2-5281FEADEEB4}"/>
              </a:ext>
            </a:extLst>
          </p:cNvPr>
          <p:cNvGrpSpPr/>
          <p:nvPr/>
        </p:nvGrpSpPr>
        <p:grpSpPr>
          <a:xfrm>
            <a:off x="859171" y="2675606"/>
            <a:ext cx="5265608" cy="1139030"/>
            <a:chOff x="936724" y="3836899"/>
            <a:chExt cx="5265608" cy="113903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68BDF2B-12D3-43C8-AA3B-819CFFB0531E}"/>
                </a:ext>
              </a:extLst>
            </p:cNvPr>
            <p:cNvGrpSpPr/>
            <p:nvPr/>
          </p:nvGrpSpPr>
          <p:grpSpPr>
            <a:xfrm>
              <a:off x="936724" y="4001427"/>
              <a:ext cx="5265608" cy="974502"/>
              <a:chOff x="82201" y="2118830"/>
              <a:chExt cx="6606728" cy="97450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604F4B-D8D0-481F-85B3-EB6029CA49E5}"/>
                  </a:ext>
                </a:extLst>
              </p:cNvPr>
              <p:cNvSpPr txBox="1"/>
              <p:nvPr/>
            </p:nvSpPr>
            <p:spPr>
              <a:xfrm>
                <a:off x="82201" y="2693222"/>
                <a:ext cx="6606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Control flow in if, if-else, if-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elif</a:t>
                </a:r>
                <a:r>
                  <a:rPr lang="en-US" sz="2000" dirty="0">
                    <a:solidFill>
                      <a:schemeClr val="bg1"/>
                    </a:solidFill>
                  </a:rPr>
                  <a:t>-else statements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41B9514-5194-4F0A-AD6B-0014DB1EB656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Usage</a:t>
                </a:r>
              </a:p>
            </p:txBody>
          </p:sp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C00393-CBE7-4E5B-8D17-7C803A8DD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6365" y="3836899"/>
              <a:ext cx="614363" cy="614363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D2832-7096-4980-A561-383FE57576EA}"/>
              </a:ext>
            </a:extLst>
          </p:cNvPr>
          <p:cNvGrpSpPr/>
          <p:nvPr/>
        </p:nvGrpSpPr>
        <p:grpSpPr>
          <a:xfrm>
            <a:off x="740943" y="4117659"/>
            <a:ext cx="7018632" cy="1660987"/>
            <a:chOff x="1976736" y="4653207"/>
            <a:chExt cx="7018632" cy="166098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676B74-2657-4433-8BC0-88B30B9D8308}"/>
                </a:ext>
              </a:extLst>
            </p:cNvPr>
            <p:cNvGrpSpPr/>
            <p:nvPr/>
          </p:nvGrpSpPr>
          <p:grpSpPr>
            <a:xfrm>
              <a:off x="1976736" y="4693586"/>
              <a:ext cx="7018632" cy="1620608"/>
              <a:chOff x="82201" y="2118830"/>
              <a:chExt cx="8806237" cy="1620608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DA7130-234D-4979-9E25-0DE53FDEAC05}"/>
                  </a:ext>
                </a:extLst>
              </p:cNvPr>
              <p:cNvSpPr txBox="1"/>
              <p:nvPr/>
            </p:nvSpPr>
            <p:spPr>
              <a:xfrm>
                <a:off x="82201" y="2693222"/>
                <a:ext cx="41023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chemeClr val="bg1"/>
                    </a:solidFill>
                  </a:rPr>
                  <a:t>How It Works: x &gt; 5 evaluates to True, triggering the print statement.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3CA621-D2AB-480E-8DBF-5DA04BE28399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D700D2-BAFE-439A-8038-938B097EA1DC}"/>
                  </a:ext>
                </a:extLst>
              </p:cNvPr>
              <p:cNvSpPr txBox="1"/>
              <p:nvPr/>
            </p:nvSpPr>
            <p:spPr>
              <a:xfrm>
                <a:off x="4786100" y="2723775"/>
                <a:ext cx="410233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x = 5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if x &gt; 5: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print("x is greater than 5")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D4B7DCF-D644-4CD1-BA8C-49117C4C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E290D0F-D3B9-4CE0-A569-8FC7369441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3338" r="4520" b="9427"/>
          <a:stretch/>
        </p:blipFill>
        <p:spPr>
          <a:xfrm>
            <a:off x="6774270" y="2294032"/>
            <a:ext cx="4586374" cy="296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13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If Statements in Python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BDF2B-12D3-43C8-AA3B-819CFFB0531E}"/>
              </a:ext>
            </a:extLst>
          </p:cNvPr>
          <p:cNvGrpSpPr/>
          <p:nvPr/>
        </p:nvGrpSpPr>
        <p:grpSpPr>
          <a:xfrm>
            <a:off x="522192" y="3012306"/>
            <a:ext cx="5206487" cy="881212"/>
            <a:chOff x="82201" y="2212120"/>
            <a:chExt cx="7895627" cy="8812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04F4B-D8D0-481F-85B3-EB6029CA49E5}"/>
                </a:ext>
              </a:extLst>
            </p:cNvPr>
            <p:cNvSpPr txBox="1"/>
            <p:nvPr/>
          </p:nvSpPr>
          <p:spPr>
            <a:xfrm>
              <a:off x="82201" y="2693222"/>
              <a:ext cx="78956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if keyword, followed by a condition, then a colon :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B9514-5194-4F0A-AD6B-0014DB1EB656}"/>
                </a:ext>
              </a:extLst>
            </p:cNvPr>
            <p:cNvSpPr txBox="1"/>
            <p:nvPr/>
          </p:nvSpPr>
          <p:spPr>
            <a:xfrm>
              <a:off x="2628243" y="2212120"/>
              <a:ext cx="172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Syntax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D2832-7096-4980-A561-383FE57576EA}"/>
              </a:ext>
            </a:extLst>
          </p:cNvPr>
          <p:cNvGrpSpPr/>
          <p:nvPr/>
        </p:nvGrpSpPr>
        <p:grpSpPr>
          <a:xfrm>
            <a:off x="7141474" y="2134782"/>
            <a:ext cx="3781953" cy="2953534"/>
            <a:chOff x="3663027" y="4653207"/>
            <a:chExt cx="3781953" cy="295353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676B74-2657-4433-8BC0-88B30B9D8308}"/>
                </a:ext>
              </a:extLst>
            </p:cNvPr>
            <p:cNvGrpSpPr/>
            <p:nvPr/>
          </p:nvGrpSpPr>
          <p:grpSpPr>
            <a:xfrm>
              <a:off x="3663027" y="4693586"/>
              <a:ext cx="3781953" cy="2913155"/>
              <a:chOff x="2197982" y="2118830"/>
              <a:chExt cx="4745194" cy="2913155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DA7130-234D-4979-9E25-0DE53FDEAC05}"/>
                  </a:ext>
                </a:extLst>
              </p:cNvPr>
              <p:cNvSpPr txBox="1"/>
              <p:nvPr/>
            </p:nvSpPr>
            <p:spPr>
              <a:xfrm>
                <a:off x="2197982" y="3708546"/>
                <a:ext cx="4745194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num &gt; 5 evaluates to True, so the message is printed.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If num &lt;= 5, the print statement is skipped.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3CA621-D2AB-480E-8DBF-5DA04BE28399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D700D2-BAFE-439A-8038-938B097EA1DC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1023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num = 10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if num &gt; 5: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print("The number is greater than 5")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D4B7DCF-D644-4CD1-BA8C-49117C4C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57871B-7BBB-40F4-AFD4-0604F060F041}"/>
              </a:ext>
            </a:extLst>
          </p:cNvPr>
          <p:cNvGrpSpPr/>
          <p:nvPr/>
        </p:nvGrpSpPr>
        <p:grpSpPr>
          <a:xfrm>
            <a:off x="-102692" y="1859803"/>
            <a:ext cx="5865048" cy="866334"/>
            <a:chOff x="230952" y="1539776"/>
            <a:chExt cx="5865048" cy="8663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395A39A-8ACC-4E00-BC59-6E3696A98C2B}"/>
                </a:ext>
              </a:extLst>
            </p:cNvPr>
            <p:cNvGrpSpPr/>
            <p:nvPr/>
          </p:nvGrpSpPr>
          <p:grpSpPr>
            <a:xfrm>
              <a:off x="230952" y="1539776"/>
              <a:ext cx="5865048" cy="866334"/>
              <a:chOff x="464632" y="2118830"/>
              <a:chExt cx="5865048" cy="86633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5EE307-786C-4370-83C7-DE86D0F303F9}"/>
                  </a:ext>
                </a:extLst>
              </p:cNvPr>
              <p:cNvSpPr txBox="1"/>
              <p:nvPr/>
            </p:nvSpPr>
            <p:spPr>
              <a:xfrm>
                <a:off x="464632" y="2585054"/>
                <a:ext cx="5865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Execute a code block only if a condition is True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53DD1-2755-417E-9D17-FA1D97028F78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4C5AD5-C197-437A-B750-AAF3597D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66" y="1570140"/>
              <a:ext cx="400110" cy="40011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B6C192-4E0F-4E2A-ADF6-7DE0A056B97B}"/>
              </a:ext>
            </a:extLst>
          </p:cNvPr>
          <p:cNvGrpSpPr/>
          <p:nvPr/>
        </p:nvGrpSpPr>
        <p:grpSpPr>
          <a:xfrm>
            <a:off x="872181" y="4136635"/>
            <a:ext cx="4506508" cy="1191122"/>
            <a:chOff x="82201" y="2209986"/>
            <a:chExt cx="7895627" cy="11911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037A74-F8E4-4447-8156-17C5DDFEDF10}"/>
                </a:ext>
              </a:extLst>
            </p:cNvPr>
            <p:cNvSpPr txBox="1"/>
            <p:nvPr/>
          </p:nvSpPr>
          <p:spPr>
            <a:xfrm>
              <a:off x="82201" y="2693222"/>
              <a:ext cx="7895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True condition: </a:t>
              </a:r>
              <a:r>
                <a:rPr lang="en-US" sz="2000" dirty="0">
                  <a:solidFill>
                    <a:schemeClr val="bg1"/>
                  </a:solidFill>
                </a:rPr>
                <a:t>Code block executes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False condition: </a:t>
              </a:r>
              <a:r>
                <a:rPr lang="en-US" sz="2000" dirty="0">
                  <a:solidFill>
                    <a:schemeClr val="bg1"/>
                  </a:solidFill>
                </a:rPr>
                <a:t>Code block is skipped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3206EC-48C9-44FC-AD8D-68815CC9BAC2}"/>
                </a:ext>
              </a:extLst>
            </p:cNvPr>
            <p:cNvSpPr txBox="1"/>
            <p:nvPr/>
          </p:nvSpPr>
          <p:spPr>
            <a:xfrm>
              <a:off x="2287862" y="2209986"/>
              <a:ext cx="233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Behavior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85CB1D2-8223-45AB-8FA4-514E5EB30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54"/>
          <a:stretch/>
        </p:blipFill>
        <p:spPr>
          <a:xfrm>
            <a:off x="9757383" y="1435970"/>
            <a:ext cx="2117268" cy="17709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134CDE5-1537-4038-B262-D6601301F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678" y="2670796"/>
            <a:ext cx="1138150" cy="11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A2F1B-2560-40C8-9A7A-AFB74537C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604" y="5001860"/>
            <a:ext cx="2641629" cy="16256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4F42B91-7069-4C04-979E-2D39145EE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42" y="2999138"/>
            <a:ext cx="461666" cy="46166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5FC78FF-1C01-445A-8F55-FBD8646A9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44" y="4040251"/>
            <a:ext cx="620640" cy="6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If-else Statements in Python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BDF2B-12D3-43C8-AA3B-819CFFB0531E}"/>
              </a:ext>
            </a:extLst>
          </p:cNvPr>
          <p:cNvGrpSpPr/>
          <p:nvPr/>
        </p:nvGrpSpPr>
        <p:grpSpPr>
          <a:xfrm>
            <a:off x="522192" y="3012306"/>
            <a:ext cx="5206487" cy="1188988"/>
            <a:chOff x="82201" y="2212120"/>
            <a:chExt cx="7895627" cy="118898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04F4B-D8D0-481F-85B3-EB6029CA49E5}"/>
                </a:ext>
              </a:extLst>
            </p:cNvPr>
            <p:cNvSpPr txBox="1"/>
            <p:nvPr/>
          </p:nvSpPr>
          <p:spPr>
            <a:xfrm>
              <a:off x="82201" y="2693222"/>
              <a:ext cx="7895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If a condition is True, then execute a code block; else, execute a different code block.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B9514-5194-4F0A-AD6B-0014DB1EB656}"/>
                </a:ext>
              </a:extLst>
            </p:cNvPr>
            <p:cNvSpPr txBox="1"/>
            <p:nvPr/>
          </p:nvSpPr>
          <p:spPr>
            <a:xfrm>
              <a:off x="2628243" y="2212120"/>
              <a:ext cx="1726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Syntax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D2832-7096-4980-A561-383FE57576EA}"/>
              </a:ext>
            </a:extLst>
          </p:cNvPr>
          <p:cNvGrpSpPr/>
          <p:nvPr/>
        </p:nvGrpSpPr>
        <p:grpSpPr>
          <a:xfrm>
            <a:off x="7283743" y="2134782"/>
            <a:ext cx="3269591" cy="2259251"/>
            <a:chOff x="3805296" y="4653207"/>
            <a:chExt cx="3269591" cy="225925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676B74-2657-4433-8BC0-88B30B9D8308}"/>
                </a:ext>
              </a:extLst>
            </p:cNvPr>
            <p:cNvGrpSpPr/>
            <p:nvPr/>
          </p:nvGrpSpPr>
          <p:grpSpPr>
            <a:xfrm>
              <a:off x="3805296" y="4693586"/>
              <a:ext cx="3269591" cy="2218872"/>
              <a:chOff x="2376486" y="2118830"/>
              <a:chExt cx="4102336" cy="2218872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3CA621-D2AB-480E-8DBF-5DA04BE28399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D700D2-BAFE-439A-8038-938B097EA1DC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1023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num = 10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if num &gt; 5: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print("The number is greater than 5")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else:</a:t>
                </a:r>
              </a:p>
              <a:p>
                <a:r>
                  <a:rPr lang="en-US" sz="16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   print(“The number is not greater than 5”)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D4B7DCF-D644-4CD1-BA8C-49117C4C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57871B-7BBB-40F4-AFD4-0604F060F041}"/>
              </a:ext>
            </a:extLst>
          </p:cNvPr>
          <p:cNvGrpSpPr/>
          <p:nvPr/>
        </p:nvGrpSpPr>
        <p:grpSpPr>
          <a:xfrm>
            <a:off x="786894" y="1859803"/>
            <a:ext cx="4816932" cy="1164936"/>
            <a:chOff x="1120538" y="1539776"/>
            <a:chExt cx="4816932" cy="116493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395A39A-8ACC-4E00-BC59-6E3696A98C2B}"/>
                </a:ext>
              </a:extLst>
            </p:cNvPr>
            <p:cNvGrpSpPr/>
            <p:nvPr/>
          </p:nvGrpSpPr>
          <p:grpSpPr>
            <a:xfrm>
              <a:off x="1120538" y="1539776"/>
              <a:ext cx="4816932" cy="1164936"/>
              <a:chOff x="1354218" y="2118830"/>
              <a:chExt cx="4816932" cy="116493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5EE307-786C-4370-83C7-DE86D0F303F9}"/>
                  </a:ext>
                </a:extLst>
              </p:cNvPr>
              <p:cNvSpPr txBox="1"/>
              <p:nvPr/>
            </p:nvSpPr>
            <p:spPr>
              <a:xfrm>
                <a:off x="1354218" y="2575880"/>
                <a:ext cx="481693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Execute one code block if a condition is True,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otherwise execute a different code block.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53DD1-2755-417E-9D17-FA1D97028F78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4C5AD5-C197-437A-B750-AAF3597D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66" y="1570140"/>
              <a:ext cx="400110" cy="40011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B6C192-4E0F-4E2A-ADF6-7DE0A056B97B}"/>
              </a:ext>
            </a:extLst>
          </p:cNvPr>
          <p:cNvGrpSpPr/>
          <p:nvPr/>
        </p:nvGrpSpPr>
        <p:grpSpPr>
          <a:xfrm>
            <a:off x="872181" y="4553195"/>
            <a:ext cx="4506508" cy="1191122"/>
            <a:chOff x="82201" y="2209986"/>
            <a:chExt cx="7895627" cy="11911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037A74-F8E4-4447-8156-17C5DDFEDF10}"/>
                </a:ext>
              </a:extLst>
            </p:cNvPr>
            <p:cNvSpPr txBox="1"/>
            <p:nvPr/>
          </p:nvSpPr>
          <p:spPr>
            <a:xfrm>
              <a:off x="82201" y="2693222"/>
              <a:ext cx="78956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True condition: </a:t>
              </a:r>
              <a:r>
                <a:rPr lang="en-US" sz="2000" dirty="0">
                  <a:solidFill>
                    <a:schemeClr val="bg1"/>
                  </a:solidFill>
                </a:rPr>
                <a:t>Code block 1 executes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False condition: </a:t>
              </a:r>
              <a:r>
                <a:rPr lang="en-US" sz="2000" dirty="0">
                  <a:solidFill>
                    <a:schemeClr val="bg1"/>
                  </a:solidFill>
                </a:rPr>
                <a:t>Code block 2 executes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3206EC-48C9-44FC-AD8D-68815CC9BAC2}"/>
                </a:ext>
              </a:extLst>
            </p:cNvPr>
            <p:cNvSpPr txBox="1"/>
            <p:nvPr/>
          </p:nvSpPr>
          <p:spPr>
            <a:xfrm>
              <a:off x="2287862" y="2209986"/>
              <a:ext cx="233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Behavior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85CB1D2-8223-45AB-8FA4-514E5EB30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54"/>
          <a:stretch/>
        </p:blipFill>
        <p:spPr>
          <a:xfrm>
            <a:off x="9757383" y="1435970"/>
            <a:ext cx="2117268" cy="177099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134CDE5-1537-4038-B262-D6601301F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820" y="3871630"/>
            <a:ext cx="1138150" cy="11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4A2F1B-2560-40C8-9A7A-AFB74537C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812" y="4393609"/>
            <a:ext cx="2641629" cy="162561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4F42B91-7069-4C04-979E-2D39145EE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742" y="2999138"/>
            <a:ext cx="461666" cy="46166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5FC78FF-1C01-445A-8F55-FBD8646A9B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44" y="4456811"/>
            <a:ext cx="620640" cy="6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If-</a:t>
            </a:r>
            <a:r>
              <a:rPr lang="en-US" b="1" dirty="0" err="1">
                <a:solidFill>
                  <a:schemeClr val="accent3"/>
                </a:solidFill>
                <a:effectLst/>
              </a:rPr>
              <a:t>Elif</a:t>
            </a:r>
            <a:r>
              <a:rPr lang="en-US" b="1" dirty="0">
                <a:solidFill>
                  <a:schemeClr val="accent3"/>
                </a:solidFill>
                <a:effectLst/>
              </a:rPr>
              <a:t>-Else Statements in Python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BDF2B-12D3-43C8-AA3B-819CFFB0531E}"/>
              </a:ext>
            </a:extLst>
          </p:cNvPr>
          <p:cNvGrpSpPr/>
          <p:nvPr/>
        </p:nvGrpSpPr>
        <p:grpSpPr>
          <a:xfrm>
            <a:off x="536533" y="2919077"/>
            <a:ext cx="6340363" cy="1496835"/>
            <a:chOff x="-1825110" y="2212120"/>
            <a:chExt cx="14093917" cy="149683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04F4B-D8D0-481F-85B3-EB6029CA49E5}"/>
                </a:ext>
              </a:extLst>
            </p:cNvPr>
            <p:cNvSpPr txBox="1"/>
            <p:nvPr/>
          </p:nvSpPr>
          <p:spPr>
            <a:xfrm>
              <a:off x="-1825110" y="2693292"/>
              <a:ext cx="140939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if: </a:t>
              </a:r>
              <a:r>
                <a:rPr lang="en-US" sz="2000" dirty="0">
                  <a:solidFill>
                    <a:schemeClr val="bg1"/>
                  </a:solidFill>
                </a:rPr>
                <a:t>Checks the first condition</a:t>
              </a:r>
            </a:p>
            <a:p>
              <a:r>
                <a:rPr lang="en-US" sz="2000" b="1" dirty="0" err="1">
                  <a:solidFill>
                    <a:schemeClr val="bg1"/>
                  </a:solidFill>
                </a:rPr>
                <a:t>elif</a:t>
              </a:r>
              <a:r>
                <a:rPr lang="en-US" sz="2000" dirty="0">
                  <a:solidFill>
                    <a:schemeClr val="bg1"/>
                  </a:solidFill>
                </a:rPr>
                <a:t>: Checks additional conditions if previous ones are </a:t>
              </a:r>
              <a:r>
                <a:rPr lang="en-US" sz="2000" b="1" dirty="0">
                  <a:solidFill>
                    <a:schemeClr val="bg1"/>
                  </a:solidFill>
                </a:rPr>
                <a:t>False</a:t>
              </a:r>
            </a:p>
            <a:p>
              <a:r>
                <a:rPr lang="en-US" sz="2000" b="1" dirty="0">
                  <a:solidFill>
                    <a:schemeClr val="bg1"/>
                  </a:solidFill>
                </a:rPr>
                <a:t>else: </a:t>
              </a:r>
              <a:r>
                <a:rPr lang="en-US" sz="2000" dirty="0">
                  <a:solidFill>
                    <a:schemeClr val="bg1"/>
                  </a:solidFill>
                </a:rPr>
                <a:t>Runs if no conditions are </a:t>
              </a:r>
              <a:r>
                <a:rPr lang="en-US" sz="2000" b="1" dirty="0">
                  <a:solidFill>
                    <a:schemeClr val="bg1"/>
                  </a:solidFill>
                </a:rPr>
                <a:t>True</a:t>
              </a:r>
              <a:r>
                <a:rPr lang="en-US" sz="2000" dirty="0">
                  <a:solidFill>
                    <a:schemeClr val="bg1"/>
                  </a:solidFill>
                </a:rPr>
                <a:t> (optional fallback)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B9514-5194-4F0A-AD6B-0014DB1EB656}"/>
                </a:ext>
              </a:extLst>
            </p:cNvPr>
            <p:cNvSpPr txBox="1"/>
            <p:nvPr/>
          </p:nvSpPr>
          <p:spPr>
            <a:xfrm>
              <a:off x="2725370" y="2212120"/>
              <a:ext cx="23741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Syntax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57D2832-7096-4980-A561-383FE57576EA}"/>
              </a:ext>
            </a:extLst>
          </p:cNvPr>
          <p:cNvGrpSpPr/>
          <p:nvPr/>
        </p:nvGrpSpPr>
        <p:grpSpPr>
          <a:xfrm>
            <a:off x="7283743" y="2134782"/>
            <a:ext cx="3269591" cy="3551913"/>
            <a:chOff x="3805296" y="4653207"/>
            <a:chExt cx="3269591" cy="355191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E676B74-2657-4433-8BC0-88B30B9D8308}"/>
                </a:ext>
              </a:extLst>
            </p:cNvPr>
            <p:cNvGrpSpPr/>
            <p:nvPr/>
          </p:nvGrpSpPr>
          <p:grpSpPr>
            <a:xfrm>
              <a:off x="3805296" y="4693586"/>
              <a:ext cx="3269591" cy="3511534"/>
              <a:chOff x="2376486" y="2118830"/>
              <a:chExt cx="4102336" cy="351153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3CA621-D2AB-480E-8DBF-5DA04BE28399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D700D2-BAFE-439A-8038-938B097EA1DC}"/>
                  </a:ext>
                </a:extLst>
              </p:cNvPr>
              <p:cNvSpPr txBox="1"/>
              <p:nvPr/>
            </p:nvSpPr>
            <p:spPr>
              <a:xfrm>
                <a:off x="2376486" y="2768042"/>
                <a:ext cx="410233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score = 75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if score &gt;= 90: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print("Grade: A")</a:t>
                </a:r>
              </a:p>
              <a:p>
                <a:r>
                  <a:rPr lang="en-US" sz="20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elif</a:t>
                </a:r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score &gt;= 80: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print("Grade: B")</a:t>
                </a:r>
              </a:p>
              <a:p>
                <a:r>
                  <a:rPr lang="en-US" sz="2000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elif</a:t>
                </a:r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 score &gt;= 70: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print("Grade: C")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else:</a:t>
                </a:r>
              </a:p>
              <a:p>
                <a:r>
                  <a:rPr lang="en-US" sz="2000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print("Grade: D")</a:t>
                </a:r>
              </a:p>
            </p:txBody>
          </p: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D4B7DCF-D644-4CD1-BA8C-49117C4C5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57871B-7BBB-40F4-AFD4-0604F060F041}"/>
              </a:ext>
            </a:extLst>
          </p:cNvPr>
          <p:cNvGrpSpPr/>
          <p:nvPr/>
        </p:nvGrpSpPr>
        <p:grpSpPr>
          <a:xfrm>
            <a:off x="-78203" y="1875498"/>
            <a:ext cx="6391732" cy="866334"/>
            <a:chOff x="230952" y="1539776"/>
            <a:chExt cx="5865048" cy="86633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395A39A-8ACC-4E00-BC59-6E3696A98C2B}"/>
                </a:ext>
              </a:extLst>
            </p:cNvPr>
            <p:cNvGrpSpPr/>
            <p:nvPr/>
          </p:nvGrpSpPr>
          <p:grpSpPr>
            <a:xfrm>
              <a:off x="230952" y="1539776"/>
              <a:ext cx="5865048" cy="866334"/>
              <a:chOff x="464632" y="2118830"/>
              <a:chExt cx="5865048" cy="86633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45EE307-786C-4370-83C7-DE86D0F303F9}"/>
                  </a:ext>
                </a:extLst>
              </p:cNvPr>
              <p:cNvSpPr txBox="1"/>
              <p:nvPr/>
            </p:nvSpPr>
            <p:spPr>
              <a:xfrm>
                <a:off x="464632" y="2585054"/>
                <a:ext cx="586504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Evaluate multiple conditions sequentially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B53DD1-2755-417E-9D17-FA1D97028F78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34C5AD5-C197-437A-B750-AAF3597DA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66" y="1570140"/>
              <a:ext cx="400110" cy="40011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BB6C192-4E0F-4E2A-ADF6-7DE0A056B97B}"/>
              </a:ext>
            </a:extLst>
          </p:cNvPr>
          <p:cNvGrpSpPr/>
          <p:nvPr/>
        </p:nvGrpSpPr>
        <p:grpSpPr>
          <a:xfrm>
            <a:off x="256047" y="4656492"/>
            <a:ext cx="5829793" cy="1191122"/>
            <a:chOff x="-1144197" y="2209986"/>
            <a:chExt cx="9122025" cy="119112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A037A74-F8E4-4447-8156-17C5DDFEDF10}"/>
                </a:ext>
              </a:extLst>
            </p:cNvPr>
            <p:cNvSpPr txBox="1"/>
            <p:nvPr/>
          </p:nvSpPr>
          <p:spPr>
            <a:xfrm>
              <a:off x="-1144197" y="2693222"/>
              <a:ext cx="91220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Executes the first True condition’s block or the else block if none are True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C3206EC-48C9-44FC-AD8D-68815CC9BAC2}"/>
                </a:ext>
              </a:extLst>
            </p:cNvPr>
            <p:cNvSpPr txBox="1"/>
            <p:nvPr/>
          </p:nvSpPr>
          <p:spPr>
            <a:xfrm>
              <a:off x="2287862" y="2209986"/>
              <a:ext cx="23313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Behavior</a:t>
              </a: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E85CB1D2-8223-45AB-8FA4-514E5EB308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54"/>
          <a:stretch/>
        </p:blipFill>
        <p:spPr>
          <a:xfrm>
            <a:off x="9292132" y="2923852"/>
            <a:ext cx="2899868" cy="2425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77B45B-8A70-45A4-830C-8F0FE6C7A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70" y="2927798"/>
            <a:ext cx="461666" cy="4616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A9E0BC-F7D3-42B4-9B8E-4C2086F0BA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996" y="4577004"/>
            <a:ext cx="620640" cy="6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06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364</Words>
  <Application>Microsoft Office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Andalus</vt:lpstr>
      <vt:lpstr>Arial</vt:lpstr>
      <vt:lpstr>Goudy Old Style</vt:lpstr>
      <vt:lpstr>Wingdings 2</vt:lpstr>
      <vt:lpstr>SlateVTI</vt:lpstr>
      <vt:lpstr>Advance Python Course</vt:lpstr>
      <vt:lpstr>Conditional Statements</vt:lpstr>
      <vt:lpstr>Operators in Python</vt:lpstr>
      <vt:lpstr>Conditions in Python</vt:lpstr>
      <vt:lpstr>If Statements in Python</vt:lpstr>
      <vt:lpstr>If-else Statements in Python</vt:lpstr>
      <vt:lpstr>If-Elif-Else Statements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2025-09-22T06:25:22Z</dcterms:modified>
</cp:coreProperties>
</file>