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36" r:id="rId3"/>
    <p:sldId id="337" r:id="rId4"/>
    <p:sldId id="316" r:id="rId5"/>
    <p:sldId id="338" r:id="rId6"/>
    <p:sldId id="339" r:id="rId7"/>
    <p:sldId id="340" r:id="rId8"/>
    <p:sldId id="341" r:id="rId9"/>
    <p:sldId id="34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Introduction to Loops in Python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7818F-E959-4AF3-8FF4-7899F4B118C5}"/>
              </a:ext>
            </a:extLst>
          </p:cNvPr>
          <p:cNvGrpSpPr/>
          <p:nvPr/>
        </p:nvGrpSpPr>
        <p:grpSpPr>
          <a:xfrm>
            <a:off x="323756" y="1519390"/>
            <a:ext cx="8029128" cy="1205102"/>
            <a:chOff x="465996" y="2118830"/>
            <a:chExt cx="8029128" cy="12051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9F07F-67C2-43DA-A667-D86608FE643C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Programming structures that repeat instructions until a condition is met. 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Enable iteration over data structures or repetitive task automation.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1D0C0-284F-4309-B8F9-D5A3534F709F}"/>
                </a:ext>
              </a:extLst>
            </p:cNvPr>
            <p:cNvSpPr txBox="1"/>
            <p:nvPr/>
          </p:nvSpPr>
          <p:spPr>
            <a:xfrm>
              <a:off x="2092960" y="2118830"/>
              <a:ext cx="426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What Are Loops?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346895-5A98-4701-B6CA-0E55D26D1779}"/>
              </a:ext>
            </a:extLst>
          </p:cNvPr>
          <p:cNvGrpSpPr/>
          <p:nvPr/>
        </p:nvGrpSpPr>
        <p:grpSpPr>
          <a:xfrm>
            <a:off x="738737" y="4617951"/>
            <a:ext cx="6591493" cy="1538994"/>
            <a:chOff x="-320772" y="2092541"/>
            <a:chExt cx="6591493" cy="15389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0EF55E-4E6C-47F6-92A7-45B5219A1EF5}"/>
                </a:ext>
              </a:extLst>
            </p:cNvPr>
            <p:cNvSpPr txBox="1"/>
            <p:nvPr/>
          </p:nvSpPr>
          <p:spPr>
            <a:xfrm>
              <a:off x="-320772" y="2615872"/>
              <a:ext cx="65914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while Loop: </a:t>
              </a:r>
              <a:r>
                <a:rPr lang="en-US" sz="2000" dirty="0">
                  <a:solidFill>
                    <a:schemeClr val="bg1"/>
                  </a:solidFill>
                </a:rPr>
                <a:t>Repeats while a condition is `True` 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for Loop</a:t>
              </a:r>
              <a:r>
                <a:rPr lang="en-US" sz="2000" dirty="0">
                  <a:solidFill>
                    <a:schemeClr val="bg1"/>
                  </a:solidFill>
                </a:rPr>
                <a:t>: Iterates over a sequence (e.g., lists, tuples, strings)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BA8235-0A1E-461B-9450-207E6BAF603E}"/>
                </a:ext>
              </a:extLst>
            </p:cNvPr>
            <p:cNvSpPr txBox="1"/>
            <p:nvPr/>
          </p:nvSpPr>
          <p:spPr>
            <a:xfrm>
              <a:off x="1854206" y="2092541"/>
              <a:ext cx="2998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Types of Loops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BDF2B-12D3-43C8-AA3B-819CFFB0531E}"/>
              </a:ext>
            </a:extLst>
          </p:cNvPr>
          <p:cNvGrpSpPr/>
          <p:nvPr/>
        </p:nvGrpSpPr>
        <p:grpSpPr>
          <a:xfrm>
            <a:off x="2086516" y="2867482"/>
            <a:ext cx="4503608" cy="1512515"/>
            <a:chOff x="2242632" y="2118830"/>
            <a:chExt cx="4503608" cy="15125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04F4B-D8D0-481F-85B3-EB6029CA49E5}"/>
                </a:ext>
              </a:extLst>
            </p:cNvPr>
            <p:cNvSpPr txBox="1"/>
            <p:nvPr/>
          </p:nvSpPr>
          <p:spPr>
            <a:xfrm>
              <a:off x="2242632" y="2615682"/>
              <a:ext cx="45036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 Reduce code redundancy 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 Automate repetitive tasks 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 Improve code efficiency and readability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B9514-5194-4F0A-AD6B-0014DB1EB656}"/>
                </a:ext>
              </a:extLst>
            </p:cNvPr>
            <p:cNvSpPr txBox="1"/>
            <p:nvPr/>
          </p:nvSpPr>
          <p:spPr>
            <a:xfrm>
              <a:off x="2935440" y="2118830"/>
              <a:ext cx="251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Why Use Loops?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26D1517-C924-4C0A-A3A8-F18B2FC1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99" y="1563129"/>
            <a:ext cx="353214" cy="3532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F38825D-EEF7-4849-8674-446B39909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4" y="2831230"/>
            <a:ext cx="1540245" cy="154024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B9908F-2D1F-44DF-9E4C-A589F9F54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97" y="4580524"/>
            <a:ext cx="470618" cy="3735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3E3F60B-5A78-4FFA-9903-F2C7FF5F5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98" y="1546636"/>
            <a:ext cx="2771775" cy="16478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DE89E96-1B9A-4BEB-9099-DA57C6820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66" y="3881574"/>
            <a:ext cx="2629917" cy="14727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53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Iterating with Python Loops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7818F-E959-4AF3-8FF4-7899F4B118C5}"/>
              </a:ext>
            </a:extLst>
          </p:cNvPr>
          <p:cNvGrpSpPr/>
          <p:nvPr/>
        </p:nvGrpSpPr>
        <p:grpSpPr>
          <a:xfrm>
            <a:off x="323756" y="1519390"/>
            <a:ext cx="8029128" cy="897326"/>
            <a:chOff x="465996" y="2118830"/>
            <a:chExt cx="8029128" cy="8973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9F07F-67C2-43DA-A667-D86608FE643C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Accessing each item in a collection (e.g., list, tuple, string) one by one.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1D0C0-284F-4309-B8F9-D5A3534F709F}"/>
                </a:ext>
              </a:extLst>
            </p:cNvPr>
            <p:cNvSpPr txBox="1"/>
            <p:nvPr/>
          </p:nvSpPr>
          <p:spPr>
            <a:xfrm>
              <a:off x="2092960" y="2118830"/>
              <a:ext cx="426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What Is Iteration?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346895-5A98-4701-B6CA-0E55D26D1779}"/>
              </a:ext>
            </a:extLst>
          </p:cNvPr>
          <p:cNvGrpSpPr/>
          <p:nvPr/>
        </p:nvGrpSpPr>
        <p:grpSpPr>
          <a:xfrm>
            <a:off x="820017" y="4638271"/>
            <a:ext cx="7125329" cy="1538994"/>
            <a:chOff x="-320772" y="2092541"/>
            <a:chExt cx="6591493" cy="15389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0EF55E-4E6C-47F6-92A7-45B5219A1EF5}"/>
                </a:ext>
              </a:extLst>
            </p:cNvPr>
            <p:cNvSpPr txBox="1"/>
            <p:nvPr/>
          </p:nvSpPr>
          <p:spPr>
            <a:xfrm>
              <a:off x="-320772" y="2615872"/>
              <a:ext cx="65914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Loops provide sequential access to elements. 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Use loops to read or modify items in sequences (e.g., lists, strings).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BA8235-0A1E-461B-9450-207E6BAF603E}"/>
                </a:ext>
              </a:extLst>
            </p:cNvPr>
            <p:cNvSpPr txBox="1"/>
            <p:nvPr/>
          </p:nvSpPr>
          <p:spPr>
            <a:xfrm>
              <a:off x="1854206" y="2092541"/>
              <a:ext cx="2998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Key Points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BDF2B-12D3-43C8-AA3B-819CFFB0531E}"/>
              </a:ext>
            </a:extLst>
          </p:cNvPr>
          <p:cNvGrpSpPr/>
          <p:nvPr/>
        </p:nvGrpSpPr>
        <p:grpSpPr>
          <a:xfrm>
            <a:off x="662525" y="3050954"/>
            <a:ext cx="7545164" cy="1820291"/>
            <a:chOff x="2242632" y="2118830"/>
            <a:chExt cx="4503608" cy="18202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04F4B-D8D0-481F-85B3-EB6029CA49E5}"/>
                </a:ext>
              </a:extLst>
            </p:cNvPr>
            <p:cNvSpPr txBox="1"/>
            <p:nvPr/>
          </p:nvSpPr>
          <p:spPr>
            <a:xfrm>
              <a:off x="2242632" y="2615682"/>
              <a:ext cx="4503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Iterate over Python data structures: lists, dictionaries, sets, strings. 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Enable sequential processing of items in an </a:t>
              </a:r>
              <a:r>
                <a:rPr lang="en-US" sz="2000" dirty="0" err="1">
                  <a:solidFill>
                    <a:schemeClr val="bg1"/>
                  </a:solidFill>
                </a:rPr>
                <a:t>iterable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B9514-5194-4F0A-AD6B-0014DB1EB656}"/>
                </a:ext>
              </a:extLst>
            </p:cNvPr>
            <p:cNvSpPr txBox="1"/>
            <p:nvPr/>
          </p:nvSpPr>
          <p:spPr>
            <a:xfrm>
              <a:off x="2935440" y="2118830"/>
              <a:ext cx="276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How Loops Work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26D1517-C924-4C0A-A3A8-F18B2FC1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99" y="1563129"/>
            <a:ext cx="353214" cy="3532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F38825D-EEF7-4849-8674-446B39909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38" y="1367671"/>
            <a:ext cx="636816" cy="636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04DA9E-6FDB-44C6-86C3-E71DCA086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87" y="2852479"/>
            <a:ext cx="804917" cy="736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8EBFAE-F7DF-4E76-85E9-3903F4444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00" y="4509372"/>
            <a:ext cx="636515" cy="636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BD471A-5542-434D-ADD6-8A02F28BF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709" y="1686079"/>
            <a:ext cx="2143125" cy="2143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C8B661-1337-4B8B-922E-6AE48FACA0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84" y="4112688"/>
            <a:ext cx="2701482" cy="15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The while Loop in Python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9D0ACA-4487-4516-94F2-13136605DC07}"/>
              </a:ext>
            </a:extLst>
          </p:cNvPr>
          <p:cNvGrpSpPr/>
          <p:nvPr/>
        </p:nvGrpSpPr>
        <p:grpSpPr>
          <a:xfrm>
            <a:off x="323756" y="1923307"/>
            <a:ext cx="6320884" cy="1359985"/>
            <a:chOff x="323756" y="1364507"/>
            <a:chExt cx="6320884" cy="13599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27818F-E959-4AF3-8FF4-7899F4B118C5}"/>
                </a:ext>
              </a:extLst>
            </p:cNvPr>
            <p:cNvGrpSpPr/>
            <p:nvPr/>
          </p:nvGrpSpPr>
          <p:grpSpPr>
            <a:xfrm>
              <a:off x="323756" y="1519390"/>
              <a:ext cx="6320884" cy="1205102"/>
              <a:chOff x="465996" y="2118830"/>
              <a:chExt cx="8029128" cy="120510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9F07F-67C2-43DA-A667-D86608FE643C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8029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Executes a code block as long as a condition is True.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Stops when the condition becomes False.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1D0C0-284F-4309-B8F9-D5A3534F709F}"/>
                  </a:ext>
                </a:extLst>
              </p:cNvPr>
              <p:cNvSpPr txBox="1"/>
              <p:nvPr/>
            </p:nvSpPr>
            <p:spPr>
              <a:xfrm>
                <a:off x="2092960" y="2118830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How It Works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04DA9E-6FDB-44C6-86C3-E71DCA086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93" y="1364507"/>
              <a:ext cx="550202" cy="50337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96A59D-C12F-4134-B617-DDBDFF647FD6}"/>
              </a:ext>
            </a:extLst>
          </p:cNvPr>
          <p:cNvGrpSpPr/>
          <p:nvPr/>
        </p:nvGrpSpPr>
        <p:grpSpPr>
          <a:xfrm>
            <a:off x="7493239" y="2276624"/>
            <a:ext cx="4132772" cy="3316683"/>
            <a:chOff x="3373705" y="4653207"/>
            <a:chExt cx="4132772" cy="331668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6B31BD-1F02-40D4-B8CE-7F4951DAF68C}"/>
                </a:ext>
              </a:extLst>
            </p:cNvPr>
            <p:cNvGrpSpPr/>
            <p:nvPr/>
          </p:nvGrpSpPr>
          <p:grpSpPr>
            <a:xfrm>
              <a:off x="3373705" y="4693586"/>
              <a:ext cx="4132772" cy="3276304"/>
              <a:chOff x="1834971" y="2118830"/>
              <a:chExt cx="5185365" cy="32763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FDA9B0-D8D8-456E-A77B-99047AF07428}"/>
                  </a:ext>
                </a:extLst>
              </p:cNvPr>
              <p:cNvSpPr txBox="1"/>
              <p:nvPr/>
            </p:nvSpPr>
            <p:spPr>
              <a:xfrm>
                <a:off x="1834971" y="4010139"/>
                <a:ext cx="51853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Explanation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Checks if count &lt; 3 (True initially).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Prints count and increments by 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Stops when count reaches 3 (False).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907911-F2D3-4E6F-BC24-5C73AEAEE8AA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A36F6-576A-4466-B0D2-DD1E3FC4EADD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10233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count = 0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while count &lt; 3: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print("Counting:", count)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count += 1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F5B09F3-0234-42EB-A289-FAE681A0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9637F-0054-4BD8-A508-5D506C0DDAE4}"/>
              </a:ext>
            </a:extLst>
          </p:cNvPr>
          <p:cNvGrpSpPr/>
          <p:nvPr/>
        </p:nvGrpSpPr>
        <p:grpSpPr>
          <a:xfrm>
            <a:off x="1021691" y="3982473"/>
            <a:ext cx="4925013" cy="1012813"/>
            <a:chOff x="1021691" y="3982473"/>
            <a:chExt cx="4925013" cy="10128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8BDF2B-12D3-43C8-AA3B-819CFFB0531E}"/>
                </a:ext>
              </a:extLst>
            </p:cNvPr>
            <p:cNvGrpSpPr/>
            <p:nvPr/>
          </p:nvGrpSpPr>
          <p:grpSpPr>
            <a:xfrm>
              <a:off x="1021691" y="4098324"/>
              <a:ext cx="4925013" cy="896962"/>
              <a:chOff x="2242632" y="2118830"/>
              <a:chExt cx="4503608" cy="89696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604F4B-D8D0-481F-85B3-EB6029CA49E5}"/>
                  </a:ext>
                </a:extLst>
              </p:cNvPr>
              <p:cNvSpPr txBox="1"/>
              <p:nvPr/>
            </p:nvSpPr>
            <p:spPr>
              <a:xfrm>
                <a:off x="2242632" y="2615682"/>
                <a:ext cx="4503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When the number of iterations is unknown (e.g., reading a file until its end).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B9514-5194-4F0A-AD6B-0014DB1EB656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3482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Useful Scenarios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408D8D-7C24-4004-BE94-5EC80FA73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49"/>
            <a:stretch/>
          </p:blipFill>
          <p:spPr>
            <a:xfrm>
              <a:off x="2055886" y="3982473"/>
              <a:ext cx="536777" cy="524712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901C3DC-FEFA-4616-87EE-8CECDA2C7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1" y="3018596"/>
            <a:ext cx="1625036" cy="16250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2EE07A-A64E-457C-B63C-ED3B9638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88" y="2507289"/>
            <a:ext cx="1826097" cy="10226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FA1E0E-2C6C-4782-B1AD-9BECEB3D7B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4"/>
          <a:stretch/>
        </p:blipFill>
        <p:spPr>
          <a:xfrm>
            <a:off x="8187186" y="4139106"/>
            <a:ext cx="564550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The for Loop in Python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9D0ACA-4487-4516-94F2-13136605DC07}"/>
              </a:ext>
            </a:extLst>
          </p:cNvPr>
          <p:cNvGrpSpPr/>
          <p:nvPr/>
        </p:nvGrpSpPr>
        <p:grpSpPr>
          <a:xfrm>
            <a:off x="323756" y="1923307"/>
            <a:ext cx="5904324" cy="1359985"/>
            <a:chOff x="323756" y="1364507"/>
            <a:chExt cx="5904324" cy="13599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27818F-E959-4AF3-8FF4-7899F4B118C5}"/>
                </a:ext>
              </a:extLst>
            </p:cNvPr>
            <p:cNvGrpSpPr/>
            <p:nvPr/>
          </p:nvGrpSpPr>
          <p:grpSpPr>
            <a:xfrm>
              <a:off x="323756" y="1519390"/>
              <a:ext cx="5904324" cy="1205102"/>
              <a:chOff x="465996" y="2118830"/>
              <a:chExt cx="7499991" cy="120510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9F07F-67C2-43DA-A667-D86608FE643C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74999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Iterates over each item in an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iterable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(e.g., list, string, dictionary) until all items are processed.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1D0C0-284F-4309-B8F9-D5A3534F709F}"/>
                  </a:ext>
                </a:extLst>
              </p:cNvPr>
              <p:cNvSpPr txBox="1"/>
              <p:nvPr/>
            </p:nvSpPr>
            <p:spPr>
              <a:xfrm>
                <a:off x="2092960" y="2118830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How It Works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04DA9E-6FDB-44C6-86C3-E71DCA086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93" y="1364507"/>
              <a:ext cx="550202" cy="50337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96A59D-C12F-4134-B617-DDBDFF647FD6}"/>
              </a:ext>
            </a:extLst>
          </p:cNvPr>
          <p:cNvGrpSpPr/>
          <p:nvPr/>
        </p:nvGrpSpPr>
        <p:grpSpPr>
          <a:xfrm>
            <a:off x="7493239" y="2276624"/>
            <a:ext cx="4132772" cy="2947351"/>
            <a:chOff x="3373705" y="4653207"/>
            <a:chExt cx="4132772" cy="294735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6B31BD-1F02-40D4-B8CE-7F4951DAF68C}"/>
                </a:ext>
              </a:extLst>
            </p:cNvPr>
            <p:cNvGrpSpPr/>
            <p:nvPr/>
          </p:nvGrpSpPr>
          <p:grpSpPr>
            <a:xfrm>
              <a:off x="3373705" y="4693586"/>
              <a:ext cx="4132772" cy="2906972"/>
              <a:chOff x="1834971" y="2118830"/>
              <a:chExt cx="5185365" cy="290697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FDA9B0-D8D8-456E-A77B-99047AF07428}"/>
                  </a:ext>
                </a:extLst>
              </p:cNvPr>
              <p:cNvSpPr txBox="1"/>
              <p:nvPr/>
            </p:nvSpPr>
            <p:spPr>
              <a:xfrm>
                <a:off x="1834971" y="4010139"/>
                <a:ext cx="51853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Explanation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List: Loops through colors, printing each item.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907911-F2D3-4E6F-BC24-5C73AEAEE8AA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A36F6-576A-4466-B0D2-DD1E3FC4EADD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1023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colors = ["red", "green", "blue"]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for color in colors: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print("Color:", color)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F5B09F3-0234-42EB-A289-FAE681A0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9637F-0054-4BD8-A508-5D506C0DDAE4}"/>
              </a:ext>
            </a:extLst>
          </p:cNvPr>
          <p:cNvGrpSpPr/>
          <p:nvPr/>
        </p:nvGrpSpPr>
        <p:grpSpPr>
          <a:xfrm>
            <a:off x="1021691" y="3982473"/>
            <a:ext cx="4925013" cy="1320589"/>
            <a:chOff x="1021691" y="3982473"/>
            <a:chExt cx="4925013" cy="13205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8BDF2B-12D3-43C8-AA3B-819CFFB0531E}"/>
                </a:ext>
              </a:extLst>
            </p:cNvPr>
            <p:cNvGrpSpPr/>
            <p:nvPr/>
          </p:nvGrpSpPr>
          <p:grpSpPr>
            <a:xfrm>
              <a:off x="1021691" y="4098324"/>
              <a:ext cx="4925013" cy="1204738"/>
              <a:chOff x="2242632" y="2118830"/>
              <a:chExt cx="4503608" cy="120473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604F4B-D8D0-481F-85B3-EB6029CA49E5}"/>
                  </a:ext>
                </a:extLst>
              </p:cNvPr>
              <p:cNvSpPr txBox="1"/>
              <p:nvPr/>
            </p:nvSpPr>
            <p:spPr>
              <a:xfrm>
                <a:off x="2242632" y="2615682"/>
                <a:ext cx="45036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When the number of iterations is known or iterating over a collection (e.g., lists, strings).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B9514-5194-4F0A-AD6B-0014DB1EB656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3482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Useful Scenarios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408D8D-7C24-4004-BE94-5EC80FA73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49"/>
            <a:stretch/>
          </p:blipFill>
          <p:spPr>
            <a:xfrm>
              <a:off x="2055886" y="3982473"/>
              <a:ext cx="536777" cy="524712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901C3DC-FEFA-4616-87EE-8CECDA2C7D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96"/>
          <a:stretch/>
        </p:blipFill>
        <p:spPr>
          <a:xfrm>
            <a:off x="5864561" y="3342517"/>
            <a:ext cx="1506471" cy="1488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F6C137-7CBF-4319-828D-E648DD8A25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4"/>
          <a:stretch/>
        </p:blipFill>
        <p:spPr>
          <a:xfrm>
            <a:off x="8339840" y="4116872"/>
            <a:ext cx="564550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9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The range() Function in Python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96A59D-C12F-4134-B617-DDBDFF647FD6}"/>
              </a:ext>
            </a:extLst>
          </p:cNvPr>
          <p:cNvGrpSpPr/>
          <p:nvPr/>
        </p:nvGrpSpPr>
        <p:grpSpPr>
          <a:xfrm>
            <a:off x="6985727" y="2027347"/>
            <a:ext cx="3830290" cy="1299055"/>
            <a:chOff x="3805296" y="4653207"/>
            <a:chExt cx="4951673" cy="12990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6B31BD-1F02-40D4-B8CE-7F4951DAF68C}"/>
                </a:ext>
              </a:extLst>
            </p:cNvPr>
            <p:cNvGrpSpPr/>
            <p:nvPr/>
          </p:nvGrpSpPr>
          <p:grpSpPr>
            <a:xfrm>
              <a:off x="3805296" y="4693586"/>
              <a:ext cx="4951673" cy="1258676"/>
              <a:chOff x="2376486" y="2118830"/>
              <a:chExt cx="6212832" cy="125867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907911-F2D3-4E6F-BC24-5C73AEAEE8AA}"/>
                  </a:ext>
                </a:extLst>
              </p:cNvPr>
              <p:cNvSpPr txBox="1"/>
              <p:nvPr/>
            </p:nvSpPr>
            <p:spPr>
              <a:xfrm>
                <a:off x="4528946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A36F6-576A-4466-B0D2-DD1E3FC4EADD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1023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for </a:t>
                </a:r>
                <a:r>
                  <a:rPr lang="en-US" sz="16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in range(1, 6):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</a:t>
                </a:r>
                <a:r>
                  <a:rPr lang="en-US" sz="16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C9100D-ADB0-448E-A363-0191BFEC3D27}"/>
                  </a:ext>
                </a:extLst>
              </p:cNvPr>
              <p:cNvSpPr txBox="1"/>
              <p:nvPr/>
            </p:nvSpPr>
            <p:spPr>
              <a:xfrm>
                <a:off x="5607608" y="2792731"/>
                <a:ext cx="29817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for </a:t>
                </a:r>
                <a:r>
                  <a:rPr lang="en-US" sz="16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in range(5, 0, -1):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</a:t>
                </a:r>
                <a:r>
                  <a:rPr lang="en-US" sz="16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F5B09F3-0234-42EB-A289-FAE681A0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331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21C234-1857-4F24-BA11-F0E10CA2C0D1}"/>
              </a:ext>
            </a:extLst>
          </p:cNvPr>
          <p:cNvGrpSpPr/>
          <p:nvPr/>
        </p:nvGrpSpPr>
        <p:grpSpPr>
          <a:xfrm>
            <a:off x="1527137" y="1697839"/>
            <a:ext cx="4640146" cy="1397159"/>
            <a:chOff x="1624058" y="1571754"/>
            <a:chExt cx="4640146" cy="13971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9F07F-67C2-43DA-A667-D86608FE643C}"/>
                </a:ext>
              </a:extLst>
            </p:cNvPr>
            <p:cNvSpPr txBox="1"/>
            <p:nvPr/>
          </p:nvSpPr>
          <p:spPr>
            <a:xfrm>
              <a:off x="1624058" y="2261027"/>
              <a:ext cx="4640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Generates a sequence of numbers for iterating a specific number of times.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1776CFB-456D-466E-BB30-43001CEEC193}"/>
                </a:ext>
              </a:extLst>
            </p:cNvPr>
            <p:cNvGrpSpPr/>
            <p:nvPr/>
          </p:nvGrpSpPr>
          <p:grpSpPr>
            <a:xfrm>
              <a:off x="2793676" y="1571754"/>
              <a:ext cx="1289325" cy="780131"/>
              <a:chOff x="284156" y="2166176"/>
              <a:chExt cx="1289325" cy="78013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1D0C0-284F-4309-B8F9-D5A3534F709F}"/>
                  </a:ext>
                </a:extLst>
              </p:cNvPr>
              <p:cNvSpPr txBox="1"/>
              <p:nvPr/>
            </p:nvSpPr>
            <p:spPr>
              <a:xfrm>
                <a:off x="284156" y="2484642"/>
                <a:ext cx="1289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5F2870D-7B1B-40F1-A9A1-769343FDC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86" y="2166176"/>
                <a:ext cx="461666" cy="461666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55AA63-E5C3-4446-8D06-CD85CB4A1416}"/>
              </a:ext>
            </a:extLst>
          </p:cNvPr>
          <p:cNvGrpSpPr/>
          <p:nvPr/>
        </p:nvGrpSpPr>
        <p:grpSpPr>
          <a:xfrm>
            <a:off x="1617518" y="3722925"/>
            <a:ext cx="4456939" cy="1959543"/>
            <a:chOff x="1618741" y="3196520"/>
            <a:chExt cx="4456939" cy="19595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04F4B-D8D0-481F-85B3-EB6029CA49E5}"/>
                </a:ext>
              </a:extLst>
            </p:cNvPr>
            <p:cNvSpPr txBox="1"/>
            <p:nvPr/>
          </p:nvSpPr>
          <p:spPr>
            <a:xfrm>
              <a:off x="1618741" y="4140400"/>
              <a:ext cx="44569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Start: </a:t>
              </a:r>
              <a:r>
                <a:rPr lang="en-US" sz="2000" dirty="0">
                  <a:solidFill>
                    <a:schemeClr val="bg1"/>
                  </a:solidFill>
                </a:rPr>
                <a:t>starting number (default: 0)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Stop:</a:t>
              </a:r>
              <a:r>
                <a:rPr lang="en-US" sz="2000" dirty="0">
                  <a:solidFill>
                    <a:schemeClr val="bg1"/>
                  </a:solidFill>
                </a:rPr>
                <a:t> end number (non-inclusive)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Step:</a:t>
              </a:r>
              <a:r>
                <a:rPr lang="en-US" sz="2000" dirty="0">
                  <a:solidFill>
                    <a:schemeClr val="bg1"/>
                  </a:solidFill>
                </a:rPr>
                <a:t> increment/decrement (default: 1)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70476F-D3FB-4BAF-AAE3-0BA0ED52F4BD}"/>
                </a:ext>
              </a:extLst>
            </p:cNvPr>
            <p:cNvGrpSpPr/>
            <p:nvPr/>
          </p:nvGrpSpPr>
          <p:grpSpPr>
            <a:xfrm>
              <a:off x="2468881" y="3196520"/>
              <a:ext cx="1751418" cy="939465"/>
              <a:chOff x="264161" y="4114469"/>
              <a:chExt cx="1751418" cy="93946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B9514-5194-4F0A-AD6B-0014DB1EB656}"/>
                  </a:ext>
                </a:extLst>
              </p:cNvPr>
              <p:cNvSpPr txBox="1"/>
              <p:nvPr/>
            </p:nvSpPr>
            <p:spPr>
              <a:xfrm>
                <a:off x="264161" y="4592269"/>
                <a:ext cx="1751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Parameters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C481D3E-041A-4F08-8A6C-12093CE06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744" y="4114469"/>
                <a:ext cx="543754" cy="543754"/>
              </a:xfrm>
              <a:prstGeom prst="rect">
                <a:avLst/>
              </a:prstGeom>
            </p:spPr>
          </p:pic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5F38F3B8-454D-4DB2-BF1A-0C800D4CB8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23575" r="18548" b="20497"/>
          <a:stretch/>
        </p:blipFill>
        <p:spPr>
          <a:xfrm>
            <a:off x="6603754" y="3722925"/>
            <a:ext cx="4405303" cy="20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9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The break Statement in Python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F936AB-A264-4AD4-B391-8ECE642B7994}"/>
              </a:ext>
            </a:extLst>
          </p:cNvPr>
          <p:cNvGrpSpPr/>
          <p:nvPr/>
        </p:nvGrpSpPr>
        <p:grpSpPr>
          <a:xfrm>
            <a:off x="7542402" y="1935421"/>
            <a:ext cx="2709038" cy="2095688"/>
            <a:chOff x="5000142" y="4653207"/>
            <a:chExt cx="2707462" cy="20956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57C196-86E0-4D3C-887E-1480625E4185}"/>
                </a:ext>
              </a:extLst>
            </p:cNvPr>
            <p:cNvGrpSpPr/>
            <p:nvPr/>
          </p:nvGrpSpPr>
          <p:grpSpPr>
            <a:xfrm>
              <a:off x="5000142" y="4693586"/>
              <a:ext cx="2707462" cy="2055309"/>
              <a:chOff x="3875651" y="2118830"/>
              <a:chExt cx="3397035" cy="205530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EB2C45-4158-4F61-BE30-8B8911702528}"/>
                  </a:ext>
                </a:extLst>
              </p:cNvPr>
              <p:cNvSpPr txBox="1"/>
              <p:nvPr/>
            </p:nvSpPr>
            <p:spPr>
              <a:xfrm>
                <a:off x="4528946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6DC5BE-FC53-479C-A098-8C0B68A892E7}"/>
                  </a:ext>
                </a:extLst>
              </p:cNvPr>
              <p:cNvSpPr txBox="1"/>
              <p:nvPr/>
            </p:nvSpPr>
            <p:spPr>
              <a:xfrm>
                <a:off x="3875651" y="2696811"/>
                <a:ext cx="33970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for number in range(10):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if number == 5: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    break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print(number)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9E0204D-D386-4A6C-9F0E-DE36C6003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331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07A0FE-B0D2-49CD-8195-28B745FB934E}"/>
              </a:ext>
            </a:extLst>
          </p:cNvPr>
          <p:cNvGrpSpPr/>
          <p:nvPr/>
        </p:nvGrpSpPr>
        <p:grpSpPr>
          <a:xfrm>
            <a:off x="1364577" y="2045591"/>
            <a:ext cx="4640146" cy="1083108"/>
            <a:chOff x="1624058" y="1885805"/>
            <a:chExt cx="4640146" cy="10831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1EC9A6-FBFC-447F-AEC6-4705E4D486EB}"/>
                </a:ext>
              </a:extLst>
            </p:cNvPr>
            <p:cNvSpPr txBox="1"/>
            <p:nvPr/>
          </p:nvSpPr>
          <p:spPr>
            <a:xfrm>
              <a:off x="1624058" y="2261027"/>
              <a:ext cx="4640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Exits a loop prematurely when a specific condition is met.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9CB6431-E43D-48BB-931F-BCBFD6798246}"/>
                </a:ext>
              </a:extLst>
            </p:cNvPr>
            <p:cNvGrpSpPr/>
            <p:nvPr/>
          </p:nvGrpSpPr>
          <p:grpSpPr>
            <a:xfrm>
              <a:off x="2555308" y="1885805"/>
              <a:ext cx="1951053" cy="466080"/>
              <a:chOff x="45788" y="2480227"/>
              <a:chExt cx="1951053" cy="4660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C2E05D-D543-4256-9D93-2681D8A9AC9B}"/>
                  </a:ext>
                </a:extLst>
              </p:cNvPr>
              <p:cNvSpPr txBox="1"/>
              <p:nvPr/>
            </p:nvSpPr>
            <p:spPr>
              <a:xfrm>
                <a:off x="284156" y="2484642"/>
                <a:ext cx="1712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58B8A09-1C77-4D25-9AA9-236D0F48C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8" y="2480227"/>
                <a:ext cx="461666" cy="461666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185BF8-109E-4B19-BDCC-F182E35E5E65}"/>
              </a:ext>
            </a:extLst>
          </p:cNvPr>
          <p:cNvGrpSpPr/>
          <p:nvPr/>
        </p:nvGrpSpPr>
        <p:grpSpPr>
          <a:xfrm>
            <a:off x="1123569" y="3964532"/>
            <a:ext cx="4456939" cy="1256055"/>
            <a:chOff x="1618741" y="3592231"/>
            <a:chExt cx="4456939" cy="125605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805C54-06E2-445D-9272-0AB0C788E80D}"/>
                </a:ext>
              </a:extLst>
            </p:cNvPr>
            <p:cNvSpPr txBox="1"/>
            <p:nvPr/>
          </p:nvSpPr>
          <p:spPr>
            <a:xfrm>
              <a:off x="1618741" y="4140400"/>
              <a:ext cx="44569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To stop a loop immediately (e.g., when finding a target element in a list).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23C934-EA61-4290-82D8-D943C6E4A2BD}"/>
                </a:ext>
              </a:extLst>
            </p:cNvPr>
            <p:cNvGrpSpPr/>
            <p:nvPr/>
          </p:nvGrpSpPr>
          <p:grpSpPr>
            <a:xfrm>
              <a:off x="2281017" y="3592231"/>
              <a:ext cx="2751250" cy="543754"/>
              <a:chOff x="76297" y="4510180"/>
              <a:chExt cx="2751250" cy="54375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68670C-7E5D-40B9-8F68-FBCCF75A6C14}"/>
                  </a:ext>
                </a:extLst>
              </p:cNvPr>
              <p:cNvSpPr txBox="1"/>
              <p:nvPr/>
            </p:nvSpPr>
            <p:spPr>
              <a:xfrm>
                <a:off x="264161" y="4592269"/>
                <a:ext cx="2563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When to Use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F9B7BE2-0342-4E61-974E-31BE05C8E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97" y="4510180"/>
                <a:ext cx="543754" cy="54375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2C9574-BF2B-421B-8CD6-A12BC4786CE6}"/>
              </a:ext>
            </a:extLst>
          </p:cNvPr>
          <p:cNvGrpSpPr/>
          <p:nvPr/>
        </p:nvGrpSpPr>
        <p:grpSpPr>
          <a:xfrm>
            <a:off x="6659098" y="3935037"/>
            <a:ext cx="4456940" cy="1426824"/>
            <a:chOff x="6663659" y="3774744"/>
            <a:chExt cx="4456940" cy="142682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81CD36-965B-445F-8CB6-55B9D22A55D9}"/>
                </a:ext>
              </a:extLst>
            </p:cNvPr>
            <p:cNvSpPr txBox="1"/>
            <p:nvPr/>
          </p:nvSpPr>
          <p:spPr>
            <a:xfrm>
              <a:off x="6663659" y="3816573"/>
              <a:ext cx="44569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Loops through numbers 0 to 9.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When number == 5, break stops the loop.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Output: Prints 0, 1, 2, 3, 4.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AD0B06-8464-4E21-8BC9-0AE2849E9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7483158" y="3774744"/>
              <a:ext cx="564550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534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2" y="99849"/>
            <a:ext cx="9921937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The continue Statement in Python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552728-E36A-4DCC-89F4-64CB0126293B}"/>
              </a:ext>
            </a:extLst>
          </p:cNvPr>
          <p:cNvGrpSpPr/>
          <p:nvPr/>
        </p:nvGrpSpPr>
        <p:grpSpPr>
          <a:xfrm>
            <a:off x="7542402" y="1935421"/>
            <a:ext cx="2709038" cy="1818689"/>
            <a:chOff x="5000142" y="4653207"/>
            <a:chExt cx="2707462" cy="18186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1FC796-258C-44B3-B6FB-630419E39E84}"/>
                </a:ext>
              </a:extLst>
            </p:cNvPr>
            <p:cNvGrpSpPr/>
            <p:nvPr/>
          </p:nvGrpSpPr>
          <p:grpSpPr>
            <a:xfrm>
              <a:off x="5000142" y="4693586"/>
              <a:ext cx="2707462" cy="1778310"/>
              <a:chOff x="3875651" y="2118830"/>
              <a:chExt cx="3397035" cy="1778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920B42-134E-41B2-86A6-D478F082B217}"/>
                  </a:ext>
                </a:extLst>
              </p:cNvPr>
              <p:cNvSpPr txBox="1"/>
              <p:nvPr/>
            </p:nvSpPr>
            <p:spPr>
              <a:xfrm>
                <a:off x="4528946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0F1D18-88A5-4200-85A1-1410E6D8920E}"/>
                  </a:ext>
                </a:extLst>
              </p:cNvPr>
              <p:cNvSpPr txBox="1"/>
              <p:nvPr/>
            </p:nvSpPr>
            <p:spPr>
              <a:xfrm>
                <a:off x="3875651" y="2696811"/>
                <a:ext cx="33970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for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in range(5):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if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== 2: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    continue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E79188F-C574-4C2F-8E19-6E7BC48F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331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5EF1DF-3C40-4DB1-8525-9242DD73BD64}"/>
              </a:ext>
            </a:extLst>
          </p:cNvPr>
          <p:cNvGrpSpPr/>
          <p:nvPr/>
        </p:nvGrpSpPr>
        <p:grpSpPr>
          <a:xfrm>
            <a:off x="1364577" y="2045591"/>
            <a:ext cx="4640146" cy="1083108"/>
            <a:chOff x="1624058" y="1885805"/>
            <a:chExt cx="4640146" cy="108310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B1E08D-0AE1-4AB6-8822-7213A8A6FE0B}"/>
                </a:ext>
              </a:extLst>
            </p:cNvPr>
            <p:cNvSpPr txBox="1"/>
            <p:nvPr/>
          </p:nvSpPr>
          <p:spPr>
            <a:xfrm>
              <a:off x="1624058" y="2261027"/>
              <a:ext cx="4640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Skips the current iteration and proceeds to the next one without exiting the loop.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400234F-7922-4085-B3C4-DFC3238DD68C}"/>
                </a:ext>
              </a:extLst>
            </p:cNvPr>
            <p:cNvGrpSpPr/>
            <p:nvPr/>
          </p:nvGrpSpPr>
          <p:grpSpPr>
            <a:xfrm>
              <a:off x="2555308" y="1885805"/>
              <a:ext cx="1951053" cy="466080"/>
              <a:chOff x="45788" y="2480227"/>
              <a:chExt cx="1951053" cy="46608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0C8377-61CD-41AC-A58C-3C26C747CD18}"/>
                  </a:ext>
                </a:extLst>
              </p:cNvPr>
              <p:cNvSpPr txBox="1"/>
              <p:nvPr/>
            </p:nvSpPr>
            <p:spPr>
              <a:xfrm>
                <a:off x="284156" y="2484642"/>
                <a:ext cx="1712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E31B7AF-7A18-4A19-9169-413BCAEAE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88" y="2480227"/>
                <a:ext cx="461666" cy="461666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B88E52-E105-4374-9372-F27E329383CF}"/>
              </a:ext>
            </a:extLst>
          </p:cNvPr>
          <p:cNvGrpSpPr/>
          <p:nvPr/>
        </p:nvGrpSpPr>
        <p:grpSpPr>
          <a:xfrm>
            <a:off x="1123569" y="3964532"/>
            <a:ext cx="4456939" cy="1256055"/>
            <a:chOff x="1618741" y="3592231"/>
            <a:chExt cx="4456939" cy="125605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FDA800-E1D9-4923-AF67-C6FD870E1091}"/>
                </a:ext>
              </a:extLst>
            </p:cNvPr>
            <p:cNvSpPr txBox="1"/>
            <p:nvPr/>
          </p:nvSpPr>
          <p:spPr>
            <a:xfrm>
              <a:off x="1618741" y="4140400"/>
              <a:ext cx="44569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To bypass specific iterations (e.g., skipping unwanted values in a dataset).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2137C3-2188-44F6-BDFC-6F0B0A59D3A8}"/>
                </a:ext>
              </a:extLst>
            </p:cNvPr>
            <p:cNvGrpSpPr/>
            <p:nvPr/>
          </p:nvGrpSpPr>
          <p:grpSpPr>
            <a:xfrm>
              <a:off x="2281017" y="3592231"/>
              <a:ext cx="2751250" cy="543754"/>
              <a:chOff x="76297" y="4510180"/>
              <a:chExt cx="2751250" cy="54375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DA0B27-94F5-4478-9E85-AFD8D5788797}"/>
                  </a:ext>
                </a:extLst>
              </p:cNvPr>
              <p:cNvSpPr txBox="1"/>
              <p:nvPr/>
            </p:nvSpPr>
            <p:spPr>
              <a:xfrm>
                <a:off x="264161" y="4592269"/>
                <a:ext cx="2563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When to Use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B9796DF-3ADA-4AA2-9508-12F124F56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97" y="4510180"/>
                <a:ext cx="543754" cy="54375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9B2228-FFA6-45F6-9B14-4B48FE94700D}"/>
              </a:ext>
            </a:extLst>
          </p:cNvPr>
          <p:cNvGrpSpPr/>
          <p:nvPr/>
        </p:nvGrpSpPr>
        <p:grpSpPr>
          <a:xfrm>
            <a:off x="6668451" y="3935037"/>
            <a:ext cx="4456940" cy="1414490"/>
            <a:chOff x="6673012" y="3774744"/>
            <a:chExt cx="4456940" cy="141449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76536D-6718-428F-90F6-0B02D60A52D0}"/>
                </a:ext>
              </a:extLst>
            </p:cNvPr>
            <p:cNvSpPr txBox="1"/>
            <p:nvPr/>
          </p:nvSpPr>
          <p:spPr>
            <a:xfrm>
              <a:off x="6673012" y="3804239"/>
              <a:ext cx="44569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Loops through numbers 0 to 4.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When </a:t>
              </a:r>
              <a:r>
                <a:rPr lang="en-US" sz="2000" dirty="0" err="1">
                  <a:solidFill>
                    <a:schemeClr val="bg1"/>
                  </a:solidFill>
                </a:rPr>
                <a:t>i</a:t>
              </a:r>
              <a:r>
                <a:rPr lang="en-US" sz="2000" dirty="0">
                  <a:solidFill>
                    <a:schemeClr val="bg1"/>
                  </a:solidFill>
                </a:rPr>
                <a:t> == 2, continue skips the print statement.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A99117-5E44-4D7E-8145-A243955BC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7483158" y="3774744"/>
              <a:ext cx="564550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53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2" y="99849"/>
            <a:ext cx="10033697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The Pass Statement in Python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310703-4843-4AAC-B6AD-66E3751B4998}"/>
              </a:ext>
            </a:extLst>
          </p:cNvPr>
          <p:cNvGrpSpPr/>
          <p:nvPr/>
        </p:nvGrpSpPr>
        <p:grpSpPr>
          <a:xfrm>
            <a:off x="7542402" y="1935421"/>
            <a:ext cx="2709038" cy="1818689"/>
            <a:chOff x="5000142" y="4653207"/>
            <a:chExt cx="2707462" cy="18186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1927D4-3410-4B6E-8324-CC708B3EEE30}"/>
                </a:ext>
              </a:extLst>
            </p:cNvPr>
            <p:cNvGrpSpPr/>
            <p:nvPr/>
          </p:nvGrpSpPr>
          <p:grpSpPr>
            <a:xfrm>
              <a:off x="5000142" y="4693586"/>
              <a:ext cx="2707462" cy="1778310"/>
              <a:chOff x="3875651" y="2118830"/>
              <a:chExt cx="3397035" cy="1778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415EA2-700F-4446-A654-EC5F34348752}"/>
                  </a:ext>
                </a:extLst>
              </p:cNvPr>
              <p:cNvSpPr txBox="1"/>
              <p:nvPr/>
            </p:nvSpPr>
            <p:spPr>
              <a:xfrm>
                <a:off x="4528946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FA594A-B6D5-496C-9FAF-C59CB2C2977B}"/>
                  </a:ext>
                </a:extLst>
              </p:cNvPr>
              <p:cNvSpPr txBox="1"/>
              <p:nvPr/>
            </p:nvSpPr>
            <p:spPr>
              <a:xfrm>
                <a:off x="3875651" y="2696811"/>
                <a:ext cx="33970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for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in range(5):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if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&lt; 3: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    pass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D969D-92E2-4473-990A-B16E025AF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331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5C494F-798E-44E3-9800-D1CA4480E4C1}"/>
              </a:ext>
            </a:extLst>
          </p:cNvPr>
          <p:cNvGrpSpPr/>
          <p:nvPr/>
        </p:nvGrpSpPr>
        <p:grpSpPr>
          <a:xfrm>
            <a:off x="566295" y="1638587"/>
            <a:ext cx="5143625" cy="1819868"/>
            <a:chOff x="-130989" y="1885805"/>
            <a:chExt cx="8553843" cy="18198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D8072C-A20C-426F-B2B6-81F746F64416}"/>
                </a:ext>
              </a:extLst>
            </p:cNvPr>
            <p:cNvSpPr txBox="1"/>
            <p:nvPr/>
          </p:nvSpPr>
          <p:spPr>
            <a:xfrm>
              <a:off x="-130989" y="2382234"/>
              <a:ext cx="85538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A null operation; acts as a placeholder when no action is needed.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Used where code is syntactically required but not yet implemented.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85F6B0-C1C2-44DD-B987-8D3E08097831}"/>
                </a:ext>
              </a:extLst>
            </p:cNvPr>
            <p:cNvGrpSpPr/>
            <p:nvPr/>
          </p:nvGrpSpPr>
          <p:grpSpPr>
            <a:xfrm>
              <a:off x="2358964" y="1885805"/>
              <a:ext cx="2635783" cy="466080"/>
              <a:chOff x="-150556" y="2480227"/>
              <a:chExt cx="2635783" cy="46608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871E13-6DBF-4D1F-AD09-6412F18FC41F}"/>
                  </a:ext>
                </a:extLst>
              </p:cNvPr>
              <p:cNvSpPr txBox="1"/>
              <p:nvPr/>
            </p:nvSpPr>
            <p:spPr>
              <a:xfrm>
                <a:off x="284154" y="2484642"/>
                <a:ext cx="2201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28AED5E-D076-4021-A5C4-ACF0DB2DA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0556" y="2480227"/>
                <a:ext cx="658012" cy="461666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152003-262B-4306-9B8E-9649358B8E74}"/>
              </a:ext>
            </a:extLst>
          </p:cNvPr>
          <p:cNvGrpSpPr/>
          <p:nvPr/>
        </p:nvGrpSpPr>
        <p:grpSpPr>
          <a:xfrm>
            <a:off x="1123569" y="3964532"/>
            <a:ext cx="4456939" cy="1256055"/>
            <a:chOff x="1618741" y="3592231"/>
            <a:chExt cx="4456939" cy="125605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E23D10-B0CB-4893-B3AB-6B1EC2FF1915}"/>
                </a:ext>
              </a:extLst>
            </p:cNvPr>
            <p:cNvSpPr txBox="1"/>
            <p:nvPr/>
          </p:nvSpPr>
          <p:spPr>
            <a:xfrm>
              <a:off x="1618741" y="4140400"/>
              <a:ext cx="44569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As a temporary placeholder (e.g., in empty loops, functions, or try blocks).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F7CD70-0E0D-4556-B586-CB912BF30ADD}"/>
                </a:ext>
              </a:extLst>
            </p:cNvPr>
            <p:cNvGrpSpPr/>
            <p:nvPr/>
          </p:nvGrpSpPr>
          <p:grpSpPr>
            <a:xfrm>
              <a:off x="2281017" y="3592231"/>
              <a:ext cx="2751250" cy="543754"/>
              <a:chOff x="76297" y="4510180"/>
              <a:chExt cx="2751250" cy="54375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64957F-3B3E-4D56-9CF5-F0D157241616}"/>
                  </a:ext>
                </a:extLst>
              </p:cNvPr>
              <p:cNvSpPr txBox="1"/>
              <p:nvPr/>
            </p:nvSpPr>
            <p:spPr>
              <a:xfrm>
                <a:off x="264161" y="4592269"/>
                <a:ext cx="2563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When to Use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ABE30C0-1FDC-4234-8877-C4FCEC901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97" y="4510180"/>
                <a:ext cx="543754" cy="54375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2D75EC-B81F-481C-92D2-6C502F384F9F}"/>
              </a:ext>
            </a:extLst>
          </p:cNvPr>
          <p:cNvGrpSpPr/>
          <p:nvPr/>
        </p:nvGrpSpPr>
        <p:grpSpPr>
          <a:xfrm>
            <a:off x="6668451" y="3935037"/>
            <a:ext cx="4456940" cy="1743311"/>
            <a:chOff x="6673012" y="3774744"/>
            <a:chExt cx="4456940" cy="174331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1E9847-3345-4B11-BE15-16E42A583EEE}"/>
                </a:ext>
              </a:extLst>
            </p:cNvPr>
            <p:cNvSpPr txBox="1"/>
            <p:nvPr/>
          </p:nvSpPr>
          <p:spPr>
            <a:xfrm>
              <a:off x="6673012" y="3825284"/>
              <a:ext cx="445694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Loops through numbers 0 to 4.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When </a:t>
              </a:r>
              <a:r>
                <a:rPr lang="en-US" sz="2000" dirty="0" err="1">
                  <a:solidFill>
                    <a:schemeClr val="bg1"/>
                  </a:solidFill>
                </a:rPr>
                <a:t>i</a:t>
              </a:r>
              <a:r>
                <a:rPr lang="en-US" sz="2000" dirty="0">
                  <a:solidFill>
                    <a:schemeClr val="bg1"/>
                  </a:solidFill>
                </a:rPr>
                <a:t> &lt; 3, pass does nothing, and the loop continues.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Output: Prints 0, 1, 2, 3, 4.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5F901C6-C2D6-49CA-8D78-7E7B5F2F1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7483158" y="3774744"/>
              <a:ext cx="564550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70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647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 2</vt:lpstr>
      <vt:lpstr>SlateVTI</vt:lpstr>
      <vt:lpstr>Advance Python Course</vt:lpstr>
      <vt:lpstr>Introduction to Loops in Python</vt:lpstr>
      <vt:lpstr>Iterating with Python Loops</vt:lpstr>
      <vt:lpstr>The while Loop in Python</vt:lpstr>
      <vt:lpstr>The for Loop in Python</vt:lpstr>
      <vt:lpstr>The range() Function in Python</vt:lpstr>
      <vt:lpstr>The break Statement in Python</vt:lpstr>
      <vt:lpstr>The continue Statement in Python</vt:lpstr>
      <vt:lpstr>The Pass Statement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2025-09-22T06:26:33Z</dcterms:modified>
</cp:coreProperties>
</file>