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removePersonalInfoOnSave="1" saveSubsetFonts="1">
  <p:sldMasterIdLst>
    <p:sldMasterId id="2147483705" r:id="rId1"/>
  </p:sldMasterIdLst>
  <p:sldIdLst>
    <p:sldId id="259" r:id="rId2"/>
    <p:sldId id="344" r:id="rId3"/>
    <p:sldId id="345" r:id="rId4"/>
    <p:sldId id="346" r:id="rId5"/>
    <p:sldId id="347" r:id="rId6"/>
    <p:sldId id="348" r:id="rId7"/>
    <p:sldId id="349" r:id="rId8"/>
    <p:sldId id="326" r:id="rId9"/>
    <p:sldId id="350" r:id="rId10"/>
    <p:sldId id="264" r:id="rId11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DDA147"/>
    <a:srgbClr val="B54C2D"/>
    <a:srgbClr val="B66952"/>
    <a:srgbClr val="B56D45"/>
    <a:srgbClr val="DF985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1E4AEA4-8DFA-4A89-87EB-49C32662AFE0}" styleName="Medium Style 2 - Accent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2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2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 varScale="1">
        <p:scale>
          <a:sx n="66" d="100"/>
          <a:sy n="66" d="100"/>
        </p:scale>
        <p:origin x="668" y="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370693" y="1769540"/>
            <a:ext cx="9440034" cy="1828801"/>
          </a:xfrm>
        </p:spPr>
        <p:txBody>
          <a:bodyPr anchor="b">
            <a:normAutofit/>
          </a:bodyPr>
          <a:lstStyle>
            <a:lvl1pPr algn="ctr">
              <a:defRPr sz="5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0693" y="3773489"/>
            <a:ext cx="9440034" cy="1049867"/>
          </a:xfrm>
        </p:spPr>
        <p:txBody>
          <a:bodyPr anchor="t"/>
          <a:lstStyle>
            <a:lvl1pPr marL="0" indent="0" algn="ctr">
              <a:buNone/>
              <a:defRPr>
                <a:solidFill>
                  <a:schemeClr val="tx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8D38747-4367-4BD2-8D51-C97E202738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85252547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 descr="Slate-V2-HD-panoPhotoInset.png">
            <a:extLst>
              <a:ext uri="{FF2B5EF4-FFF2-40B4-BE49-F238E27FC236}">
                <a16:creationId xmlns:a16="http://schemas.microsoft.com/office/drawing/2014/main" id="{CE39118B-B3AD-4BD4-BA22-DEFF4E76CE9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3883" y="547807"/>
            <a:ext cx="10141799" cy="3816806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806" y="4565255"/>
            <a:ext cx="10355326" cy="543472"/>
          </a:xfrm>
        </p:spPr>
        <p:txBody>
          <a:bodyPr anchor="b">
            <a:normAutofit/>
          </a:bodyPr>
          <a:lstStyle>
            <a:lvl1pPr algn="ctr">
              <a:defRPr sz="2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69349" y="695009"/>
            <a:ext cx="9845346" cy="3525671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5247728"/>
            <a:ext cx="10353762" cy="543472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1F1B079-7EF0-44EE-B798-BCC497C9F3B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14665590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8437"/>
            <a:ext cx="10353762" cy="3534344"/>
          </a:xfrm>
        </p:spPr>
        <p:txBody>
          <a:bodyPr anchor="ctr">
            <a:normAutofit/>
          </a:bodyPr>
          <a:lstStyle>
            <a:lvl1pPr>
              <a:defRPr sz="40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295180"/>
            <a:ext cx="10353763" cy="1501826"/>
          </a:xfrm>
        </p:spPr>
        <p:txBody>
          <a:bodyPr anchor="ctr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8FF70A8-1D13-4657-95F0-A9EA54967B8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8120556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600"/>
            <a:ext cx="9302752" cy="2992904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610032"/>
            <a:ext cx="8752299" cy="532749"/>
          </a:xfrm>
        </p:spPr>
        <p:txBody>
          <a:bodyPr anchor="t">
            <a:normAutofit/>
          </a:bodyPr>
          <a:lstStyle>
            <a:lvl1pPr marL="0" indent="0" algn="r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4" y="4304353"/>
            <a:ext cx="10353763" cy="1489496"/>
          </a:xfrm>
        </p:spPr>
        <p:txBody>
          <a:bodyPr anchor="ctr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EB90AC-71BD-4C7F-8ACA-7B3F18292E63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223F0D53-0705-41B7-8554-09D21E7807F9}"/>
              </a:ext>
            </a:extLst>
          </p:cNvPr>
          <p:cNvSpPr txBox="1"/>
          <p:nvPr/>
        </p:nvSpPr>
        <p:spPr>
          <a:xfrm>
            <a:off x="990600" y="884796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F647CD-0F1A-4BB3-89E0-A74F1E1B098D}"/>
              </a:ext>
            </a:extLst>
          </p:cNvPr>
          <p:cNvSpPr txBox="1"/>
          <p:nvPr/>
        </p:nvSpPr>
        <p:spPr>
          <a:xfrm>
            <a:off x="10504716" y="2928258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1480594345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4" y="2126942"/>
            <a:ext cx="10353763" cy="2511835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84" y="4650556"/>
            <a:ext cx="10352199" cy="1140644"/>
          </a:xfrm>
        </p:spPr>
        <p:txBody>
          <a:bodyPr anchor="t"/>
          <a:lstStyle>
            <a:lvl1pPr marL="0" indent="0" algn="ctr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E6EFC2C-8905-46F0-B443-CE905B76BA01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58836233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913795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91379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6711" y="1885949"/>
            <a:ext cx="3300984" cy="764783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441435" y="2768112"/>
            <a:ext cx="3300984" cy="302308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572" y="1885950"/>
            <a:ext cx="3300984" cy="764782"/>
          </a:xfrm>
        </p:spPr>
        <p:txBody>
          <a:bodyPr anchor="b">
            <a:noAutofit/>
          </a:bodyPr>
          <a:lstStyle>
            <a:lvl1pPr marL="0" indent="0" algn="ctr">
              <a:buNone/>
              <a:defRPr sz="22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966572" y="2768110"/>
            <a:ext cx="3300984" cy="3023089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9079DC3-C9B5-499E-9140-0DC28B7074E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7406900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 descr="Slate-V2-HD-3colPhotoInset.png">
            <a:extLst>
              <a:ext uri="{FF2B5EF4-FFF2-40B4-BE49-F238E27FC236}">
                <a16:creationId xmlns:a16="http://schemas.microsoft.com/office/drawing/2014/main" id="{7E87C569-D426-4615-ADA7-B370EA98340A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97962" y="1818214"/>
            <a:ext cx="3339972" cy="1847851"/>
          </a:xfrm>
          <a:prstGeom prst="rect">
            <a:avLst/>
          </a:prstGeom>
        </p:spPr>
      </p:pic>
      <p:pic>
        <p:nvPicPr>
          <p:cNvPr id="36" name="Picture 35" descr="Slate-V2-HD-3colPhotoInset.png">
            <a:extLst>
              <a:ext uri="{FF2B5EF4-FFF2-40B4-BE49-F238E27FC236}">
                <a16:creationId xmlns:a16="http://schemas.microsoft.com/office/drawing/2014/main" id="{7B353ED4-7AD0-46C9-88ED-1A16B1433AF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403800" y="1818214"/>
            <a:ext cx="3339972" cy="1847851"/>
          </a:xfrm>
          <a:prstGeom prst="rect">
            <a:avLst/>
          </a:prstGeom>
        </p:spPr>
      </p:pic>
      <p:pic>
        <p:nvPicPr>
          <p:cNvPr id="37" name="Picture 36" descr="Slate-V2-HD-3colPhotoInset.png">
            <a:extLst>
              <a:ext uri="{FF2B5EF4-FFF2-40B4-BE49-F238E27FC236}">
                <a16:creationId xmlns:a16="http://schemas.microsoft.com/office/drawing/2014/main" id="{F561D985-AD57-459A-B3A6-EBF296039766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936051" y="1818214"/>
            <a:ext cx="3339972" cy="1847851"/>
          </a:xfrm>
          <a:prstGeom prst="rect">
            <a:avLst/>
          </a:prstGeom>
        </p:spPr>
      </p:pic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913794" y="609600"/>
            <a:ext cx="10353763" cy="97045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913795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018102" y="1938918"/>
            <a:ext cx="3092368" cy="160295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913795" y="4572443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42788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545743" y="1939094"/>
            <a:ext cx="3092368" cy="160816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41435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966697" y="3904106"/>
            <a:ext cx="3300984" cy="576262"/>
          </a:xfrm>
        </p:spPr>
        <p:txBody>
          <a:bodyPr anchor="b">
            <a:noAutofit/>
          </a:bodyPr>
          <a:lstStyle>
            <a:lvl1pPr marL="0" indent="0" algn="ctr">
              <a:buNone/>
              <a:defRPr sz="2000" b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8075698" y="1934432"/>
            <a:ext cx="3092368" cy="1607294"/>
          </a:xfrm>
          <a:prstGeom prst="roundRect">
            <a:avLst>
              <a:gd name="adj" fmla="val 1858"/>
            </a:avLst>
          </a:prstGeo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966572" y="4572442"/>
            <a:ext cx="3300984" cy="1218758"/>
          </a:xfrm>
        </p:spPr>
        <p:txBody>
          <a:bodyPr anchor="t">
            <a:normAutofit/>
          </a:bodyPr>
          <a:lstStyle>
            <a:lvl1pPr marL="0" indent="0" algn="ctr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BB33EA-E472-4D22-9C03-A9C14AA21CE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2302683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17E833E-1B6D-415F-AD29-75AE8C43BD0D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94158688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83068" y="609599"/>
            <a:ext cx="2284487" cy="5181601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913796" y="609599"/>
            <a:ext cx="7916872" cy="5181601"/>
          </a:xfrm>
        </p:spPr>
        <p:txBody>
          <a:bodyPr vert="eaVert" anchor="t"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452596F-08A7-4B70-989A-F2B1CF31E66B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34527743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userDrawn="1">
  <p:cSld name="1_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Picture Placeholder 9">
            <a:extLst>
              <a:ext uri="{FF2B5EF4-FFF2-40B4-BE49-F238E27FC236}">
                <a16:creationId xmlns:a16="http://schemas.microsoft.com/office/drawing/2014/main" id="{412CEC21-FD8E-4D6C-A2FA-43FC25C629E3}"/>
              </a:ext>
            </a:extLst>
          </p:cNvPr>
          <p:cNvSpPr>
            <a:spLocks noGrp="1"/>
          </p:cNvSpPr>
          <p:nvPr>
            <p:ph type="pic" sz="quarter" idx="10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0 w 12192000"/>
              <a:gd name="connsiteY0" fmla="*/ 0 h 6858000"/>
              <a:gd name="connsiteX1" fmla="*/ 12192000 w 12192000"/>
              <a:gd name="connsiteY1" fmla="*/ 0 h 6858000"/>
              <a:gd name="connsiteX2" fmla="*/ 12192000 w 12192000"/>
              <a:gd name="connsiteY2" fmla="*/ 6858000 h 6858000"/>
              <a:gd name="connsiteX3" fmla="*/ 0 w 12192000"/>
              <a:gd name="connsiteY3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12192000" h="6858000"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</p:spPr>
        <p:txBody>
          <a:bodyPr wrap="square">
            <a:noAutofit/>
          </a:bodyPr>
          <a:lstStyle/>
          <a:p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3399248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3C55A3C-5767-4844-A0A3-83778C2E5409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8586517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295401" y="1761067"/>
            <a:ext cx="9590550" cy="1828813"/>
          </a:xfrm>
        </p:spPr>
        <p:txBody>
          <a:bodyPr anchor="b"/>
          <a:lstStyle>
            <a:lvl1pPr algn="ctr">
              <a:defRPr sz="4000" b="0" cap="none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1" y="3763439"/>
            <a:ext cx="9590550" cy="1333494"/>
          </a:xfrm>
        </p:spPr>
        <p:txBody>
          <a:bodyPr anchor="t"/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E507A8-A5CF-4D38-AB86-7EDDA87A85D4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2648687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618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913795" y="2076450"/>
            <a:ext cx="4856841" cy="3622671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0716" y="2076451"/>
            <a:ext cx="4856841" cy="3622672"/>
          </a:xfrm>
        </p:spPr>
        <p:txBody>
          <a:bodyPr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DFCD27C-8599-43EF-BA1D-14DDC1946E06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7517566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" name="Picture 19" descr="Slate-V2-HD-compPhotoInset.png">
            <a:extLst>
              <a:ext uri="{FF2B5EF4-FFF2-40B4-BE49-F238E27FC236}">
                <a16:creationId xmlns:a16="http://schemas.microsoft.com/office/drawing/2014/main" id="{37B721FF-D609-4D98-9D19-CF75AA8A54F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3795" y="1734506"/>
            <a:ext cx="5029200" cy="4099959"/>
          </a:xfrm>
          <a:prstGeom prst="rect">
            <a:avLst/>
          </a:prstGeom>
        </p:spPr>
      </p:pic>
      <p:pic>
        <p:nvPicPr>
          <p:cNvPr id="21" name="Picture 20" descr="Slate-V2-HD-compPhotoInset.png">
            <a:extLst>
              <a:ext uri="{FF2B5EF4-FFF2-40B4-BE49-F238E27FC236}">
                <a16:creationId xmlns:a16="http://schemas.microsoft.com/office/drawing/2014/main" id="{073936BD-C868-433F-8E84-D6DD8E640E3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238357" y="1734506"/>
            <a:ext cx="5029200" cy="4099959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97045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46013" y="1855153"/>
            <a:ext cx="4764764" cy="692494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46013" y="2702103"/>
            <a:ext cx="4764764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63166" y="1855152"/>
            <a:ext cx="4779582" cy="692495"/>
          </a:xfrm>
        </p:spPr>
        <p:txBody>
          <a:bodyPr anchor="b">
            <a:noAutofit/>
          </a:bodyPr>
          <a:lstStyle>
            <a:lvl1pPr marL="0" indent="0" algn="ctr">
              <a:buNone/>
              <a:defRPr sz="2400" b="0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63167" y="2702103"/>
            <a:ext cx="4779581" cy="3043533"/>
          </a:xfrm>
        </p:spPr>
        <p:txBody>
          <a:bodyPr anchor="t"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</a:lstStyle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43D99-809A-49C0-96E5-4250D0B498E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0888700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143DE9B-B678-4EFB-BB7D-A4370204A0B0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488860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68812DA-F765-4142-A6A3-A8ED7235E082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659166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3706889" cy="1821918"/>
          </a:xfrm>
        </p:spPr>
        <p:txBody>
          <a:bodyPr anchor="b">
            <a:normAutofit/>
          </a:bodyPr>
          <a:lstStyle>
            <a:lvl1pPr algn="ctr">
              <a:defRPr sz="28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855633" y="609600"/>
            <a:ext cx="6411924" cy="5080001"/>
          </a:xfrm>
        </p:spPr>
        <p:txBody>
          <a:bodyPr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13795" y="2673351"/>
            <a:ext cx="3706889" cy="301625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E0277FD-7DE6-41D4-930D-AC99F5AFE54E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964791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" name="Picture 21" descr="Slate-V2-HD-vertPhotoInset.png">
            <a:extLst>
              <a:ext uri="{FF2B5EF4-FFF2-40B4-BE49-F238E27FC236}">
                <a16:creationId xmlns:a16="http://schemas.microsoft.com/office/drawing/2014/main" id="{4D06E496-ACBA-4063-B4A1-C5C484EE5A7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93665" y="609600"/>
            <a:ext cx="3584166" cy="5204832"/>
          </a:xfrm>
          <a:prstGeom prst="rect">
            <a:avLst/>
          </a:prstGeom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13795" y="763701"/>
            <a:ext cx="5707899" cy="1675559"/>
          </a:xfrm>
        </p:spPr>
        <p:txBody>
          <a:bodyPr anchor="b">
            <a:noAutofit/>
          </a:bodyPr>
          <a:lstStyle>
            <a:lvl1pPr algn="ctr">
              <a:defRPr sz="3200" b="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442551" y="763702"/>
            <a:ext cx="3275751" cy="4912822"/>
          </a:xfrm>
          <a:effectLst>
            <a:outerShdw blurRad="38100" dist="25400" dir="4440000">
              <a:srgbClr val="000000">
                <a:alpha val="36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73698" y="2679699"/>
            <a:ext cx="4588094" cy="3135695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A15526-7079-4B7B-987C-1B5FAE11A0FF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pPr algn="l"/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263787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slideLayout" Target="../slideLayouts/slideLayout1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913795" y="609600"/>
            <a:ext cx="10353762" cy="1257300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13795" y="2076450"/>
            <a:ext cx="10353762" cy="3714749"/>
          </a:xfrm>
          <a:prstGeom prst="rect">
            <a:avLst/>
          </a:prstGeom>
          <a:effectLst>
            <a:outerShdw blurRad="25400" dir="17880000">
              <a:srgbClr val="000000">
                <a:alpha val="46000"/>
              </a:srgbClr>
            </a:outerShdw>
          </a:effectLst>
        </p:spPr>
        <p:txBody>
          <a:bodyPr vert="horz" lIns="91440" tIns="45720" rIns="91440" bIns="45720" rtlCol="0" anchor="t">
            <a:normAutofit/>
          </a:bodyPr>
          <a:lstStyle/>
          <a:p>
            <a:pPr lvl="0"/>
            <a:r>
              <a:rPr lang="en-US"/>
              <a:t>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678736" y="6000749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073ED0CC-082F-4160-86E5-0D6041F12778}" type="datetime1">
              <a:rPr lang="en-US" smtClean="0"/>
              <a:t>9/22/2025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913795" y="6000749"/>
            <a:ext cx="667286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514011" y="6000749"/>
            <a:ext cx="75354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100">
                <a:solidFill>
                  <a:schemeClr val="tx1">
                    <a:lumMod val="95000"/>
                  </a:schemeClr>
                </a:solidFill>
                <a:effectLst>
                  <a:outerShdw blurRad="50800" dist="38100" dir="2700000" algn="tl" rotWithShape="0">
                    <a:schemeClr val="bg1">
                      <a:alpha val="43000"/>
                    </a:schemeClr>
                  </a:outerShdw>
                </a:effectLst>
              </a:defRPr>
            </a:lvl1pPr>
          </a:lstStyle>
          <a:p>
            <a:fld id="{3A98EE3D-8CD1-4C3F-BD1C-C98C9596463C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69802776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3" r:id="rId1"/>
    <p:sldLayoutId id="2147483715" r:id="rId2"/>
    <p:sldLayoutId id="2147483716" r:id="rId3"/>
    <p:sldLayoutId id="2147483714" r:id="rId4"/>
    <p:sldLayoutId id="2147483710" r:id="rId5"/>
    <p:sldLayoutId id="2147483694" r:id="rId6"/>
    <p:sldLayoutId id="2147483695" r:id="rId7"/>
    <p:sldLayoutId id="2147483696" r:id="rId8"/>
    <p:sldLayoutId id="2147483697" r:id="rId9"/>
    <p:sldLayoutId id="2147483699" r:id="rId10"/>
    <p:sldLayoutId id="2147483693" r:id="rId11"/>
    <p:sldLayoutId id="2147483700" r:id="rId12"/>
    <p:sldLayoutId id="2147483701" r:id="rId13"/>
    <p:sldLayoutId id="2147483703" r:id="rId14"/>
    <p:sldLayoutId id="2147483704" r:id="rId15"/>
    <p:sldLayoutId id="2147483702" r:id="rId16"/>
    <p:sldLayoutId id="2147483698" r:id="rId17"/>
    <p:sldLayoutId id="2147483717" r:id="rId18"/>
  </p:sldLayoutIdLst>
  <p:hf sldNum="0" hdr="0" ftr="0" dt="0"/>
  <p:txStyles>
    <p:titleStyle>
      <a:lvl1pPr algn="ctr" defTabSz="457200" rtl="0" eaLnBrk="1" latinLnBrk="0" hangingPunct="1">
        <a:lnSpc>
          <a:spcPct val="90000"/>
        </a:lnSpc>
        <a:spcBef>
          <a:spcPct val="0"/>
        </a:spcBef>
        <a:buNone/>
        <a:defRPr sz="4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j-lt"/>
          <a:ea typeface="+mj-ea"/>
          <a:cs typeface="Trebuchet M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06000" algn="l" defTabSz="457200" rtl="0" eaLnBrk="1" latinLnBrk="0" hangingPunct="1">
        <a:lnSpc>
          <a:spcPct val="110000"/>
        </a:lnSpc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23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1pPr>
      <a:lvl2pPr marL="720000" indent="-270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21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2pPr>
      <a:lvl3pPr marL="102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8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3pPr>
      <a:lvl4pPr marL="1386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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4pPr>
      <a:lvl5pPr marL="1674000" indent="-2160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6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5pPr>
      <a:lvl6pPr marL="20146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6pPr>
      <a:lvl7pPr marL="24018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7pPr>
      <a:lvl8pPr marL="27890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8pPr>
      <a:lvl9pPr marL="3106200" indent="-228600" algn="l" defTabSz="457200" rtl="0" eaLnBrk="1" latinLnBrk="0" hangingPunct="1">
        <a:spcBef>
          <a:spcPct val="20000"/>
        </a:spcBef>
        <a:spcAft>
          <a:spcPts val="600"/>
        </a:spcAft>
        <a:buClr>
          <a:schemeClr val="tx2"/>
        </a:buClr>
        <a:buSzPct val="70000"/>
        <a:buFont typeface="Wingdings 2" charset="2"/>
        <a:buChar char=""/>
        <a:defRPr sz="1400" kern="1200">
          <a:ln>
            <a:solidFill>
              <a:schemeClr val="bg1">
                <a:lumMod val="75000"/>
                <a:lumOff val="25000"/>
                <a:alpha val="10000"/>
              </a:schemeClr>
            </a:solidFill>
          </a:ln>
          <a:solidFill>
            <a:schemeClr val="tx2"/>
          </a:solidFill>
          <a:effectLst>
            <a:outerShdw blurRad="9525" dist="25400" dir="14640000" algn="tl" rotWithShape="0">
              <a:schemeClr val="bg1">
                <a:alpha val="30000"/>
              </a:schemeClr>
            </a:outerShdw>
          </a:effectLst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8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1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microsoft.com/office/2007/relationships/hdphoto" Target="../media/hdphoto1.wdp"/><Relationship Id="rId5" Type="http://schemas.openxmlformats.org/officeDocument/2006/relationships/image" Target="../media/image10.png"/><Relationship Id="rId4" Type="http://schemas.openxmlformats.org/officeDocument/2006/relationships/image" Target="../media/image9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5" Type="http://schemas.openxmlformats.org/officeDocument/2006/relationships/image" Target="../media/image16.png"/><Relationship Id="rId4" Type="http://schemas.openxmlformats.org/officeDocument/2006/relationships/image" Target="../media/image1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7" Type="http://schemas.openxmlformats.org/officeDocument/2006/relationships/image" Target="../media/image19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jpg"/><Relationship Id="rId5" Type="http://schemas.openxmlformats.org/officeDocument/2006/relationships/image" Target="../media/image17.png"/><Relationship Id="rId4" Type="http://schemas.openxmlformats.org/officeDocument/2006/relationships/image" Target="../media/image11.png"/></Relationships>
</file>

<file path=ppt/slides/_rels/slide6.xml.rels><?xml version="1.0" encoding="UTF-8" standalone="yes"?>
<Relationships xmlns="http://schemas.openxmlformats.org/package/2006/relationships"><Relationship Id="rId8" Type="http://schemas.microsoft.com/office/2007/relationships/hdphoto" Target="../media/hdphoto2.wdp"/><Relationship Id="rId3" Type="http://schemas.openxmlformats.org/officeDocument/2006/relationships/image" Target="../media/image11.png"/><Relationship Id="rId7" Type="http://schemas.openxmlformats.org/officeDocument/2006/relationships/image" Target="../media/image22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7" Type="http://schemas.microsoft.com/office/2007/relationships/hdphoto" Target="../media/hdphoto3.wdp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3.png"/><Relationship Id="rId5" Type="http://schemas.openxmlformats.org/officeDocument/2006/relationships/image" Target="../media/image20.png"/><Relationship Id="rId4" Type="http://schemas.openxmlformats.org/officeDocument/2006/relationships/image" Target="../media/image9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0.png"/><Relationship Id="rId5" Type="http://schemas.openxmlformats.org/officeDocument/2006/relationships/image" Target="../media/image9.png"/><Relationship Id="rId4" Type="http://schemas.openxmlformats.org/officeDocument/2006/relationships/image" Target="../media/image1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1894660"/>
            <a:ext cx="12192000" cy="2648381"/>
          </a:xfrm>
        </p:spPr>
        <p:txBody>
          <a:bodyPr>
            <a:normAutofit/>
          </a:bodyPr>
          <a:lstStyle/>
          <a:p>
            <a:r>
              <a:rPr lang="en-US" b="1" dirty="0">
                <a:solidFill>
                  <a:srgbClr val="006699"/>
                </a:solidFill>
                <a:effectLst/>
              </a:rPr>
              <a:t>Advance Python Course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B93FB3F-A8D4-46D3-A1C6-C79C6456372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75984" y="4662489"/>
            <a:ext cx="9440034" cy="1397951"/>
          </a:xfrm>
        </p:spPr>
        <p:txBody>
          <a:bodyPr>
            <a:normAutofit/>
          </a:bodyPr>
          <a:lstStyle/>
          <a:p>
            <a:r>
              <a:rPr lang="en-US" sz="2800" dirty="0">
                <a:solidFill>
                  <a:schemeClr val="bg1"/>
                </a:solidFill>
              </a:rPr>
              <a:t>Trainer: Fawad Bahadur </a:t>
            </a:r>
            <a:r>
              <a:rPr lang="en-US" sz="2800">
                <a:solidFill>
                  <a:schemeClr val="bg1"/>
                </a:solidFill>
              </a:rPr>
              <a:t>Marwat</a:t>
            </a:r>
            <a:endParaRPr lang="en-US" sz="2800" dirty="0">
              <a:solidFill>
                <a:schemeClr val="bg1"/>
              </a:solidFill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28AB00D1-880D-47FD-9738-1EEFA9E6122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-17463"/>
            <a:ext cx="12192000" cy="31337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33738316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070C0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: Rounded Corners 4">
            <a:extLst>
              <a:ext uri="{FF2B5EF4-FFF2-40B4-BE49-F238E27FC236}">
                <a16:creationId xmlns:a16="http://schemas.microsoft.com/office/drawing/2014/main" id="{CBBE9C5C-6569-4C5C-98FD-4514941A1A59}"/>
              </a:ext>
            </a:extLst>
          </p:cNvPr>
          <p:cNvSpPr/>
          <p:nvPr/>
        </p:nvSpPr>
        <p:spPr>
          <a:xfrm rot="2700000">
            <a:off x="4776987" y="1498228"/>
            <a:ext cx="2013391" cy="2013391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A06BA146-A655-415F-8DCE-ED10500F28D3}"/>
              </a:ext>
            </a:extLst>
          </p:cNvPr>
          <p:cNvSpPr/>
          <p:nvPr/>
        </p:nvSpPr>
        <p:spPr>
          <a:xfrm rot="2700000">
            <a:off x="6838259" y="3069049"/>
            <a:ext cx="1719112" cy="17191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7" name="Rectangle: Rounded Corners 6">
            <a:extLst>
              <a:ext uri="{FF2B5EF4-FFF2-40B4-BE49-F238E27FC236}">
                <a16:creationId xmlns:a16="http://schemas.microsoft.com/office/drawing/2014/main" id="{0F5C243C-8AFA-48C1-BC37-34FA15F457A4}"/>
              </a:ext>
            </a:extLst>
          </p:cNvPr>
          <p:cNvSpPr/>
          <p:nvPr/>
        </p:nvSpPr>
        <p:spPr>
          <a:xfrm rot="2700000" flipV="1">
            <a:off x="4540879" y="4118095"/>
            <a:ext cx="952612" cy="952612"/>
          </a:xfrm>
          <a:prstGeom prst="roundRect">
            <a:avLst>
              <a:gd name="adj" fmla="val 20464"/>
            </a:avLst>
          </a:prstGeom>
          <a:noFill/>
          <a:ln w="34925"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3" name="Rectangle: Rounded Corners 2">
            <a:extLst>
              <a:ext uri="{FF2B5EF4-FFF2-40B4-BE49-F238E27FC236}">
                <a16:creationId xmlns:a16="http://schemas.microsoft.com/office/drawing/2014/main" id="{E7236F8A-92A8-462D-9C5C-EBB0391EE255}"/>
              </a:ext>
            </a:extLst>
          </p:cNvPr>
          <p:cNvSpPr/>
          <p:nvPr/>
        </p:nvSpPr>
        <p:spPr>
          <a:xfrm rot="2700000">
            <a:off x="4873774" y="2476034"/>
            <a:ext cx="2632087" cy="2632087"/>
          </a:xfrm>
          <a:prstGeom prst="roundRect">
            <a:avLst>
              <a:gd name="adj" fmla="val 19126"/>
            </a:avLst>
          </a:prstGeom>
          <a:solidFill>
            <a:srgbClr val="C00000"/>
          </a:solidFill>
          <a:ln>
            <a:solidFill>
              <a:srgbClr val="C0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A72742A2-6260-4172-8D34-B3FEEEF9BC92}"/>
              </a:ext>
            </a:extLst>
          </p:cNvPr>
          <p:cNvSpPr txBox="1">
            <a:spLocks/>
          </p:cNvSpPr>
          <p:nvPr/>
        </p:nvSpPr>
        <p:spPr>
          <a:xfrm>
            <a:off x="5052519" y="3279223"/>
            <a:ext cx="2274595" cy="1239069"/>
          </a:xfrm>
          <a:prstGeom prst="rect">
            <a:avLst/>
          </a:prstGeom>
        </p:spPr>
        <p:txBody>
          <a:bodyPr vert="horz"/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3200" b="1" kern="1200">
                <a:solidFill>
                  <a:schemeClr val="tx1">
                    <a:lumMod val="65000"/>
                    <a:lumOff val="35000"/>
                  </a:schemeClr>
                </a:solidFill>
                <a:latin typeface="Arial" panose="020B0604020202020204" pitchFamily="34" charset="0"/>
                <a:ea typeface="+mj-ea"/>
                <a:cs typeface="Arial" panose="020B0604020202020204" pitchFamily="34" charset="0"/>
              </a:defRPr>
            </a:lvl1pPr>
          </a:lstStyle>
          <a:p>
            <a:pPr algn="ctr"/>
            <a:r>
              <a:rPr lang="en-IN" sz="4400" dirty="0">
                <a:solidFill>
                  <a:schemeClr val="tx1">
                    <a:lumMod val="95000"/>
                    <a:lumOff val="5000"/>
                  </a:schemeClr>
                </a:solidFill>
              </a:rPr>
              <a:t>THANK YOU</a:t>
            </a:r>
          </a:p>
        </p:txBody>
      </p:sp>
      <p:sp>
        <p:nvSpPr>
          <p:cNvPr id="15" name="Freeform: Shape 14">
            <a:extLst>
              <a:ext uri="{FF2B5EF4-FFF2-40B4-BE49-F238E27FC236}">
                <a16:creationId xmlns:a16="http://schemas.microsoft.com/office/drawing/2014/main" id="{92A43068-9F93-4923-849F-C40C2616E5FD}"/>
              </a:ext>
            </a:extLst>
          </p:cNvPr>
          <p:cNvSpPr/>
          <p:nvPr/>
        </p:nvSpPr>
        <p:spPr>
          <a:xfrm rot="2700000">
            <a:off x="6514438" y="5459984"/>
            <a:ext cx="1597667" cy="1597667"/>
          </a:xfrm>
          <a:custGeom>
            <a:avLst/>
            <a:gdLst>
              <a:gd name="connsiteX0" fmla="*/ 89500 w 1597666"/>
              <a:gd name="connsiteY0" fmla="*/ 89500 h 1597666"/>
              <a:gd name="connsiteX1" fmla="*/ 305570 w 1597666"/>
              <a:gd name="connsiteY1" fmla="*/ 0 h 1597666"/>
              <a:gd name="connsiteX2" fmla="*/ 1292096 w 1597666"/>
              <a:gd name="connsiteY2" fmla="*/ 0 h 1597666"/>
              <a:gd name="connsiteX3" fmla="*/ 1597666 w 1597666"/>
              <a:gd name="connsiteY3" fmla="*/ 305570 h 1597666"/>
              <a:gd name="connsiteX4" fmla="*/ 1597666 w 1597666"/>
              <a:gd name="connsiteY4" fmla="*/ 828667 h 1597666"/>
              <a:gd name="connsiteX5" fmla="*/ 828667 w 1597666"/>
              <a:gd name="connsiteY5" fmla="*/ 1597666 h 1597666"/>
              <a:gd name="connsiteX6" fmla="*/ 305570 w 1597666"/>
              <a:gd name="connsiteY6" fmla="*/ 1597666 h 1597666"/>
              <a:gd name="connsiteX7" fmla="*/ 0 w 1597666"/>
              <a:gd name="connsiteY7" fmla="*/ 1292096 h 1597666"/>
              <a:gd name="connsiteX8" fmla="*/ 0 w 1597666"/>
              <a:gd name="connsiteY8" fmla="*/ 305570 h 1597666"/>
              <a:gd name="connsiteX9" fmla="*/ 89500 w 1597666"/>
              <a:gd name="connsiteY9" fmla="*/ 89500 h 159766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597666" h="1597666">
                <a:moveTo>
                  <a:pt x="89500" y="89500"/>
                </a:moveTo>
                <a:cubicBezTo>
                  <a:pt x="144796" y="34202"/>
                  <a:pt x="221189" y="0"/>
                  <a:pt x="305570" y="0"/>
                </a:cubicBezTo>
                <a:lnTo>
                  <a:pt x="1292096" y="0"/>
                </a:lnTo>
                <a:cubicBezTo>
                  <a:pt x="1460858" y="0"/>
                  <a:pt x="1597666" y="136808"/>
                  <a:pt x="1597666" y="305570"/>
                </a:cubicBezTo>
                <a:lnTo>
                  <a:pt x="1597666" y="828667"/>
                </a:lnTo>
                <a:lnTo>
                  <a:pt x="828667" y="1597666"/>
                </a:lnTo>
                <a:lnTo>
                  <a:pt x="305570" y="1597666"/>
                </a:lnTo>
                <a:cubicBezTo>
                  <a:pt x="136808" y="1597666"/>
                  <a:pt x="0" y="1460858"/>
                  <a:pt x="0" y="1292096"/>
                </a:cubicBezTo>
                <a:lnTo>
                  <a:pt x="0" y="305570"/>
                </a:lnTo>
                <a:cubicBezTo>
                  <a:pt x="0" y="221189"/>
                  <a:pt x="34202" y="144796"/>
                  <a:pt x="89500" y="89500"/>
                </a:cubicBezTo>
                <a:close/>
              </a:path>
            </a:pathLst>
          </a:cu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IN" sz="1400"/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03F0C82F-60D6-4E8E-8658-1945239ECDC7}"/>
              </a:ext>
            </a:extLst>
          </p:cNvPr>
          <p:cNvSpPr/>
          <p:nvPr/>
        </p:nvSpPr>
        <p:spPr>
          <a:xfrm rot="2700000">
            <a:off x="6510290" y="359620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8632F3FE-74FC-4251-9C8C-0D58948AEC51}"/>
              </a:ext>
            </a:extLst>
          </p:cNvPr>
          <p:cNvSpPr/>
          <p:nvPr/>
        </p:nvSpPr>
        <p:spPr>
          <a:xfrm rot="2700000">
            <a:off x="2631201" y="2321567"/>
            <a:ext cx="1597667" cy="1597667"/>
          </a:xfrm>
          <a:prstGeom prst="roundRect">
            <a:avLst>
              <a:gd name="adj" fmla="val 19126"/>
            </a:avLst>
          </a:prstGeom>
          <a:solidFill>
            <a:schemeClr val="accent2">
              <a:alpha val="16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 sz="1400"/>
          </a:p>
        </p:txBody>
      </p:sp>
    </p:spTree>
    <p:extLst>
      <p:ext uri="{BB962C8B-B14F-4D97-AF65-F5344CB8AC3E}">
        <p14:creationId xmlns:p14="http://schemas.microsoft.com/office/powerpoint/2010/main" val="38966714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 fontScale="90000"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Introduction to Function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493238" y="2276624"/>
            <a:ext cx="4200921" cy="3008906"/>
            <a:chOff x="7493238" y="2276624"/>
            <a:chExt cx="4200921" cy="3008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493238" y="2276624"/>
              <a:ext cx="4200921" cy="3008906"/>
              <a:chOff x="3373704" y="4653207"/>
              <a:chExt cx="4200921" cy="30089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373704" y="4693586"/>
                <a:ext cx="4200921" cy="2968527"/>
                <a:chOff x="1834970" y="2118830"/>
                <a:chExt cx="5270871" cy="296852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34970" y="4010139"/>
                  <a:ext cx="5270871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greet function takes </a:t>
                  </a:r>
                  <a:r>
                    <a:rPr lang="en-US" sz="2000" b="1" dirty="0">
                      <a:solidFill>
                        <a:schemeClr val="bg1"/>
                      </a:solidFill>
                    </a:rPr>
                    <a:t>name</a:t>
                  </a:r>
                  <a:r>
                    <a:rPr lang="en-US" sz="2000" dirty="0">
                      <a:solidFill>
                        <a:schemeClr val="bg1"/>
                      </a:solidFill>
                    </a:rPr>
                    <a:t> parameter and prints a greeting.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6" y="2768042"/>
                  <a:ext cx="4102336" cy="83099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greet(name):</a:t>
                  </a:r>
                </a:p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print(</a:t>
                  </a:r>
                  <a:r>
                    <a:rPr lang="en-US" sz="1600" i="1" dirty="0" err="1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f"Hello</a:t>
                  </a:r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, {name}!")</a:t>
                  </a:r>
                </a:p>
                <a:p>
                  <a:r>
                    <a:rPr lang="en-US" sz="1600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greet("Alice")  # Output: Hello, Alice!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187186" y="4139106"/>
              <a:ext cx="564550" cy="46166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38295E-A749-44B0-BAE3-065460019D7D}"/>
              </a:ext>
            </a:extLst>
          </p:cNvPr>
          <p:cNvGrpSpPr/>
          <p:nvPr/>
        </p:nvGrpSpPr>
        <p:grpSpPr>
          <a:xfrm>
            <a:off x="1184900" y="4683458"/>
            <a:ext cx="4452456" cy="1200399"/>
            <a:chOff x="464633" y="2092541"/>
            <a:chExt cx="4452456" cy="12003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FF3CC-DB96-4AAD-90BB-499F19CB4F20}"/>
                </a:ext>
              </a:extLst>
            </p:cNvPr>
            <p:cNvSpPr txBox="1"/>
            <p:nvPr/>
          </p:nvSpPr>
          <p:spPr>
            <a:xfrm>
              <a:off x="464633" y="2585054"/>
              <a:ext cx="445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Use def keyword, function name, and parameters in ().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6B9B2F-7CD1-4E8C-8BCE-2BA2012A01BE}"/>
                </a:ext>
              </a:extLst>
            </p:cNvPr>
            <p:cNvSpPr txBox="1"/>
            <p:nvPr/>
          </p:nvSpPr>
          <p:spPr>
            <a:xfrm>
              <a:off x="1854206" y="2092541"/>
              <a:ext cx="2998778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6420D1AD-9E6B-4CDA-AC00-F4899726B93D}"/>
              </a:ext>
            </a:extLst>
          </p:cNvPr>
          <p:cNvGrpSpPr/>
          <p:nvPr/>
        </p:nvGrpSpPr>
        <p:grpSpPr>
          <a:xfrm>
            <a:off x="210632" y="1475960"/>
            <a:ext cx="6606728" cy="909764"/>
            <a:chOff x="210632" y="1475960"/>
            <a:chExt cx="6606728" cy="909764"/>
          </a:xfrm>
        </p:grpSpPr>
        <p:grpSp>
          <p:nvGrpSpPr>
            <p:cNvPr id="39" name="Group 38">
              <a:extLst>
                <a:ext uri="{FF2B5EF4-FFF2-40B4-BE49-F238E27FC236}">
                  <a16:creationId xmlns:a16="http://schemas.microsoft.com/office/drawing/2014/main" id="{B803C3F8-FA6C-4B65-AC37-9CC1DE22CEC1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866334"/>
              <a:chOff x="352872" y="2118830"/>
              <a:chExt cx="6606728" cy="866334"/>
            </a:xfrm>
          </p:grpSpPr>
          <p:sp>
            <p:nvSpPr>
              <p:cNvPr id="41" name="TextBox 40">
                <a:extLst>
                  <a:ext uri="{FF2B5EF4-FFF2-40B4-BE49-F238E27FC236}">
                    <a16:creationId xmlns:a16="http://schemas.microsoft.com/office/drawing/2014/main" id="{02C3DCC3-DA02-4626-B54B-9870CD665236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Named, reusable code blocks for specific tasks.</a:t>
                </a:r>
              </a:p>
            </p:txBody>
          </p:sp>
          <p:sp>
            <p:nvSpPr>
              <p:cNvPr id="42" name="TextBox 41">
                <a:extLst>
                  <a:ext uri="{FF2B5EF4-FFF2-40B4-BE49-F238E27FC236}">
                    <a16:creationId xmlns:a16="http://schemas.microsoft.com/office/drawing/2014/main" id="{30975451-B788-4651-98D7-8702B24614B0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40" name="Picture 39">
              <a:extLst>
                <a:ext uri="{FF2B5EF4-FFF2-40B4-BE49-F238E27FC236}">
                  <a16:creationId xmlns:a16="http://schemas.microsoft.com/office/drawing/2014/main" id="{72BB4DEE-7105-4ADD-A1EA-7DAE4C3ADA69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pic>
        <p:nvPicPr>
          <p:cNvPr id="7" name="Picture 6">
            <a:extLst>
              <a:ext uri="{FF2B5EF4-FFF2-40B4-BE49-F238E27FC236}">
                <a16:creationId xmlns:a16="http://schemas.microsoft.com/office/drawing/2014/main" id="{314E00D9-0C3D-4BE2-AAA9-15F99A7401F3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BEBA8EAE-BF5A-486C-A8C5-ECC9F3942E4B}">
                <a14:imgProps xmlns:a14="http://schemas.microsoft.com/office/drawing/2010/main">
                  <a14:imgLayer r:embed="rId6">
                    <a14:imgEffect>
                      <a14:brightnessContrast bright="20000" contrast="-4000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470988" y="4486381"/>
            <a:ext cx="2295525" cy="1990725"/>
          </a:xfrm>
          <a:prstGeom prst="rect">
            <a:avLst/>
          </a:prstGeom>
        </p:spPr>
      </p:pic>
      <p:grpSp>
        <p:nvGrpSpPr>
          <p:cNvPr id="43" name="Group 42">
            <a:extLst>
              <a:ext uri="{FF2B5EF4-FFF2-40B4-BE49-F238E27FC236}">
                <a16:creationId xmlns:a16="http://schemas.microsoft.com/office/drawing/2014/main" id="{472210CF-0D3D-4FC7-95B6-AE9B850D700A}"/>
              </a:ext>
            </a:extLst>
          </p:cNvPr>
          <p:cNvGrpSpPr/>
          <p:nvPr/>
        </p:nvGrpSpPr>
        <p:grpSpPr>
          <a:xfrm>
            <a:off x="787172" y="2935288"/>
            <a:ext cx="5522187" cy="1481887"/>
            <a:chOff x="573812" y="4046603"/>
            <a:chExt cx="5522187" cy="1481887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573812" y="4046603"/>
              <a:ext cx="5522187" cy="1481887"/>
              <a:chOff x="807492" y="2118830"/>
              <a:chExt cx="5522187" cy="1481887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807492" y="2585054"/>
                <a:ext cx="5522187" cy="1015663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Organize code into manageable parts.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Promote reusability, reduce redundancy.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Enable multiple calls throughout a program.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01F3410-7FA3-4BCF-A33C-F0CA37169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4089820"/>
              <a:ext cx="400110" cy="4001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95138" y="2780697"/>
            <a:ext cx="1721691" cy="7400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329545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0" y="99849"/>
            <a:ext cx="12181841" cy="1191998"/>
          </a:xfrm>
        </p:spPr>
        <p:txBody>
          <a:bodyPr>
            <a:noAutofit/>
          </a:bodyPr>
          <a:lstStyle/>
          <a:p>
            <a:r>
              <a:rPr lang="en-US" b="1" dirty="0">
                <a:solidFill>
                  <a:schemeClr val="accent3"/>
                </a:solidFill>
                <a:effectLst/>
              </a:rPr>
              <a:t>Functions: Modularity &amp; Reusability</a:t>
            </a:r>
          </a:p>
        </p:txBody>
      </p:sp>
      <p:grpSp>
        <p:nvGrpSpPr>
          <p:cNvPr id="5" name="Group 4">
            <a:extLst>
              <a:ext uri="{FF2B5EF4-FFF2-40B4-BE49-F238E27FC236}">
                <a16:creationId xmlns:a16="http://schemas.microsoft.com/office/drawing/2014/main" id="{0127818F-E959-4AF3-8FF4-7899F4B118C5}"/>
              </a:ext>
            </a:extLst>
          </p:cNvPr>
          <p:cNvGrpSpPr/>
          <p:nvPr/>
        </p:nvGrpSpPr>
        <p:grpSpPr>
          <a:xfrm>
            <a:off x="892716" y="1653736"/>
            <a:ext cx="6107524" cy="1512879"/>
            <a:chOff x="465996" y="2118830"/>
            <a:chExt cx="8029128" cy="1512879"/>
          </a:xfrm>
        </p:grpSpPr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2B49F07F-67C2-43DA-A667-D86608FE643C}"/>
                </a:ext>
              </a:extLst>
            </p:cNvPr>
            <p:cNvSpPr txBox="1"/>
            <p:nvPr/>
          </p:nvSpPr>
          <p:spPr>
            <a:xfrm>
              <a:off x="465996" y="2616046"/>
              <a:ext cx="802912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Encapsulate functionality for organized, navigable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Develop, test, and debug functions independently.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Enhances software quality and maintainability.</a:t>
              </a:r>
            </a:p>
          </p:txBody>
        </p: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8E41D0C0-284F-4309-B8F9-D5A3534F709F}"/>
                </a:ext>
              </a:extLst>
            </p:cNvPr>
            <p:cNvSpPr txBox="1"/>
            <p:nvPr/>
          </p:nvSpPr>
          <p:spPr>
            <a:xfrm>
              <a:off x="2092960" y="2118830"/>
              <a:ext cx="4267200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Modularity</a:t>
              </a:r>
            </a:p>
          </p:txBody>
        </p:sp>
      </p:grp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68BDF2B-12D3-43C8-AA3B-819CFFB0531E}"/>
              </a:ext>
            </a:extLst>
          </p:cNvPr>
          <p:cNvGrpSpPr/>
          <p:nvPr/>
        </p:nvGrpSpPr>
        <p:grpSpPr>
          <a:xfrm>
            <a:off x="892716" y="3822134"/>
            <a:ext cx="6422484" cy="1512515"/>
            <a:chOff x="2242632" y="2118830"/>
            <a:chExt cx="4503608" cy="1512515"/>
          </a:xfrm>
        </p:grpSpPr>
        <p:sp>
          <p:nvSpPr>
            <p:cNvPr id="12" name="TextBox 11">
              <a:extLst>
                <a:ext uri="{FF2B5EF4-FFF2-40B4-BE49-F238E27FC236}">
                  <a16:creationId xmlns:a16="http://schemas.microsoft.com/office/drawing/2014/main" id="{40604F4B-D8D0-481F-85B3-EB6029CA49E5}"/>
                </a:ext>
              </a:extLst>
            </p:cNvPr>
            <p:cNvSpPr txBox="1"/>
            <p:nvPr/>
          </p:nvSpPr>
          <p:spPr>
            <a:xfrm>
              <a:off x="2242632" y="2615682"/>
              <a:ext cx="4503608" cy="101566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Reuse functions across programs or sections.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Eliminates redundant code.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Keeps codebase clean and maintainable.</a:t>
              </a:r>
            </a:p>
          </p:txBody>
        </p:sp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741B9514-5194-4F0A-AD6B-0014DB1EB656}"/>
                </a:ext>
              </a:extLst>
            </p:cNvPr>
            <p:cNvSpPr txBox="1"/>
            <p:nvPr/>
          </p:nvSpPr>
          <p:spPr>
            <a:xfrm>
              <a:off x="2935440" y="2118830"/>
              <a:ext cx="27626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Code Reusability</a:t>
              </a:r>
            </a:p>
          </p:txBody>
        </p:sp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CE1A5B46-1CA6-412F-8617-2DB4C8CC150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087553" y="1832653"/>
            <a:ext cx="2466975" cy="1857375"/>
          </a:xfrm>
          <a:prstGeom prst="rect">
            <a:avLst/>
          </a:prstGeom>
        </p:spPr>
      </p:pic>
      <p:pic>
        <p:nvPicPr>
          <p:cNvPr id="18" name="Picture 17">
            <a:extLst>
              <a:ext uri="{FF2B5EF4-FFF2-40B4-BE49-F238E27FC236}">
                <a16:creationId xmlns:a16="http://schemas.microsoft.com/office/drawing/2014/main" id="{32D44B0F-FAB4-4D94-9AC2-EAA4A8C70D6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908540" y="1778005"/>
            <a:ext cx="1905000" cy="1905000"/>
          </a:xfrm>
          <a:prstGeom prst="rect">
            <a:avLst/>
          </a:prstGeom>
        </p:spPr>
      </p:pic>
      <p:pic>
        <p:nvPicPr>
          <p:cNvPr id="22" name="Picture 21">
            <a:extLst>
              <a:ext uri="{FF2B5EF4-FFF2-40B4-BE49-F238E27FC236}">
                <a16:creationId xmlns:a16="http://schemas.microsoft.com/office/drawing/2014/main" id="{C268B657-6724-4765-9E98-5D741BBBCEF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74398" y="3992675"/>
            <a:ext cx="1668283" cy="1668283"/>
          </a:xfrm>
          <a:prstGeom prst="rect">
            <a:avLst/>
          </a:prstGeom>
        </p:spPr>
      </p:pic>
      <p:pic>
        <p:nvPicPr>
          <p:cNvPr id="24" name="Picture 23">
            <a:extLst>
              <a:ext uri="{FF2B5EF4-FFF2-40B4-BE49-F238E27FC236}">
                <a16:creationId xmlns:a16="http://schemas.microsoft.com/office/drawing/2014/main" id="{C810EEA0-9B08-4747-B3FF-D6F26E1CD71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77915" y="3889061"/>
            <a:ext cx="2143125" cy="2143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1331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Function Definition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493238" y="2276624"/>
            <a:ext cx="4452456" cy="3008906"/>
            <a:chOff x="7493238" y="2276624"/>
            <a:chExt cx="4452456" cy="3008906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493238" y="2276624"/>
              <a:ext cx="4452456" cy="3008906"/>
              <a:chOff x="3373704" y="4653207"/>
              <a:chExt cx="4452456" cy="3008906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373704" y="4693586"/>
                <a:ext cx="4452456" cy="2968527"/>
                <a:chOff x="1834970" y="2118830"/>
                <a:chExt cx="5586470" cy="2968527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34970" y="4010139"/>
                  <a:ext cx="55864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add function takes parameters a and b.</a:t>
                  </a:r>
                </a:p>
                <a:p>
                  <a:pPr marL="342900" indent="-342900">
                    <a:buFont typeface="Arial" panose="020B0604020202020204" pitchFamily="34" charset="0"/>
                    <a:buChar char="•"/>
                  </a:pPr>
                  <a:r>
                    <a:rPr lang="en-US" sz="2000" dirty="0">
                      <a:solidFill>
                        <a:schemeClr val="bg1"/>
                      </a:solidFill>
                    </a:rPr>
                    <a:t>Returns their sum using return.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6" y="2768042"/>
                  <a:ext cx="4102335" cy="92333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add(a, b):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return a + b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print(add(3, 4))  # Output: 7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187186" y="4139106"/>
              <a:ext cx="564550" cy="461665"/>
            </a:xfrm>
            <a:prstGeom prst="rect">
              <a:avLst/>
            </a:prstGeom>
          </p:spPr>
        </p:pic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D38295E-A749-44B0-BAE3-065460019D7D}"/>
              </a:ext>
            </a:extLst>
          </p:cNvPr>
          <p:cNvGrpSpPr/>
          <p:nvPr/>
        </p:nvGrpSpPr>
        <p:grpSpPr>
          <a:xfrm>
            <a:off x="477075" y="1487794"/>
            <a:ext cx="5860876" cy="1200399"/>
            <a:chOff x="464633" y="2092541"/>
            <a:chExt cx="4452456" cy="1200399"/>
          </a:xfrm>
        </p:grpSpPr>
        <p:sp>
          <p:nvSpPr>
            <p:cNvPr id="36" name="TextBox 35">
              <a:extLst>
                <a:ext uri="{FF2B5EF4-FFF2-40B4-BE49-F238E27FC236}">
                  <a16:creationId xmlns:a16="http://schemas.microsoft.com/office/drawing/2014/main" id="{5F7FF3CC-DB96-4AAD-90BB-499F19CB4F20}"/>
                </a:ext>
              </a:extLst>
            </p:cNvPr>
            <p:cNvSpPr txBox="1"/>
            <p:nvPr/>
          </p:nvSpPr>
          <p:spPr>
            <a:xfrm>
              <a:off x="464633" y="2585054"/>
              <a:ext cx="4452456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Use </a:t>
              </a:r>
              <a:r>
                <a:rPr lang="en-US" sz="2000" b="1" dirty="0">
                  <a:solidFill>
                    <a:schemeClr val="bg1"/>
                  </a:solidFill>
                </a:rPr>
                <a:t>def</a:t>
              </a:r>
              <a:r>
                <a:rPr lang="en-US" sz="2000" dirty="0">
                  <a:solidFill>
                    <a:schemeClr val="bg1"/>
                  </a:solidFill>
                </a:rPr>
                <a:t> keyword, function </a:t>
              </a:r>
              <a:r>
                <a:rPr lang="en-US" sz="2000" b="1" dirty="0">
                  <a:solidFill>
                    <a:schemeClr val="bg1"/>
                  </a:solidFill>
                </a:rPr>
                <a:t>name</a:t>
              </a:r>
              <a:r>
                <a:rPr lang="en-US" sz="2000" dirty="0">
                  <a:solidFill>
                    <a:schemeClr val="bg1"/>
                  </a:solidFill>
                </a:rPr>
                <a:t>, and </a:t>
              </a:r>
              <a:r>
                <a:rPr lang="en-US" sz="2000" b="1" dirty="0">
                  <a:solidFill>
                    <a:schemeClr val="bg1"/>
                  </a:solidFill>
                </a:rPr>
                <a:t>()</a:t>
              </a:r>
              <a:r>
                <a:rPr lang="en-US" sz="2000" dirty="0">
                  <a:solidFill>
                    <a:schemeClr val="bg1"/>
                  </a:solidFill>
                </a:rPr>
                <a:t> for parameters.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Parameters (optional) accept inputs for the function.</a:t>
              </a:r>
            </a:p>
          </p:txBody>
        </p:sp>
        <p:sp>
          <p:nvSpPr>
            <p:cNvPr id="37" name="TextBox 36">
              <a:extLst>
                <a:ext uri="{FF2B5EF4-FFF2-40B4-BE49-F238E27FC236}">
                  <a16:creationId xmlns:a16="http://schemas.microsoft.com/office/drawing/2014/main" id="{896B9B2F-7CD1-4E8C-8BCE-2BA2012A01BE}"/>
                </a:ext>
              </a:extLst>
            </p:cNvPr>
            <p:cNvSpPr txBox="1"/>
            <p:nvPr/>
          </p:nvSpPr>
          <p:spPr>
            <a:xfrm>
              <a:off x="464633" y="2092541"/>
              <a:ext cx="4388351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400" b="1" u="sng" dirty="0">
                  <a:solidFill>
                    <a:schemeClr val="bg1"/>
                  </a:solidFill>
                </a:rPr>
                <a:t>Syntax</a:t>
              </a:r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472210CF-0D3D-4FC7-95B6-AE9B850D700A}"/>
              </a:ext>
            </a:extLst>
          </p:cNvPr>
          <p:cNvGrpSpPr/>
          <p:nvPr/>
        </p:nvGrpSpPr>
        <p:grpSpPr>
          <a:xfrm>
            <a:off x="646419" y="3195828"/>
            <a:ext cx="5522187" cy="1174110"/>
            <a:chOff x="573812" y="4046603"/>
            <a:chExt cx="5522187" cy="1174110"/>
          </a:xfrm>
        </p:grpSpPr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573812" y="4046603"/>
              <a:ext cx="5522187" cy="1174110"/>
              <a:chOff x="807492" y="2118830"/>
              <a:chExt cx="5522187" cy="1174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807492" y="2585054"/>
                <a:ext cx="5522187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Define reusable code to perform specific tasks.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Return results using return (optional).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1514640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Purpose</a:t>
                </a:r>
              </a:p>
            </p:txBody>
          </p:sp>
        </p:grpSp>
        <p:pic>
          <p:nvPicPr>
            <p:cNvPr id="45" name="Picture 44">
              <a:extLst>
                <a:ext uri="{FF2B5EF4-FFF2-40B4-BE49-F238E27FC236}">
                  <a16:creationId xmlns:a16="http://schemas.microsoft.com/office/drawing/2014/main" id="{D01F3410-7FA3-4BCF-A33C-F0CA37169FE9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28266" y="4089820"/>
              <a:ext cx="400110" cy="400110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3104985C-BA98-4EDD-AFDF-6D37EC618E1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77943" y="2899130"/>
            <a:ext cx="1721691" cy="740025"/>
          </a:xfrm>
          <a:prstGeom prst="rect">
            <a:avLst/>
          </a:prstGeom>
        </p:spPr>
      </p:pic>
      <p:pic>
        <p:nvPicPr>
          <p:cNvPr id="31" name="Picture 30">
            <a:extLst>
              <a:ext uri="{FF2B5EF4-FFF2-40B4-BE49-F238E27FC236}">
                <a16:creationId xmlns:a16="http://schemas.microsoft.com/office/drawing/2014/main" id="{8021EC2C-7C77-41E3-8465-25E9489FF4B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909921" y="4727056"/>
            <a:ext cx="5347452" cy="1972850"/>
          </a:xfrm>
          <a:prstGeom prst="rect">
            <a:avLst/>
          </a:prstGeom>
          <a:solidFill>
            <a:srgbClr val="FFFFFF">
              <a:shade val="85000"/>
            </a:srgbClr>
          </a:solidFill>
          <a:ln w="190500" cap="rnd">
            <a:solidFill>
              <a:srgbClr val="FFFFFF"/>
            </a:solidFill>
          </a:ln>
          <a:effectLst>
            <a:outerShdw blurRad="50000" algn="tl" rotWithShape="0">
              <a:srgbClr val="000000">
                <a:alpha val="41000"/>
              </a:srgbClr>
            </a:outerShdw>
          </a:effectLst>
          <a:scene3d>
            <a:camera prst="orthographicFront"/>
            <a:lightRig rig="twoPt" dir="t">
              <a:rot lat="0" lon="0" rev="7800000"/>
            </a:lightRig>
          </a:scene3d>
          <a:sp3d contourW="6350">
            <a:bevelT w="50800" h="16510"/>
            <a:contourClr>
              <a:srgbClr val="C0C0C0"/>
            </a:contourClr>
          </a:sp3d>
        </p:spPr>
      </p:pic>
    </p:spTree>
    <p:extLst>
      <p:ext uri="{BB962C8B-B14F-4D97-AF65-F5344CB8AC3E}">
        <p14:creationId xmlns:p14="http://schemas.microsoft.com/office/powerpoint/2010/main" val="371601988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Executing Functions in Python</a:t>
            </a:r>
          </a:p>
        </p:txBody>
      </p:sp>
      <p:grpSp>
        <p:nvGrpSpPr>
          <p:cNvPr id="21" name="Group 20">
            <a:extLst>
              <a:ext uri="{FF2B5EF4-FFF2-40B4-BE49-F238E27FC236}">
                <a16:creationId xmlns:a16="http://schemas.microsoft.com/office/drawing/2014/main" id="{10EE5060-43E7-4AB8-B29D-6D196586E7B3}"/>
              </a:ext>
            </a:extLst>
          </p:cNvPr>
          <p:cNvGrpSpPr/>
          <p:nvPr/>
        </p:nvGrpSpPr>
        <p:grpSpPr>
          <a:xfrm>
            <a:off x="7159224" y="1874507"/>
            <a:ext cx="4452456" cy="3781074"/>
            <a:chOff x="7538232" y="2276624"/>
            <a:chExt cx="4452456" cy="3781074"/>
          </a:xfrm>
        </p:grpSpPr>
        <p:grpSp>
          <p:nvGrpSpPr>
            <p:cNvPr id="22" name="Group 21">
              <a:extLst>
                <a:ext uri="{FF2B5EF4-FFF2-40B4-BE49-F238E27FC236}">
                  <a16:creationId xmlns:a16="http://schemas.microsoft.com/office/drawing/2014/main" id="{AE40FEA2-F40A-4240-B2EF-91A536BB0F3D}"/>
                </a:ext>
              </a:extLst>
            </p:cNvPr>
            <p:cNvGrpSpPr/>
            <p:nvPr/>
          </p:nvGrpSpPr>
          <p:grpSpPr>
            <a:xfrm>
              <a:off x="7538232" y="2276624"/>
              <a:ext cx="4452456" cy="3781074"/>
              <a:chOff x="3418698" y="4653207"/>
              <a:chExt cx="4452456" cy="3781074"/>
            </a:xfrm>
          </p:grpSpPr>
          <p:grpSp>
            <p:nvGrpSpPr>
              <p:cNvPr id="24" name="Group 23">
                <a:extLst>
                  <a:ext uri="{FF2B5EF4-FFF2-40B4-BE49-F238E27FC236}">
                    <a16:creationId xmlns:a16="http://schemas.microsoft.com/office/drawing/2014/main" id="{DC7A15DB-6AB3-49B0-90AF-3AB5A0EEBB9D}"/>
                  </a:ext>
                </a:extLst>
              </p:cNvPr>
              <p:cNvGrpSpPr/>
              <p:nvPr/>
            </p:nvGrpSpPr>
            <p:grpSpPr>
              <a:xfrm>
                <a:off x="3418698" y="4693586"/>
                <a:ext cx="4452456" cy="3740695"/>
                <a:chOff x="1891424" y="2118830"/>
                <a:chExt cx="5586470" cy="3740695"/>
              </a:xfrm>
            </p:grpSpPr>
            <p:sp>
              <p:nvSpPr>
                <p:cNvPr id="26" name="TextBox 25">
                  <a:extLst>
                    <a:ext uri="{FF2B5EF4-FFF2-40B4-BE49-F238E27FC236}">
                      <a16:creationId xmlns:a16="http://schemas.microsoft.com/office/drawing/2014/main" id="{DF75FC54-4C97-44BB-8F2E-2387A3918365}"/>
                    </a:ext>
                  </a:extLst>
                </p:cNvPr>
                <p:cNvSpPr txBox="1"/>
                <p:nvPr/>
              </p:nvSpPr>
              <p:spPr>
                <a:xfrm>
                  <a:off x="1891424" y="4782307"/>
                  <a:ext cx="5586470" cy="107721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Explanation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greet function is called multiple </a:t>
                  </a:r>
                </a:p>
                <a:p>
                  <a:pPr algn="ctr"/>
                  <a:r>
                    <a:rPr lang="en-US" sz="2000" dirty="0">
                      <a:solidFill>
                        <a:schemeClr val="bg1"/>
                      </a:solidFill>
                    </a:rPr>
                    <a:t>times with different arguments.</a:t>
                  </a:r>
                </a:p>
              </p:txBody>
            </p:sp>
            <p:sp>
              <p:nvSpPr>
                <p:cNvPr id="27" name="TextBox 26">
                  <a:extLst>
                    <a:ext uri="{FF2B5EF4-FFF2-40B4-BE49-F238E27FC236}">
                      <a16:creationId xmlns:a16="http://schemas.microsoft.com/office/drawing/2014/main" id="{F1374E2D-910D-4964-97E1-D401047F344C}"/>
                    </a:ext>
                  </a:extLst>
                </p:cNvPr>
                <p:cNvSpPr txBox="1"/>
                <p:nvPr/>
              </p:nvSpPr>
              <p:spPr>
                <a:xfrm>
                  <a:off x="2935440" y="2118830"/>
                  <a:ext cx="2090447" cy="461665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400" b="1" u="sng" dirty="0">
                      <a:solidFill>
                        <a:schemeClr val="bg1"/>
                      </a:solidFill>
                    </a:rPr>
                    <a:t>Example</a:t>
                  </a:r>
                </a:p>
              </p:txBody>
            </p: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24D78B0C-E40B-4B3B-B680-93412D1EF246}"/>
                    </a:ext>
                  </a:extLst>
                </p:cNvPr>
                <p:cNvSpPr txBox="1"/>
                <p:nvPr/>
              </p:nvSpPr>
              <p:spPr>
                <a:xfrm>
                  <a:off x="2376485" y="2768042"/>
                  <a:ext cx="4616349" cy="1477328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def greet(name):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    print(</a:t>
                  </a:r>
                  <a:r>
                    <a:rPr lang="en-US" i="1" dirty="0" err="1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f"Hello</a:t>
                  </a:r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, {name}!")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greet("Alice")    # Output: Hello, Alice!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greet("Bob")      # Output: Hello, Bob!</a:t>
                  </a:r>
                </a:p>
                <a:p>
                  <a:r>
                    <a:rPr lang="en-US" i="1" dirty="0">
                      <a:solidFill>
                        <a:schemeClr val="bg1"/>
                      </a:solidFill>
                      <a:highlight>
                        <a:srgbClr val="C0C0C0"/>
                      </a:highlight>
                    </a:rPr>
                    <a:t>greet("Charlie")  # Output: Hello, Charlie!</a:t>
                  </a:r>
                </a:p>
              </p:txBody>
            </p:sp>
          </p:grpSp>
          <p:pic>
            <p:nvPicPr>
              <p:cNvPr id="25" name="Picture 24">
                <a:extLst>
                  <a:ext uri="{FF2B5EF4-FFF2-40B4-BE49-F238E27FC236}">
                    <a16:creationId xmlns:a16="http://schemas.microsoft.com/office/drawing/2014/main" id="{30AB870B-B5FF-4DE7-95B5-62FAE5371E77}"/>
                  </a:ext>
                </a:extLst>
              </p:cNvPr>
              <p:cNvPicPr>
                <a:picLocks noChangeAspect="1"/>
              </p:cNvPicPr>
              <p:nvPr/>
            </p:nvPicPr>
            <p:blipFill>
              <a:blip r:embed="rId2">
                <a:extLst>
                  <a:ext uri="{28A0092B-C50C-407E-A947-70E740481C1C}">
                    <a14:useLocalDpi xmlns:a14="http://schemas.microsoft.com/office/drawing/2010/main" val="0"/>
                  </a:ext>
                </a:extLst>
              </a:blip>
              <a:stretch>
                <a:fillRect/>
              </a:stretch>
            </p:blipFill>
            <p:spPr>
              <a:xfrm>
                <a:off x="3805296" y="4653207"/>
                <a:ext cx="524712" cy="524712"/>
              </a:xfrm>
              <a:prstGeom prst="rect">
                <a:avLst/>
              </a:prstGeom>
            </p:spPr>
          </p:pic>
        </p:grpSp>
        <p:pic>
          <p:nvPicPr>
            <p:cNvPr id="23" name="Picture 22">
              <a:extLst>
                <a:ext uri="{FF2B5EF4-FFF2-40B4-BE49-F238E27FC236}">
                  <a16:creationId xmlns:a16="http://schemas.microsoft.com/office/drawing/2014/main" id="{9094677A-0445-443F-8DC0-FA27CDF3913F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b="18224"/>
            <a:stretch/>
          </p:blipFill>
          <p:spPr>
            <a:xfrm>
              <a:off x="8291934" y="4944102"/>
              <a:ext cx="564550" cy="461665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10" name="Group 9">
            <a:extLst>
              <a:ext uri="{FF2B5EF4-FFF2-40B4-BE49-F238E27FC236}">
                <a16:creationId xmlns:a16="http://schemas.microsoft.com/office/drawing/2014/main" id="{D3A2F0E5-AC1E-4E98-B119-1B2162809BD2}"/>
              </a:ext>
            </a:extLst>
          </p:cNvPr>
          <p:cNvGrpSpPr/>
          <p:nvPr/>
        </p:nvGrpSpPr>
        <p:grpSpPr>
          <a:xfrm>
            <a:off x="1240881" y="1789042"/>
            <a:ext cx="5860876" cy="4081196"/>
            <a:chOff x="477075" y="1412198"/>
            <a:chExt cx="5860876" cy="4081196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9D38295E-A749-44B0-BAE3-065460019D7D}"/>
                </a:ext>
              </a:extLst>
            </p:cNvPr>
            <p:cNvGrpSpPr/>
            <p:nvPr/>
          </p:nvGrpSpPr>
          <p:grpSpPr>
            <a:xfrm>
              <a:off x="477075" y="1487794"/>
              <a:ext cx="5860876" cy="892623"/>
              <a:chOff x="464633" y="2092541"/>
              <a:chExt cx="4452456" cy="892623"/>
            </a:xfrm>
          </p:grpSpPr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5F7FF3CC-DB96-4AAD-90BB-499F19CB4F20}"/>
                  </a:ext>
                </a:extLst>
              </p:cNvPr>
              <p:cNvSpPr txBox="1"/>
              <p:nvPr/>
            </p:nvSpPr>
            <p:spPr>
              <a:xfrm>
                <a:off x="464633" y="2585054"/>
                <a:ext cx="4452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Runs when called, executing the function’s code body.</a:t>
                </a:r>
              </a:p>
            </p:txBody>
          </p:sp>
          <p:sp>
            <p:nvSpPr>
              <p:cNvPr id="37" name="TextBox 36">
                <a:extLst>
                  <a:ext uri="{FF2B5EF4-FFF2-40B4-BE49-F238E27FC236}">
                    <a16:creationId xmlns:a16="http://schemas.microsoft.com/office/drawing/2014/main" id="{896B9B2F-7CD1-4E8C-8BCE-2BA2012A01BE}"/>
                  </a:ext>
                </a:extLst>
              </p:cNvPr>
              <p:cNvSpPr txBox="1"/>
              <p:nvPr/>
            </p:nvSpPr>
            <p:spPr>
              <a:xfrm>
                <a:off x="464633" y="2092541"/>
                <a:ext cx="4388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Function Execution</a:t>
                </a:r>
              </a:p>
            </p:txBody>
          </p:sp>
        </p:grpSp>
        <p:grpSp>
          <p:nvGrpSpPr>
            <p:cNvPr id="44" name="Group 43">
              <a:extLst>
                <a:ext uri="{FF2B5EF4-FFF2-40B4-BE49-F238E27FC236}">
                  <a16:creationId xmlns:a16="http://schemas.microsoft.com/office/drawing/2014/main" id="{B15B9F6C-3D35-4E7A-901D-E57FA1A9C618}"/>
                </a:ext>
              </a:extLst>
            </p:cNvPr>
            <p:cNvGrpSpPr/>
            <p:nvPr/>
          </p:nvGrpSpPr>
          <p:grpSpPr>
            <a:xfrm>
              <a:off x="997580" y="2880268"/>
              <a:ext cx="4052344" cy="1174110"/>
              <a:chOff x="1295173" y="2118830"/>
              <a:chExt cx="4052344" cy="1174110"/>
            </a:xfrm>
          </p:grpSpPr>
          <p:sp>
            <p:nvSpPr>
              <p:cNvPr id="46" name="TextBox 45">
                <a:extLst>
                  <a:ext uri="{FF2B5EF4-FFF2-40B4-BE49-F238E27FC236}">
                    <a16:creationId xmlns:a16="http://schemas.microsoft.com/office/drawing/2014/main" id="{741641A4-2E75-4107-9B2B-5F76CFE8C729}"/>
                  </a:ext>
                </a:extLst>
              </p:cNvPr>
              <p:cNvSpPr txBox="1"/>
              <p:nvPr/>
            </p:nvSpPr>
            <p:spPr>
              <a:xfrm>
                <a:off x="1295173" y="2585054"/>
                <a:ext cx="405234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Use function name followed by ().</a:t>
                </a:r>
              </a:p>
              <a:p>
                <a:pPr marL="342900" indent="-342900">
                  <a:buFont typeface="Arial" panose="020B0604020202020204" pitchFamily="34" charset="0"/>
                  <a:buChar char="•"/>
                </a:pPr>
                <a:r>
                  <a:rPr lang="en-US" sz="2000" dirty="0">
                    <a:solidFill>
                      <a:schemeClr val="bg1"/>
                    </a:solidFill>
                  </a:rPr>
                  <a:t>Include arguments in () if required.</a:t>
                </a:r>
              </a:p>
            </p:txBody>
          </p:sp>
          <p:sp>
            <p:nvSpPr>
              <p:cNvPr id="47" name="TextBox 46">
                <a:extLst>
                  <a:ext uri="{FF2B5EF4-FFF2-40B4-BE49-F238E27FC236}">
                    <a16:creationId xmlns:a16="http://schemas.microsoft.com/office/drawing/2014/main" id="{3A6D333F-0B74-45AD-86BB-74565FDDB4E1}"/>
                  </a:ext>
                </a:extLst>
              </p:cNvPr>
              <p:cNvSpPr txBox="1"/>
              <p:nvPr/>
            </p:nvSpPr>
            <p:spPr>
              <a:xfrm>
                <a:off x="2467393" y="2118830"/>
                <a:ext cx="198268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Calling Syntax</a:t>
                </a:r>
              </a:p>
            </p:txBody>
          </p:sp>
        </p:grpSp>
        <p:grpSp>
          <p:nvGrpSpPr>
            <p:cNvPr id="30" name="Group 29">
              <a:extLst>
                <a:ext uri="{FF2B5EF4-FFF2-40B4-BE49-F238E27FC236}">
                  <a16:creationId xmlns:a16="http://schemas.microsoft.com/office/drawing/2014/main" id="{4CD5820A-8B6C-4770-8F0D-ED03DA2C861B}"/>
                </a:ext>
              </a:extLst>
            </p:cNvPr>
            <p:cNvGrpSpPr/>
            <p:nvPr/>
          </p:nvGrpSpPr>
          <p:grpSpPr>
            <a:xfrm>
              <a:off x="671720" y="4600771"/>
              <a:ext cx="4978845" cy="892623"/>
              <a:chOff x="464633" y="2092541"/>
              <a:chExt cx="4452456" cy="892623"/>
            </a:xfrm>
          </p:grpSpPr>
          <p:sp>
            <p:nvSpPr>
              <p:cNvPr id="32" name="TextBox 31">
                <a:extLst>
                  <a:ext uri="{FF2B5EF4-FFF2-40B4-BE49-F238E27FC236}">
                    <a16:creationId xmlns:a16="http://schemas.microsoft.com/office/drawing/2014/main" id="{DE9019DD-F603-4C2F-B0B1-04813837C44D}"/>
                  </a:ext>
                </a:extLst>
              </p:cNvPr>
              <p:cNvSpPr txBox="1"/>
              <p:nvPr/>
            </p:nvSpPr>
            <p:spPr>
              <a:xfrm>
                <a:off x="464633" y="2585054"/>
                <a:ext cx="4452456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Reuse functions by calling them multiple times.</a:t>
                </a:r>
              </a:p>
            </p:txBody>
          </p:sp>
          <p:sp>
            <p:nvSpPr>
              <p:cNvPr id="33" name="TextBox 32">
                <a:extLst>
                  <a:ext uri="{FF2B5EF4-FFF2-40B4-BE49-F238E27FC236}">
                    <a16:creationId xmlns:a16="http://schemas.microsoft.com/office/drawing/2014/main" id="{6246FEF2-A025-48BE-9A71-68D0BE5E6023}"/>
                  </a:ext>
                </a:extLst>
              </p:cNvPr>
              <p:cNvSpPr txBox="1"/>
              <p:nvPr/>
            </p:nvSpPr>
            <p:spPr>
              <a:xfrm>
                <a:off x="464633" y="2092541"/>
                <a:ext cx="4388351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Multiple Calls</a:t>
                </a:r>
              </a:p>
            </p:txBody>
          </p:sp>
        </p:grpSp>
        <p:pic>
          <p:nvPicPr>
            <p:cNvPr id="4" name="Picture 3">
              <a:extLst>
                <a:ext uri="{FF2B5EF4-FFF2-40B4-BE49-F238E27FC236}">
                  <a16:creationId xmlns:a16="http://schemas.microsoft.com/office/drawing/2014/main" id="{FFDD391A-E3D6-4F05-99F4-922AC6F452B2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462905" y="1412198"/>
              <a:ext cx="528455" cy="528455"/>
            </a:xfrm>
            <a:prstGeom prst="rect">
              <a:avLst/>
            </a:prstGeom>
          </p:spPr>
        </p:pic>
        <p:pic>
          <p:nvPicPr>
            <p:cNvPr id="7" name="Picture 6">
              <a:extLst>
                <a:ext uri="{FF2B5EF4-FFF2-40B4-BE49-F238E27FC236}">
                  <a16:creationId xmlns:a16="http://schemas.microsoft.com/office/drawing/2014/main" id="{FC8EE601-C93E-46A1-B8C5-DD0F40F40096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15356" y="2782414"/>
              <a:ext cx="554444" cy="554444"/>
            </a:xfrm>
            <a:prstGeom prst="rect">
              <a:avLst/>
            </a:prstGeom>
          </p:spPr>
        </p:pic>
        <p:pic>
          <p:nvPicPr>
            <p:cNvPr id="9" name="Picture 8">
              <a:extLst>
                <a:ext uri="{FF2B5EF4-FFF2-40B4-BE49-F238E27FC236}">
                  <a16:creationId xmlns:a16="http://schemas.microsoft.com/office/drawing/2014/main" id="{56BF32B6-879B-44CC-9BB3-72E43C83C522}"/>
                </a:ext>
              </a:extLst>
            </p:cNvPr>
            <p:cNvPicPr>
              <a:picLocks noChangeAspect="1"/>
            </p:cNvPicPr>
            <p:nvPr/>
          </p:nvPicPr>
          <p:blipFill>
            <a:blip r:embed="rId7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1661745" y="4616195"/>
              <a:ext cx="461665" cy="461665"/>
            </a:xfrm>
            <a:prstGeom prst="rect">
              <a:avLst/>
            </a:prstGeom>
          </p:spPr>
        </p:pic>
      </p:grpSp>
    </p:spTree>
    <p:extLst>
      <p:ext uri="{BB962C8B-B14F-4D97-AF65-F5344CB8AC3E}">
        <p14:creationId xmlns:p14="http://schemas.microsoft.com/office/powerpoint/2010/main" val="372385860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Function Arguments in Python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4507"/>
            <a:ext cx="3679263" cy="1889920"/>
            <a:chOff x="3805295" y="4653207"/>
            <a:chExt cx="3679263" cy="1889920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3679263" cy="1849541"/>
              <a:chOff x="2376485" y="2118830"/>
              <a:chExt cx="4616349" cy="1849541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4616349" cy="120032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multiply(a, b):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a * b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 = multiply(4, 5)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print(result)  # Output: 20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1297746" y="1516186"/>
            <a:ext cx="5748310" cy="1217540"/>
            <a:chOff x="210632" y="1475960"/>
            <a:chExt cx="6606728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1174110"/>
              <a:chOff x="352872" y="2118830"/>
              <a:chExt cx="6606728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Values (arguments) passed to a function for processing.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Used as inputs for calculations or manipulations.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42" name="Group 41">
            <a:extLst>
              <a:ext uri="{FF2B5EF4-FFF2-40B4-BE49-F238E27FC236}">
                <a16:creationId xmlns:a16="http://schemas.microsoft.com/office/drawing/2014/main" id="{3A8C4D56-AFBA-4386-B9F2-883D52973F2D}"/>
              </a:ext>
            </a:extLst>
          </p:cNvPr>
          <p:cNvGrpSpPr/>
          <p:nvPr/>
        </p:nvGrpSpPr>
        <p:grpSpPr>
          <a:xfrm>
            <a:off x="1522308" y="3192393"/>
            <a:ext cx="5748310" cy="1174110"/>
            <a:chOff x="352872" y="2118830"/>
            <a:chExt cx="6606728" cy="1174110"/>
          </a:xfrm>
        </p:grpSpPr>
        <p:sp>
          <p:nvSpPr>
            <p:cNvPr id="45" name="TextBox 44">
              <a:extLst>
                <a:ext uri="{FF2B5EF4-FFF2-40B4-BE49-F238E27FC236}">
                  <a16:creationId xmlns:a16="http://schemas.microsoft.com/office/drawing/2014/main" id="{BC38B166-D7DB-4AF6-B4A1-EEDB8324121C}"/>
                </a:ext>
              </a:extLst>
            </p:cNvPr>
            <p:cNvSpPr txBox="1"/>
            <p:nvPr/>
          </p:nvSpPr>
          <p:spPr>
            <a:xfrm>
              <a:off x="352872" y="2585054"/>
              <a:ext cx="660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Enable generic, flexible functions.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Avoid hardcoding, work with varied data.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5B7732F7-B4AE-47F5-B1F4-1752F6C43D92}"/>
                </a:ext>
              </a:extLst>
            </p:cNvPr>
            <p:cNvSpPr txBox="1"/>
            <p:nvPr/>
          </p:nvSpPr>
          <p:spPr>
            <a:xfrm>
              <a:off x="2768031" y="2118830"/>
              <a:ext cx="21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Importance</a:t>
              </a:r>
            </a:p>
          </p:txBody>
        </p:sp>
      </p:grpSp>
      <p:grpSp>
        <p:nvGrpSpPr>
          <p:cNvPr id="50" name="Group 49">
            <a:extLst>
              <a:ext uri="{FF2B5EF4-FFF2-40B4-BE49-F238E27FC236}">
                <a16:creationId xmlns:a16="http://schemas.microsoft.com/office/drawing/2014/main" id="{03FE54F5-4C01-49A3-AD1F-8F716AD823B1}"/>
              </a:ext>
            </a:extLst>
          </p:cNvPr>
          <p:cNvGrpSpPr/>
          <p:nvPr/>
        </p:nvGrpSpPr>
        <p:grpSpPr>
          <a:xfrm>
            <a:off x="1548052" y="4880149"/>
            <a:ext cx="5748310" cy="1174110"/>
            <a:chOff x="352872" y="2118830"/>
            <a:chExt cx="6606728" cy="1174110"/>
          </a:xfrm>
        </p:grpSpPr>
        <p:sp>
          <p:nvSpPr>
            <p:cNvPr id="52" name="TextBox 51">
              <a:extLst>
                <a:ext uri="{FF2B5EF4-FFF2-40B4-BE49-F238E27FC236}">
                  <a16:creationId xmlns:a16="http://schemas.microsoft.com/office/drawing/2014/main" id="{A5621993-6CE4-4394-A423-BEDD3B16CD16}"/>
                </a:ext>
              </a:extLst>
            </p:cNvPr>
            <p:cNvSpPr txBox="1"/>
            <p:nvPr/>
          </p:nvSpPr>
          <p:spPr>
            <a:xfrm>
              <a:off x="352872" y="2585054"/>
              <a:ext cx="6606728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Dynamic functionality with different inputs.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Improves code readability and maintainability.</a:t>
              </a:r>
            </a:p>
          </p:txBody>
        </p:sp>
        <p:sp>
          <p:nvSpPr>
            <p:cNvPr id="53" name="TextBox 52">
              <a:extLst>
                <a:ext uri="{FF2B5EF4-FFF2-40B4-BE49-F238E27FC236}">
                  <a16:creationId xmlns:a16="http://schemas.microsoft.com/office/drawing/2014/main" id="{B045FEED-CBC8-4C43-9732-99E6B2809B02}"/>
                </a:ext>
              </a:extLst>
            </p:cNvPr>
            <p:cNvSpPr txBox="1"/>
            <p:nvPr/>
          </p:nvSpPr>
          <p:spPr>
            <a:xfrm>
              <a:off x="2935439" y="2118830"/>
              <a:ext cx="2100414" cy="461665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Benefits</a:t>
              </a:r>
            </a:p>
          </p:txBody>
        </p:sp>
      </p:grpSp>
      <p:pic>
        <p:nvPicPr>
          <p:cNvPr id="5" name="Picture 4">
            <a:extLst>
              <a:ext uri="{FF2B5EF4-FFF2-40B4-BE49-F238E27FC236}">
                <a16:creationId xmlns:a16="http://schemas.microsoft.com/office/drawing/2014/main" id="{0B8092F1-B6D3-46B3-A8B9-766BEE5B6A8F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087729" y="3192393"/>
            <a:ext cx="543990" cy="543990"/>
          </a:xfrm>
          <a:prstGeom prst="rect">
            <a:avLst/>
          </a:prstGeom>
        </p:spPr>
      </p:pic>
      <p:pic>
        <p:nvPicPr>
          <p:cNvPr id="11" name="Picture 10">
            <a:extLst>
              <a:ext uri="{FF2B5EF4-FFF2-40B4-BE49-F238E27FC236}">
                <a16:creationId xmlns:a16="http://schemas.microsoft.com/office/drawing/2014/main" id="{EAA82F1C-5517-4B3A-AFF4-66172B091B71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277033" y="4780353"/>
            <a:ext cx="518031" cy="518031"/>
          </a:xfrm>
          <a:prstGeom prst="rect">
            <a:avLst/>
          </a:prstGeom>
        </p:spPr>
      </p:pic>
      <p:pic>
        <p:nvPicPr>
          <p:cNvPr id="60" name="Picture 59">
            <a:extLst>
              <a:ext uri="{FF2B5EF4-FFF2-40B4-BE49-F238E27FC236}">
                <a16:creationId xmlns:a16="http://schemas.microsoft.com/office/drawing/2014/main" id="{E90B7F6F-37E2-4F2A-8AF2-131FC4F46033}"/>
              </a:ext>
            </a:extLst>
          </p:cNvPr>
          <p:cNvPicPr>
            <a:picLocks noChangeAspect="1"/>
          </p:cNvPicPr>
          <p:nvPr/>
        </p:nvPicPr>
        <p:blipFill rotWithShape="1">
          <a:blip r:embed="rId7">
            <a:extLst>
              <a:ext uri="{BEBA8EAE-BF5A-486C-A8C5-ECC9F3942E4B}">
                <a14:imgProps xmlns:a14="http://schemas.microsoft.com/office/drawing/2010/main">
                  <a14:imgLayer r:embed="rId8">
                    <a14:imgEffect>
                      <a14:brightnessContrast bright="20000" contrast="-40000"/>
                    </a14:imgEffect>
                  </a14:imgLayer>
                </a14:imgProps>
              </a:ext>
            </a:extLst>
          </a:blip>
          <a:srcRect b="26243"/>
          <a:stretch/>
        </p:blipFill>
        <p:spPr>
          <a:xfrm>
            <a:off x="7364589" y="3761612"/>
            <a:ext cx="3451428" cy="23791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26566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Positional Arguments in Python</a:t>
            </a:r>
          </a:p>
        </p:txBody>
      </p:sp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4507"/>
            <a:ext cx="3679263" cy="2997915"/>
            <a:chOff x="3805295" y="4653207"/>
            <a:chExt cx="3679263" cy="2997915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3679263" cy="2957536"/>
              <a:chOff x="2376485" y="2118830"/>
              <a:chExt cx="4616349" cy="2957536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4616349" cy="2308324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divide(numerator, denominator):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if denominator == 0: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    return "Error: Cannot divide by zero."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numerator / denominator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result1 = divide(10, 2)  # Output: 5.0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result2 = divide(2, 10)  # Output: 0.2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print(result1)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print(result2)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5748310" cy="1217540"/>
            <a:chOff x="210632" y="1475960"/>
            <a:chExt cx="6606728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6606728" cy="1174110"/>
              <a:chOff x="352872" y="2118830"/>
              <a:chExt cx="6606728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Arguments passed in the order of function parameters.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First argument matches first parameter, and so on.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916116" y="3588128"/>
            <a:ext cx="5748310" cy="866334"/>
            <a:chOff x="1522308" y="3192393"/>
            <a:chExt cx="5748310" cy="8663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1522308" y="3192393"/>
              <a:ext cx="5748310" cy="866334"/>
              <a:chOff x="352872" y="2118830"/>
              <a:chExt cx="6606728" cy="8663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6606728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Order matters; incorrect order causes logical errors.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Key Point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896257"/>
            <a:ext cx="4911223" cy="1172285"/>
            <a:chOff x="352872" y="2120655"/>
            <a:chExt cx="7893310" cy="1172285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000" dirty="0">
                  <a:solidFill>
                    <a:schemeClr val="bg1"/>
                  </a:solidFill>
                </a:rPr>
                <a:t>Correct: divide(10, 2) → 10 / 2 = 5.0.</a:t>
              </a:r>
            </a:p>
            <a:p>
              <a:r>
                <a:rPr lang="en-US" sz="2000" dirty="0">
                  <a:solidFill>
                    <a:schemeClr val="bg1"/>
                  </a:solidFill>
                </a:rPr>
                <a:t>Incorrect order: divide(2, 10) → 2 / 10 = 0.2.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041568" y="2120655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  <p:pic>
        <p:nvPicPr>
          <p:cNvPr id="37" name="Picture 36">
            <a:extLst>
              <a:ext uri="{FF2B5EF4-FFF2-40B4-BE49-F238E27FC236}">
                <a16:creationId xmlns:a16="http://schemas.microsoft.com/office/drawing/2014/main" id="{A90EE3E8-894B-41FA-8EE7-8099E1753405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BEBA8EAE-BF5A-486C-A8C5-ECC9F3942E4B}">
                <a14:imgProps xmlns:a14="http://schemas.microsoft.com/office/drawing/2010/main">
                  <a14:imgLayer r:embed="rId7">
                    <a14:imgEffect>
                      <a14:sharpenSoften amount="50000"/>
                    </a14:imgEffect>
                  </a14:imgLayer>
                </a14:imgProps>
              </a:ext>
            </a:extLst>
          </a:blip>
          <a:stretch>
            <a:fillRect/>
          </a:stretch>
        </p:blipFill>
        <p:spPr>
          <a:xfrm>
            <a:off x="2164087" y="4917668"/>
            <a:ext cx="4424690" cy="1503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898603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Keyword Arguments in Python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28FB0D-0A70-4CF5-8405-1A7763C8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25" b="26822"/>
          <a:stretch/>
        </p:blipFill>
        <p:spPr>
          <a:xfrm>
            <a:off x="1335343" y="5378127"/>
            <a:ext cx="6126985" cy="13362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316537" y="2240110"/>
            <a:ext cx="4646179" cy="2086188"/>
            <a:chOff x="2873239" y="4653207"/>
            <a:chExt cx="4646179" cy="2086188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2873239" y="4693586"/>
              <a:ext cx="4646179" cy="2045809"/>
              <a:chOff x="1207040" y="2118830"/>
              <a:chExt cx="5829533" cy="2045809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1207040" y="2687311"/>
                <a:ext cx="5829533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profile(name, age, city):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f"{name} is {age} years old and lives in {city}."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info = profile(age=30, name="Alice", city="New York")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print(info)  # Output: Alice is 30 years old and lives in New York.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6278952" cy="1217540"/>
            <a:chOff x="210632" y="1475960"/>
            <a:chExt cx="7216613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7216613" cy="1174110"/>
              <a:chOff x="352872" y="2118830"/>
              <a:chExt cx="7216613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7216613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Specify parameter names and values when calling a function.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Allows arguments to be passed in any order.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296987" y="3588128"/>
            <a:ext cx="6367439" cy="1174110"/>
            <a:chOff x="903179" y="3192393"/>
            <a:chExt cx="6367439" cy="1174110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903179" y="3192393"/>
              <a:ext cx="6367439" cy="1174110"/>
              <a:chOff x="-358714" y="2118830"/>
              <a:chExt cx="7318314" cy="1174110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-358714" y="2585054"/>
                <a:ext cx="7318314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b="1" dirty="0">
                    <a:solidFill>
                      <a:schemeClr val="bg1"/>
                    </a:solidFill>
                  </a:rPr>
                  <a:t>Clarity: </a:t>
                </a:r>
                <a:r>
                  <a:rPr lang="en-US" sz="2000" dirty="0">
                    <a:solidFill>
                      <a:schemeClr val="bg1"/>
                    </a:solidFill>
                  </a:rPr>
                  <a:t>Clearly indicates what each argument represents.</a:t>
                </a:r>
              </a:p>
              <a:p>
                <a:r>
                  <a:rPr lang="en-US" sz="2000" b="1" dirty="0">
                    <a:solidFill>
                      <a:schemeClr val="bg1"/>
                    </a:solidFill>
                  </a:rPr>
                  <a:t>Flexibility: </a:t>
                </a:r>
                <a:r>
                  <a:rPr lang="en-US" sz="2000" dirty="0">
                    <a:solidFill>
                      <a:schemeClr val="bg1"/>
                    </a:solidFill>
                  </a:rPr>
                  <a:t>Order-independent, ideal for optional parameters.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Benefits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922489"/>
            <a:ext cx="4911223" cy="1146053"/>
            <a:chOff x="352872" y="2146887"/>
            <a:chExt cx="7893310" cy="11460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000" dirty="0">
                  <a:solidFill>
                    <a:schemeClr val="bg1"/>
                  </a:solidFill>
                </a:rPr>
                <a:t>Arguments passed using parameter names, ignoring order.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891405" y="2146887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217284013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D1F047C-C727-42A7-85C5-68C5AA1B1A93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75983" y="99849"/>
            <a:ext cx="9440034" cy="1191998"/>
          </a:xfrm>
        </p:spPr>
        <p:txBody>
          <a:bodyPr>
            <a:normAutofit/>
          </a:bodyPr>
          <a:lstStyle/>
          <a:p>
            <a:r>
              <a:rPr lang="en-US" sz="4900" b="1" dirty="0">
                <a:solidFill>
                  <a:schemeClr val="accent3"/>
                </a:solidFill>
                <a:effectLst/>
              </a:rPr>
              <a:t>*</a:t>
            </a:r>
            <a:r>
              <a:rPr lang="en-US" sz="4900" b="1" dirty="0" err="1">
                <a:solidFill>
                  <a:schemeClr val="accent3"/>
                </a:solidFill>
                <a:effectLst/>
              </a:rPr>
              <a:t>args</a:t>
            </a:r>
            <a:r>
              <a:rPr lang="en-US" sz="4900" b="1" dirty="0">
                <a:solidFill>
                  <a:schemeClr val="accent3"/>
                </a:solidFill>
                <a:effectLst/>
              </a:rPr>
              <a:t> in Python</a:t>
            </a:r>
          </a:p>
        </p:txBody>
      </p:sp>
      <p:pic>
        <p:nvPicPr>
          <p:cNvPr id="33" name="Picture 32">
            <a:extLst>
              <a:ext uri="{FF2B5EF4-FFF2-40B4-BE49-F238E27FC236}">
                <a16:creationId xmlns:a16="http://schemas.microsoft.com/office/drawing/2014/main" id="{1D28FB0D-0A70-4CF5-8405-1A7763C85719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33925" b="26822"/>
          <a:stretch/>
        </p:blipFill>
        <p:spPr>
          <a:xfrm>
            <a:off x="1335343" y="5378127"/>
            <a:ext cx="6126985" cy="1336257"/>
          </a:xfrm>
          <a:prstGeom prst="rect">
            <a:avLst/>
          </a:prstGeom>
        </p:spPr>
      </p:pic>
      <p:grpSp>
        <p:nvGrpSpPr>
          <p:cNvPr id="22" name="Group 21">
            <a:extLst>
              <a:ext uri="{FF2B5EF4-FFF2-40B4-BE49-F238E27FC236}">
                <a16:creationId xmlns:a16="http://schemas.microsoft.com/office/drawing/2014/main" id="{AE40FEA2-F40A-4240-B2EF-91A536BB0F3D}"/>
              </a:ext>
            </a:extLst>
          </p:cNvPr>
          <p:cNvGrpSpPr/>
          <p:nvPr/>
        </p:nvGrpSpPr>
        <p:grpSpPr>
          <a:xfrm>
            <a:off x="7545821" y="1874507"/>
            <a:ext cx="4349192" cy="2166919"/>
            <a:chOff x="3805295" y="4653207"/>
            <a:chExt cx="4349192" cy="2166919"/>
          </a:xfrm>
        </p:grpSpPr>
        <p:grpSp>
          <p:nvGrpSpPr>
            <p:cNvPr id="24" name="Group 23">
              <a:extLst>
                <a:ext uri="{FF2B5EF4-FFF2-40B4-BE49-F238E27FC236}">
                  <a16:creationId xmlns:a16="http://schemas.microsoft.com/office/drawing/2014/main" id="{DC7A15DB-6AB3-49B0-90AF-3AB5A0EEBB9D}"/>
                </a:ext>
              </a:extLst>
            </p:cNvPr>
            <p:cNvGrpSpPr/>
            <p:nvPr/>
          </p:nvGrpSpPr>
          <p:grpSpPr>
            <a:xfrm>
              <a:off x="3805295" y="4693586"/>
              <a:ext cx="4349192" cy="2126540"/>
              <a:chOff x="2376485" y="2118830"/>
              <a:chExt cx="5456905" cy="2126540"/>
            </a:xfrm>
          </p:grpSpPr>
          <p:sp>
            <p:nvSpPr>
              <p:cNvPr id="27" name="TextBox 26">
                <a:extLst>
                  <a:ext uri="{FF2B5EF4-FFF2-40B4-BE49-F238E27FC236}">
                    <a16:creationId xmlns:a16="http://schemas.microsoft.com/office/drawing/2014/main" id="{F1374E2D-910D-4964-97E1-D401047F344C}"/>
                  </a:ext>
                </a:extLst>
              </p:cNvPr>
              <p:cNvSpPr txBox="1"/>
              <p:nvPr/>
            </p:nvSpPr>
            <p:spPr>
              <a:xfrm>
                <a:off x="2935440" y="2118830"/>
                <a:ext cx="2090447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400" b="1" u="sng" dirty="0">
                    <a:solidFill>
                      <a:schemeClr val="bg1"/>
                    </a:solidFill>
                  </a:rPr>
                  <a:t>Example</a:t>
                </a:r>
              </a:p>
            </p:txBody>
          </p:sp>
          <p:sp>
            <p:nvSpPr>
              <p:cNvPr id="28" name="TextBox 27">
                <a:extLst>
                  <a:ext uri="{FF2B5EF4-FFF2-40B4-BE49-F238E27FC236}">
                    <a16:creationId xmlns:a16="http://schemas.microsoft.com/office/drawing/2014/main" id="{24D78B0C-E40B-4B3B-B680-93412D1EF246}"/>
                  </a:ext>
                </a:extLst>
              </p:cNvPr>
              <p:cNvSpPr txBox="1"/>
              <p:nvPr/>
            </p:nvSpPr>
            <p:spPr>
              <a:xfrm>
                <a:off x="2376485" y="2768042"/>
                <a:ext cx="5456905" cy="1477328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def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concatenate_strings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(*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args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):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    return " ".join(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args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result = </a:t>
                </a:r>
                <a:r>
                  <a:rPr lang="en-US" i="1" dirty="0" err="1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concatenate_strings</a:t>
                </a:r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("Hello", "world", "from", "Python!")</a:t>
                </a:r>
              </a:p>
              <a:p>
                <a:r>
                  <a:rPr lang="en-US" i="1" dirty="0">
                    <a:solidFill>
                      <a:schemeClr val="bg1"/>
                    </a:solidFill>
                    <a:highlight>
                      <a:srgbClr val="C0C0C0"/>
                    </a:highlight>
                  </a:rPr>
                  <a:t>print(result)  # Output: Hello world from Python!</a:t>
                </a:r>
              </a:p>
            </p:txBody>
          </p:sp>
        </p:grpSp>
        <p:pic>
          <p:nvPicPr>
            <p:cNvPr id="25" name="Picture 24">
              <a:extLst>
                <a:ext uri="{FF2B5EF4-FFF2-40B4-BE49-F238E27FC236}">
                  <a16:creationId xmlns:a16="http://schemas.microsoft.com/office/drawing/2014/main" id="{30AB870B-B5FF-4DE7-95B5-62FAE5371E77}"/>
                </a:ext>
              </a:extLst>
            </p:cNvPr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805296" y="4653207"/>
              <a:ext cx="524712" cy="524712"/>
            </a:xfrm>
            <a:prstGeom prst="rect">
              <a:avLst/>
            </a:prstGeom>
          </p:spPr>
        </p:pic>
      </p:grpSp>
      <p:pic>
        <p:nvPicPr>
          <p:cNvPr id="14" name="Picture 13">
            <a:extLst>
              <a:ext uri="{FF2B5EF4-FFF2-40B4-BE49-F238E27FC236}">
                <a16:creationId xmlns:a16="http://schemas.microsoft.com/office/drawing/2014/main" id="{72CEB0E1-3D82-4D0D-8F92-3DA0BE55E424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183008" y="1610294"/>
            <a:ext cx="1721691" cy="740025"/>
          </a:xfrm>
          <a:prstGeom prst="rect">
            <a:avLst/>
          </a:prstGeom>
        </p:spPr>
      </p:pic>
      <p:grpSp>
        <p:nvGrpSpPr>
          <p:cNvPr id="29" name="Group 28">
            <a:extLst>
              <a:ext uri="{FF2B5EF4-FFF2-40B4-BE49-F238E27FC236}">
                <a16:creationId xmlns:a16="http://schemas.microsoft.com/office/drawing/2014/main" id="{1BC92AE4-80C9-4D59-88F9-9134345C82A7}"/>
              </a:ext>
            </a:extLst>
          </p:cNvPr>
          <p:cNvGrpSpPr/>
          <p:nvPr/>
        </p:nvGrpSpPr>
        <p:grpSpPr>
          <a:xfrm>
            <a:off x="741274" y="1821146"/>
            <a:ext cx="6721054" cy="1217540"/>
            <a:chOff x="210632" y="1475960"/>
            <a:chExt cx="7724736" cy="1217540"/>
          </a:xfrm>
        </p:grpSpPr>
        <p:grpSp>
          <p:nvGrpSpPr>
            <p:cNvPr id="31" name="Group 30">
              <a:extLst>
                <a:ext uri="{FF2B5EF4-FFF2-40B4-BE49-F238E27FC236}">
                  <a16:creationId xmlns:a16="http://schemas.microsoft.com/office/drawing/2014/main" id="{B05FEC6A-5AD9-4262-8798-24EAD342342A}"/>
                </a:ext>
              </a:extLst>
            </p:cNvPr>
            <p:cNvGrpSpPr/>
            <p:nvPr/>
          </p:nvGrpSpPr>
          <p:grpSpPr>
            <a:xfrm>
              <a:off x="210632" y="1519390"/>
              <a:ext cx="7724736" cy="1174110"/>
              <a:chOff x="352872" y="2118830"/>
              <a:chExt cx="7724736" cy="1174110"/>
            </a:xfrm>
          </p:grpSpPr>
          <p:sp>
            <p:nvSpPr>
              <p:cNvPr id="39" name="TextBox 38">
                <a:extLst>
                  <a:ext uri="{FF2B5EF4-FFF2-40B4-BE49-F238E27FC236}">
                    <a16:creationId xmlns:a16="http://schemas.microsoft.com/office/drawing/2014/main" id="{5186480E-821C-47C2-A030-671C1F472929}"/>
                  </a:ext>
                </a:extLst>
              </p:cNvPr>
              <p:cNvSpPr txBox="1"/>
              <p:nvPr/>
            </p:nvSpPr>
            <p:spPr>
              <a:xfrm>
                <a:off x="352872" y="2585054"/>
                <a:ext cx="772473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000" dirty="0">
                    <a:solidFill>
                      <a:schemeClr val="bg1"/>
                    </a:solidFill>
                  </a:rPr>
                  <a:t>Allows a function to accept any number of positional arguments.</a:t>
                </a:r>
              </a:p>
              <a:p>
                <a:r>
                  <a:rPr lang="en-US" sz="2000" dirty="0">
                    <a:solidFill>
                      <a:schemeClr val="bg1"/>
                    </a:solidFill>
                  </a:rPr>
                  <a:t>Arguments are collected as a tuple.</a:t>
                </a:r>
              </a:p>
            </p:txBody>
          </p:sp>
          <p:sp>
            <p:nvSpPr>
              <p:cNvPr id="40" name="TextBox 39">
                <a:extLst>
                  <a:ext uri="{FF2B5EF4-FFF2-40B4-BE49-F238E27FC236}">
                    <a16:creationId xmlns:a16="http://schemas.microsoft.com/office/drawing/2014/main" id="{FCF96098-91DD-4988-AD0C-29117999E4DD}"/>
                  </a:ext>
                </a:extLst>
              </p:cNvPr>
              <p:cNvSpPr txBox="1"/>
              <p:nvPr/>
            </p:nvSpPr>
            <p:spPr>
              <a:xfrm>
                <a:off x="2935439" y="2118830"/>
                <a:ext cx="1815025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Definition</a:t>
                </a:r>
              </a:p>
            </p:txBody>
          </p:sp>
        </p:grpSp>
        <p:pic>
          <p:nvPicPr>
            <p:cNvPr id="38" name="Picture 37">
              <a:extLst>
                <a:ext uri="{FF2B5EF4-FFF2-40B4-BE49-F238E27FC236}">
                  <a16:creationId xmlns:a16="http://schemas.microsoft.com/office/drawing/2014/main" id="{51F1364E-EA45-4D53-BBE2-E2244F77D255}"/>
                </a:ext>
              </a:extLst>
            </p:cNvPr>
            <p:cNvPicPr>
              <a:picLocks noChangeAspect="1"/>
            </p:cNvPicPr>
            <p:nvPr/>
          </p:nvPicPr>
          <p:blipFill>
            <a:blip r:embed="rId5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292190" y="1475960"/>
              <a:ext cx="519866" cy="519866"/>
            </a:xfrm>
            <a:prstGeom prst="rect">
              <a:avLst/>
            </a:prstGeom>
          </p:spPr>
        </p:pic>
      </p:grpSp>
      <p:grpSp>
        <p:nvGrpSpPr>
          <p:cNvPr id="3" name="Group 2">
            <a:extLst>
              <a:ext uri="{FF2B5EF4-FFF2-40B4-BE49-F238E27FC236}">
                <a16:creationId xmlns:a16="http://schemas.microsoft.com/office/drawing/2014/main" id="{6864FBB8-4438-426B-90FB-71B98BF31EFB}"/>
              </a:ext>
            </a:extLst>
          </p:cNvPr>
          <p:cNvGrpSpPr/>
          <p:nvPr/>
        </p:nvGrpSpPr>
        <p:grpSpPr>
          <a:xfrm>
            <a:off x="296987" y="3588128"/>
            <a:ext cx="6367439" cy="866334"/>
            <a:chOff x="903179" y="3192393"/>
            <a:chExt cx="6367439" cy="866334"/>
          </a:xfrm>
        </p:grpSpPr>
        <p:grpSp>
          <p:nvGrpSpPr>
            <p:cNvPr id="42" name="Group 41">
              <a:extLst>
                <a:ext uri="{FF2B5EF4-FFF2-40B4-BE49-F238E27FC236}">
                  <a16:creationId xmlns:a16="http://schemas.microsoft.com/office/drawing/2014/main" id="{3A8C4D56-AFBA-4386-B9F2-883D52973F2D}"/>
                </a:ext>
              </a:extLst>
            </p:cNvPr>
            <p:cNvGrpSpPr/>
            <p:nvPr/>
          </p:nvGrpSpPr>
          <p:grpSpPr>
            <a:xfrm>
              <a:off x="903179" y="3192393"/>
              <a:ext cx="6367439" cy="866334"/>
              <a:chOff x="-358714" y="2118830"/>
              <a:chExt cx="7318314" cy="866334"/>
            </a:xfrm>
          </p:grpSpPr>
          <p:sp>
            <p:nvSpPr>
              <p:cNvPr id="45" name="TextBox 44">
                <a:extLst>
                  <a:ext uri="{FF2B5EF4-FFF2-40B4-BE49-F238E27FC236}">
                    <a16:creationId xmlns:a16="http://schemas.microsoft.com/office/drawing/2014/main" id="{BC38B166-D7DB-4AF6-B4A1-EEDB8324121C}"/>
                  </a:ext>
                </a:extLst>
              </p:cNvPr>
              <p:cNvSpPr txBox="1"/>
              <p:nvPr/>
            </p:nvSpPr>
            <p:spPr>
              <a:xfrm>
                <a:off x="-358714" y="2585054"/>
                <a:ext cx="7318314" cy="40011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:r>
                  <a:rPr lang="en-US" sz="2000" dirty="0">
                    <a:solidFill>
                      <a:schemeClr val="bg1"/>
                    </a:solidFill>
                  </a:rPr>
                  <a:t>Ideal when the number of arguments is unknown.</a:t>
                </a:r>
              </a:p>
            </p:txBody>
          </p:sp>
          <p:sp>
            <p:nvSpPr>
              <p:cNvPr id="48" name="TextBox 47">
                <a:extLst>
                  <a:ext uri="{FF2B5EF4-FFF2-40B4-BE49-F238E27FC236}">
                    <a16:creationId xmlns:a16="http://schemas.microsoft.com/office/drawing/2014/main" id="{5B7732F7-B4AE-47F5-B1F4-1752F6C43D92}"/>
                  </a:ext>
                </a:extLst>
              </p:cNvPr>
              <p:cNvSpPr txBox="1"/>
              <p:nvPr/>
            </p:nvSpPr>
            <p:spPr>
              <a:xfrm>
                <a:off x="2768031" y="2118830"/>
                <a:ext cx="2100414" cy="461665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r>
                  <a:rPr lang="en-US" sz="2400" b="1" u="sng" dirty="0">
                    <a:solidFill>
                      <a:schemeClr val="bg1"/>
                    </a:solidFill>
                  </a:rPr>
                  <a:t>Benefits</a:t>
                </a:r>
              </a:p>
            </p:txBody>
          </p:sp>
        </p:grpSp>
        <p:pic>
          <p:nvPicPr>
            <p:cNvPr id="5" name="Picture 4">
              <a:extLst>
                <a:ext uri="{FF2B5EF4-FFF2-40B4-BE49-F238E27FC236}">
                  <a16:creationId xmlns:a16="http://schemas.microsoft.com/office/drawing/2014/main" id="{0B8092F1-B6D3-46B3-A8B9-766BEE5B6A8F}"/>
                </a:ext>
              </a:extLst>
            </p:cNvPr>
            <p:cNvPicPr>
              <a:picLocks noChangeAspect="1"/>
            </p:cNvPicPr>
            <p:nvPr/>
          </p:nvPicPr>
          <p:blipFill>
            <a:blip r:embed="rId6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3087729" y="3192393"/>
              <a:ext cx="543990" cy="543990"/>
            </a:xfrm>
            <a:prstGeom prst="rect">
              <a:avLst/>
            </a:prstGeom>
          </p:spPr>
        </p:pic>
      </p:grpSp>
      <p:grpSp>
        <p:nvGrpSpPr>
          <p:cNvPr id="26" name="Group 25">
            <a:extLst>
              <a:ext uri="{FF2B5EF4-FFF2-40B4-BE49-F238E27FC236}">
                <a16:creationId xmlns:a16="http://schemas.microsoft.com/office/drawing/2014/main" id="{8F371EE4-E9BD-41C4-B074-47C7963C2B30}"/>
              </a:ext>
            </a:extLst>
          </p:cNvPr>
          <p:cNvGrpSpPr/>
          <p:nvPr/>
        </p:nvGrpSpPr>
        <p:grpSpPr>
          <a:xfrm>
            <a:off x="7270618" y="4922489"/>
            <a:ext cx="4911223" cy="1146053"/>
            <a:chOff x="352872" y="2146887"/>
            <a:chExt cx="7893310" cy="1146053"/>
          </a:xfrm>
        </p:grpSpPr>
        <p:sp>
          <p:nvSpPr>
            <p:cNvPr id="30" name="TextBox 29">
              <a:extLst>
                <a:ext uri="{FF2B5EF4-FFF2-40B4-BE49-F238E27FC236}">
                  <a16:creationId xmlns:a16="http://schemas.microsoft.com/office/drawing/2014/main" id="{9C31D6AF-4668-4ED6-94E3-A9F5A913D5C1}"/>
                </a:ext>
              </a:extLst>
            </p:cNvPr>
            <p:cNvSpPr txBox="1"/>
            <p:nvPr/>
          </p:nvSpPr>
          <p:spPr>
            <a:xfrm>
              <a:off x="352872" y="2585054"/>
              <a:ext cx="7893310" cy="70788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*</a:t>
              </a:r>
              <a:r>
                <a:rPr lang="en-US" sz="2000" dirty="0" err="1">
                  <a:solidFill>
                    <a:schemeClr val="bg1"/>
                  </a:solidFill>
                </a:rPr>
                <a:t>args</a:t>
              </a:r>
              <a:r>
                <a:rPr lang="en-US" sz="2000" dirty="0">
                  <a:solidFill>
                    <a:schemeClr val="bg1"/>
                  </a:solidFill>
                </a:rPr>
                <a:t> gathers all arguments into a tuple.</a:t>
              </a:r>
            </a:p>
            <a:p>
              <a:pPr marL="342900" indent="-342900">
                <a:buFont typeface="Arial" panose="020B0604020202020204" pitchFamily="34" charset="0"/>
                <a:buChar char="•"/>
              </a:pPr>
              <a:r>
                <a:rPr lang="en-US" sz="2000" dirty="0">
                  <a:solidFill>
                    <a:schemeClr val="bg1"/>
                  </a:solidFill>
                </a:rPr>
                <a:t>join() combines them into a single string.</a:t>
              </a:r>
            </a:p>
          </p:txBody>
        </p:sp>
        <p:sp>
          <p:nvSpPr>
            <p:cNvPr id="32" name="TextBox 31">
              <a:extLst>
                <a:ext uri="{FF2B5EF4-FFF2-40B4-BE49-F238E27FC236}">
                  <a16:creationId xmlns:a16="http://schemas.microsoft.com/office/drawing/2014/main" id="{F5781635-DFDA-4D5A-A338-39D50B7A8B7A}"/>
                </a:ext>
              </a:extLst>
            </p:cNvPr>
            <p:cNvSpPr txBox="1"/>
            <p:nvPr/>
          </p:nvSpPr>
          <p:spPr>
            <a:xfrm>
              <a:off x="2891405" y="2146887"/>
              <a:ext cx="3420522" cy="83099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sz="2400" b="1" u="sng" dirty="0">
                  <a:solidFill>
                    <a:schemeClr val="bg1"/>
                  </a:solidFill>
                </a:rPr>
                <a:t>Explanation</a:t>
              </a:r>
            </a:p>
            <a:p>
              <a:endParaRPr lang="en-US" sz="2400" b="1" u="sng" dirty="0">
                <a:solidFill>
                  <a:schemeClr val="bg1"/>
                </a:solidFill>
              </a:endParaRPr>
            </a:p>
          </p:txBody>
        </p:sp>
      </p:grpSp>
    </p:spTree>
    <p:extLst>
      <p:ext uri="{BB962C8B-B14F-4D97-AF65-F5344CB8AC3E}">
        <p14:creationId xmlns:p14="http://schemas.microsoft.com/office/powerpoint/2010/main" val="1358958520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lateVTI">
  <a:themeElements>
    <a:clrScheme name="Coffee">
      <a:dk1>
        <a:sysClr val="windowText" lastClr="000000"/>
      </a:dk1>
      <a:lt1>
        <a:sysClr val="window" lastClr="FFFFFF"/>
      </a:lt1>
      <a:dk2>
        <a:srgbClr val="4E3B30"/>
      </a:dk2>
      <a:lt2>
        <a:srgbClr val="F4EEDC"/>
      </a:lt2>
      <a:accent1>
        <a:srgbClr val="CC830E"/>
      </a:accent1>
      <a:accent2>
        <a:srgbClr val="B54C2D"/>
      </a:accent2>
      <a:accent3>
        <a:srgbClr val="99570C"/>
      </a:accent3>
      <a:accent4>
        <a:srgbClr val="C17529"/>
      </a:accent4>
      <a:accent5>
        <a:srgbClr val="A19574"/>
      </a:accent5>
      <a:accent6>
        <a:srgbClr val="A49518"/>
      </a:accent6>
      <a:hlink>
        <a:srgbClr val="AD1F1F"/>
      </a:hlink>
      <a:folHlink>
        <a:srgbClr val="FFC42F"/>
      </a:folHlink>
    </a:clrScheme>
    <a:fontScheme name="Custom 4">
      <a:majorFont>
        <a:latin typeface="Goudy Old Style"/>
        <a:ea typeface=""/>
        <a:cs typeface=""/>
      </a:majorFont>
      <a:minorFont>
        <a:latin typeface="Goudy Old Style"/>
        <a:ea typeface=""/>
        <a:cs typeface=""/>
      </a:minorFont>
    </a:fontScheme>
    <a:fmtScheme name="Slate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lumMod val="110000"/>
              </a:schemeClr>
            </a:gs>
            <a:gs pos="100000">
              <a:schemeClr val="phClr">
                <a:tint val="88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6000"/>
                <a:lumMod val="104000"/>
              </a:schemeClr>
            </a:gs>
            <a:gs pos="100000">
              <a:schemeClr val="phClr">
                <a:shade val="90000"/>
                <a:lumMod val="90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>
              <a:shade val="90000"/>
            </a:schemeClr>
          </a:solidFill>
          <a:prstDash val="solid"/>
        </a:ln>
        <a:ln w="15875" cap="rnd" cmpd="sng" algn="ctr">
          <a:solidFill>
            <a:schemeClr val="phClr"/>
          </a:solidFill>
          <a:prstDash val="solid"/>
        </a:ln>
        <a:ln w="25400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63500" dist="25400" dir="5400000" rotWithShape="0">
              <a:srgbClr val="000000">
                <a:alpha val="60000"/>
              </a:srgbClr>
            </a:outerShdw>
          </a:effectLst>
        </a:effectStyle>
        <a:effectStyle>
          <a:effectLst>
            <a:outerShdw blurRad="76200" dist="38100" dir="5400000" rotWithShape="0">
              <a:srgbClr val="000000">
                <a:alpha val="7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 prst="hardEdge"/>
          </a:sp3d>
        </a:effectStyle>
      </a:effectStyleLst>
      <a:bgFillStyleLst>
        <a:solidFill>
          <a:schemeClr val="phClr"/>
        </a:solidFill>
        <a:solidFill>
          <a:schemeClr val="phClr"/>
        </a:solidFill>
        <a:blipFill rotWithShape="1">
          <a:blip xmlns:r="http://schemas.openxmlformats.org/officeDocument/2006/relationships" r:embed="rId1">
            <a:duotone>
              <a:schemeClr val="phClr">
                <a:shade val="80000"/>
                <a:lumMod val="80000"/>
              </a:schemeClr>
              <a:schemeClr val="phClr">
                <a:tint val="98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HREE.pptx" id="{E781C72B-3D65-4B8D-9071-33B66AF0EF30}" vid="{3A5A58F2-9BE1-435C-B12D-88FD9BF7017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Earthy inspiration</Template>
  <TotalTime>0</TotalTime>
  <Words>504</Words>
  <Application>Microsoft Office PowerPoint</Application>
  <PresentationFormat>Widescreen</PresentationFormat>
  <Paragraphs>119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Goudy Old Style</vt:lpstr>
      <vt:lpstr>Wingdings 2</vt:lpstr>
      <vt:lpstr>SlateVTI</vt:lpstr>
      <vt:lpstr>Advance Python Course</vt:lpstr>
      <vt:lpstr>Introduction to Function in Python</vt:lpstr>
      <vt:lpstr>Functions: Modularity &amp; Reusability</vt:lpstr>
      <vt:lpstr>Function Definition in Python</vt:lpstr>
      <vt:lpstr>Executing Functions in Python</vt:lpstr>
      <vt:lpstr>Function Arguments in Python</vt:lpstr>
      <vt:lpstr>Positional Arguments in Python</vt:lpstr>
      <vt:lpstr>Keyword Arguments in Python</vt:lpstr>
      <vt:lpstr>*args in Python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/>
  <cp:revision>1</cp:revision>
  <dcterms:created xsi:type="dcterms:W3CDTF">2025-05-18T04:39:12Z</dcterms:created>
  <dcterms:modified xsi:type="dcterms:W3CDTF">2025-09-22T06:27:45Z</dcterms:modified>
</cp:coreProperties>
</file>