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361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8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18734-4BCA-AD08-E085-98C985C2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EAB-FE4D-82E5-8034-4D9EB8EE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remove() Method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D6ACB3-3285-9F89-8D29-0112AA01A68D}"/>
              </a:ext>
            </a:extLst>
          </p:cNvPr>
          <p:cNvSpPr txBox="1"/>
          <p:nvPr/>
        </p:nvSpPr>
        <p:spPr>
          <a:xfrm>
            <a:off x="353183" y="1753860"/>
            <a:ext cx="7818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Removes the </a:t>
            </a:r>
            <a:r>
              <a:rPr lang="en-US" sz="2800" b="1" dirty="0">
                <a:solidFill>
                  <a:schemeClr val="bg2"/>
                </a:solidFill>
              </a:rPr>
              <a:t>first occurrence</a:t>
            </a:r>
            <a:r>
              <a:rPr lang="en-US" sz="2800" dirty="0">
                <a:solidFill>
                  <a:schemeClr val="bg2"/>
                </a:solidFill>
              </a:rPr>
              <a:t> of a value.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list.remove</a:t>
            </a:r>
            <a:r>
              <a:rPr lang="en-US" sz="2800" dirty="0">
                <a:solidFill>
                  <a:schemeClr val="bg2"/>
                </a:solidFill>
              </a:rPr>
              <a:t>(value)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fruits = ["apple", "banana", "apple", "cherry"]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fruits.remove</a:t>
            </a:r>
            <a:r>
              <a:rPr lang="en-US" sz="2400" dirty="0">
                <a:solidFill>
                  <a:schemeClr val="bg2"/>
                </a:solidFill>
              </a:rPr>
              <a:t>("apple")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print(fruits)  # Output: ['banana', 'apple', 'cherry']</a:t>
            </a:r>
          </a:p>
          <a:p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3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20766-CA0C-8168-A671-30929336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654-C49F-A29A-78EB-259CD4ED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Key Takeaways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F296B-D83C-25A1-9D79-5AE4E1D937DC}"/>
              </a:ext>
            </a:extLst>
          </p:cNvPr>
          <p:cNvSpPr txBox="1"/>
          <p:nvPr/>
        </p:nvSpPr>
        <p:spPr>
          <a:xfrm>
            <a:off x="199179" y="1225689"/>
            <a:ext cx="82903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append() </a:t>
            </a:r>
            <a:r>
              <a:rPr lang="en-US" sz="2400" dirty="0">
                <a:solidFill>
                  <a:schemeClr val="bg2"/>
                </a:solidFill>
              </a:rPr>
              <a:t>→ Add to end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insert() </a:t>
            </a:r>
            <a:r>
              <a:rPr lang="en-US" sz="2400" dirty="0">
                <a:solidFill>
                  <a:schemeClr val="bg2"/>
                </a:solidFill>
              </a:rPr>
              <a:t>→ Add at specific position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Prepend</a:t>
            </a:r>
            <a:r>
              <a:rPr lang="en-US" sz="2400" dirty="0">
                <a:solidFill>
                  <a:schemeClr val="bg2"/>
                </a:solidFill>
              </a:rPr>
              <a:t> → Use insert(0, value)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pop() </a:t>
            </a:r>
            <a:r>
              <a:rPr lang="en-US" sz="2400" dirty="0">
                <a:solidFill>
                  <a:schemeClr val="bg2"/>
                </a:solidFill>
              </a:rPr>
              <a:t>→ Remove by index or last element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remove() </a:t>
            </a:r>
            <a:r>
              <a:rPr lang="en-US" sz="2400" dirty="0">
                <a:solidFill>
                  <a:schemeClr val="bg2"/>
                </a:solidFill>
              </a:rPr>
              <a:t>→ Remove by value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sort() </a:t>
            </a:r>
            <a:r>
              <a:rPr lang="en-US" sz="2400" dirty="0">
                <a:solidFill>
                  <a:schemeClr val="bg2"/>
                </a:solidFill>
              </a:rPr>
              <a:t>→ Arrange data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count() </a:t>
            </a:r>
            <a:r>
              <a:rPr lang="en-US" sz="2400" dirty="0">
                <a:solidFill>
                  <a:schemeClr val="bg2"/>
                </a:solidFill>
              </a:rPr>
              <a:t>→ Count occurrences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index() </a:t>
            </a:r>
            <a:r>
              <a:rPr lang="en-US" sz="2400" dirty="0">
                <a:solidFill>
                  <a:schemeClr val="bg2"/>
                </a:solidFill>
              </a:rPr>
              <a:t>→ Find position (positive or negative indexing)</a:t>
            </a:r>
          </a:p>
        </p:txBody>
      </p:sp>
    </p:spTree>
    <p:extLst>
      <p:ext uri="{BB962C8B-B14F-4D97-AF65-F5344CB8AC3E}">
        <p14:creationId xmlns:p14="http://schemas.microsoft.com/office/powerpoint/2010/main" val="103999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635C-957D-7C4D-D9E0-9B7E8F8E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7E1-8C79-B676-031C-2F7DD9F3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Introduction to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C1FC8-D07D-7F9D-8860-85B59379A916}"/>
              </a:ext>
            </a:extLst>
          </p:cNvPr>
          <p:cNvSpPr txBox="1"/>
          <p:nvPr/>
        </p:nvSpPr>
        <p:spPr>
          <a:xfrm>
            <a:off x="401311" y="1992104"/>
            <a:ext cx="6112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"List comprehension is a concise way to create lists in Python.“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Why it's used: </a:t>
            </a:r>
            <a:r>
              <a:rPr lang="en-US" sz="2800" dirty="0">
                <a:solidFill>
                  <a:schemeClr val="bg2"/>
                </a:solidFill>
              </a:rPr>
              <a:t>Readability, compactness, performance.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i="1" dirty="0">
                <a:solidFill>
                  <a:schemeClr val="bg1"/>
                </a:solidFill>
                <a:highlight>
                  <a:srgbClr val="C0C0C0"/>
                </a:highlight>
              </a:rPr>
              <a:t>numbers = [x for x in range(5)]</a:t>
            </a:r>
          </a:p>
          <a:p>
            <a:r>
              <a:rPr lang="en-US" sz="2800" i="1" dirty="0">
                <a:solidFill>
                  <a:schemeClr val="bg1"/>
                </a:solidFill>
                <a:highlight>
                  <a:srgbClr val="C0C0C0"/>
                </a:highlight>
              </a:rPr>
              <a:t>print(numbers)  # 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43525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C86D8-C35B-2A6F-580D-045841D3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A5C-5A8C-ACA6-95C6-E05BB245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Traditional Approach vs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498F56-ABD3-392E-290A-91319D1922B5}"/>
              </a:ext>
            </a:extLst>
          </p:cNvPr>
          <p:cNvSpPr txBox="1"/>
          <p:nvPr/>
        </p:nvSpPr>
        <p:spPr>
          <a:xfrm>
            <a:off x="410936" y="1992104"/>
            <a:ext cx="6112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Traditional Loop: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result = []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for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in range(5):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  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result.append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(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**2)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List Comprehension: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result = [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**2 for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in range(5)]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161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B8BDC-549C-F5D9-2CED-3527A6F9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2A2-B1EA-51F2-545C-C6F5E70B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Basic 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F9C524-ABB2-E663-C46C-F0CB77FF2050}"/>
              </a:ext>
            </a:extLst>
          </p:cNvPr>
          <p:cNvSpPr txBox="1"/>
          <p:nvPr/>
        </p:nvSpPr>
        <p:spPr>
          <a:xfrm>
            <a:off x="410936" y="1992104"/>
            <a:ext cx="6112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Structure: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[expression for item in </a:t>
            </a:r>
            <a:r>
              <a:rPr lang="en-US" sz="2800" b="1" dirty="0" err="1">
                <a:solidFill>
                  <a:schemeClr val="bg2"/>
                </a:solidFill>
              </a:rPr>
              <a:t>iterable</a:t>
            </a:r>
            <a:r>
              <a:rPr lang="en-US" sz="2800" b="1" dirty="0">
                <a:solidFill>
                  <a:schemeClr val="bg2"/>
                </a:solidFill>
              </a:rPr>
              <a:t>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fruits = ["apple", "banana", "cherry"]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upper_fruits</a:t>
            </a:r>
            <a:r>
              <a:rPr lang="en-US" sz="2800" b="1" dirty="0">
                <a:solidFill>
                  <a:schemeClr val="bg2"/>
                </a:solidFill>
              </a:rPr>
              <a:t> = [</a:t>
            </a:r>
            <a:r>
              <a:rPr lang="en-US" sz="2800" b="1" dirty="0" err="1">
                <a:solidFill>
                  <a:schemeClr val="bg2"/>
                </a:solidFill>
              </a:rPr>
              <a:t>fruit.upper</a:t>
            </a:r>
            <a:r>
              <a:rPr lang="en-US" sz="2800" b="1" dirty="0">
                <a:solidFill>
                  <a:schemeClr val="bg2"/>
                </a:solidFill>
              </a:rPr>
              <a:t>() for fruit in fruits]</a:t>
            </a:r>
          </a:p>
          <a:p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9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A5DED-FF4F-FE43-B447-C066AEEB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B5CD-81B3-645A-760F-49162B8B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Adding Conditions (If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26C4B-2ED3-2A7B-8998-2B68ADBD05A3}"/>
              </a:ext>
            </a:extLst>
          </p:cNvPr>
          <p:cNvSpPr txBox="1"/>
          <p:nvPr/>
        </p:nvSpPr>
        <p:spPr>
          <a:xfrm>
            <a:off x="410936" y="1992104"/>
            <a:ext cx="7866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dirty="0">
                <a:solidFill>
                  <a:schemeClr val="bg2"/>
                </a:solidFill>
              </a:rPr>
              <a:t>[expression for item in </a:t>
            </a:r>
            <a:r>
              <a:rPr lang="en-US" sz="2800" dirty="0" err="1">
                <a:solidFill>
                  <a:schemeClr val="bg2"/>
                </a:solidFill>
              </a:rPr>
              <a:t>iterable</a:t>
            </a:r>
            <a:r>
              <a:rPr lang="en-US" sz="2800" dirty="0">
                <a:solidFill>
                  <a:schemeClr val="bg2"/>
                </a:solidFill>
              </a:rPr>
              <a:t> if condition]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even_numbers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[n for n in range(10) if n % 2 == 0]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6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0CD2E-9DD4-6EEC-ED6F-305619F2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C535-1A7C-032A-9C01-E95572A2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With Else (Conditional Expressions)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62674-1C3B-6CC2-2696-B7AE6BA63D1D}"/>
              </a:ext>
            </a:extLst>
          </p:cNvPr>
          <p:cNvSpPr txBox="1"/>
          <p:nvPr/>
        </p:nvSpPr>
        <p:spPr>
          <a:xfrm>
            <a:off x="410935" y="1992104"/>
            <a:ext cx="8742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dirty="0">
                <a:solidFill>
                  <a:schemeClr val="bg2"/>
                </a:solidFill>
              </a:rPr>
              <a:t>[</a:t>
            </a:r>
            <a:r>
              <a:rPr lang="en-US" sz="2800" b="1" dirty="0" err="1">
                <a:solidFill>
                  <a:schemeClr val="bg2"/>
                </a:solidFill>
              </a:rPr>
              <a:t>true_value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if </a:t>
            </a:r>
            <a:r>
              <a:rPr lang="en-US" sz="2800" b="1" dirty="0">
                <a:solidFill>
                  <a:schemeClr val="bg2"/>
                </a:solidFill>
              </a:rPr>
              <a:t>condition</a:t>
            </a:r>
            <a:r>
              <a:rPr lang="en-US" sz="2800" dirty="0">
                <a:solidFill>
                  <a:schemeClr val="bg2"/>
                </a:solidFill>
              </a:rPr>
              <a:t> else </a:t>
            </a:r>
            <a:r>
              <a:rPr lang="en-US" sz="2800" b="1" dirty="0" err="1">
                <a:solidFill>
                  <a:schemeClr val="bg2"/>
                </a:solidFill>
              </a:rPr>
              <a:t>false_value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for item in </a:t>
            </a:r>
            <a:r>
              <a:rPr lang="en-US" sz="2800" dirty="0" err="1">
                <a:solidFill>
                  <a:schemeClr val="bg2"/>
                </a:solidFill>
              </a:rPr>
              <a:t>iterable</a:t>
            </a:r>
            <a:r>
              <a:rPr lang="en-US" sz="2800" dirty="0">
                <a:solidFill>
                  <a:schemeClr val="bg2"/>
                </a:solidFill>
              </a:rPr>
              <a:t>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i="1" dirty="0">
                <a:solidFill>
                  <a:schemeClr val="bg2"/>
                </a:solidFill>
              </a:rPr>
              <a:t>numbers = [n if n % 2 == 0 else "Odd" for n in range(5)]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4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F294F-3E79-8361-0D4D-3884BD3E6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C65-250D-77AC-DAEF-D4ACA5EAB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Nested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E703B-C6F9-FAAF-543B-33927261919C}"/>
              </a:ext>
            </a:extLst>
          </p:cNvPr>
          <p:cNvSpPr txBox="1"/>
          <p:nvPr/>
        </p:nvSpPr>
        <p:spPr>
          <a:xfrm>
            <a:off x="410935" y="1992104"/>
            <a:ext cx="8742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Flattening a matrix</a:t>
            </a:r>
          </a:p>
          <a:p>
            <a:r>
              <a:rPr lang="en-US" sz="2800" dirty="0">
                <a:solidFill>
                  <a:schemeClr val="bg2"/>
                </a:solidFill>
              </a:rPr>
              <a:t>matrix = [[1,2,3], [4,5,6], [7,8,9]]</a:t>
            </a:r>
          </a:p>
          <a:p>
            <a:r>
              <a:rPr lang="en-US" sz="2800" dirty="0">
                <a:solidFill>
                  <a:schemeClr val="bg2"/>
                </a:solidFill>
              </a:rPr>
              <a:t>flat = [num for row in matrix for num in row]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2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295C9-B721-9FD3-9B89-F7ADD8A6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DF8C-B8E4-58B2-BF6C-9B49F616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Multiple If Conditions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79D64-BBE5-6CCE-1C93-39101627797B}"/>
              </a:ext>
            </a:extLst>
          </p:cNvPr>
          <p:cNvSpPr txBox="1"/>
          <p:nvPr/>
        </p:nvSpPr>
        <p:spPr>
          <a:xfrm>
            <a:off x="410935" y="1992104"/>
            <a:ext cx="8742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filtered = [x for x in range(50) if x % 2 == 0 if x % 5 == 0]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B4EC6-3440-D440-20E6-A7B8C233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D198-923B-AF53-106E-6C893B882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Using Functions in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43A40-6410-68EF-90E5-7FD8C35FECFB}"/>
              </a:ext>
            </a:extLst>
          </p:cNvPr>
          <p:cNvSpPr txBox="1"/>
          <p:nvPr/>
        </p:nvSpPr>
        <p:spPr>
          <a:xfrm>
            <a:off x="410935" y="1992104"/>
            <a:ext cx="8742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def square(n):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   return n*n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squares = [square(x) for x in range(5)]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55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Introduction to Python Lists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401311" y="1992104"/>
            <a:ext cx="6112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"A list is a collection in Python which is ordered and mutable."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Characteristics: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Allows duplicate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Supports different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Index starts at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my_list</a:t>
            </a:r>
            <a:r>
              <a:rPr lang="en-US" sz="2800" b="1" dirty="0">
                <a:solidFill>
                  <a:schemeClr val="bg2"/>
                </a:solidFill>
              </a:rPr>
              <a:t> =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2751429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EC65C-ECEB-35DE-BE07-6967E50A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613E-3A99-7386-1C1A-A19C440FF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Dictionary &amp; Set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B8233-6488-4C70-1B93-8D19A515479E}"/>
              </a:ext>
            </a:extLst>
          </p:cNvPr>
          <p:cNvSpPr txBox="1"/>
          <p:nvPr/>
        </p:nvSpPr>
        <p:spPr>
          <a:xfrm>
            <a:off x="410935" y="1992104"/>
            <a:ext cx="8742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Dictionary comprehension:</a:t>
            </a:r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squares = {x: x**2 for x in range(5)}</a:t>
            </a:r>
          </a:p>
          <a:p>
            <a:endParaRPr lang="en-US" sz="2800" i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Set comprehension:</a:t>
            </a: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unique_squares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{x**2 for x in [1,2,2,3]}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7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50034-7032-8AED-8277-2EE59467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F4F3-9DD4-5655-AC37-E35E9B0F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Real-World Use Cases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7467B8-FCEB-22B9-FB8D-3338433029F3}"/>
              </a:ext>
            </a:extLst>
          </p:cNvPr>
          <p:cNvSpPr txBox="1"/>
          <p:nvPr/>
        </p:nvSpPr>
        <p:spPr>
          <a:xfrm>
            <a:off x="410935" y="1992104"/>
            <a:ext cx="8742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Removing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Filtering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Extracting specific info from a dataset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Example with strings:</a:t>
            </a:r>
          </a:p>
          <a:p>
            <a:pPr lvl="1"/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words = ["hello", "world", "python"]</a:t>
            </a:r>
          </a:p>
          <a:p>
            <a:pPr lvl="1"/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[w for w in words if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len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(w) &gt; 5]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0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82DAC-2C26-3A8B-A196-6292E6A83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83F7-6B9F-21B4-6886-0A42E96E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append()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5AE10F-B521-8AC1-D626-60211EEDE6C7}"/>
              </a:ext>
            </a:extLst>
          </p:cNvPr>
          <p:cNvSpPr txBox="1"/>
          <p:nvPr/>
        </p:nvSpPr>
        <p:spPr>
          <a:xfrm>
            <a:off x="401311" y="1992104"/>
            <a:ext cx="6112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Adds an element at the </a:t>
            </a:r>
            <a:r>
              <a:rPr lang="en-US" sz="2800" b="1" dirty="0">
                <a:solidFill>
                  <a:schemeClr val="bg2"/>
                </a:solidFill>
              </a:rPr>
              <a:t>end</a:t>
            </a:r>
            <a:r>
              <a:rPr lang="en-US" sz="2800" dirty="0">
                <a:solidFill>
                  <a:schemeClr val="bg2"/>
                </a:solidFill>
              </a:rPr>
              <a:t> of the list.</a:t>
            </a:r>
            <a:endParaRPr lang="en-US" sz="2800" b="1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list.append</a:t>
            </a:r>
            <a:r>
              <a:rPr lang="en-US" sz="2800" b="1" dirty="0">
                <a:solidFill>
                  <a:schemeClr val="bg2"/>
                </a:solidFill>
              </a:rPr>
              <a:t>(element)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numbers = [1, 2, 3]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numbers.append</a:t>
            </a:r>
            <a:r>
              <a:rPr lang="en-US" sz="2800" b="1" dirty="0">
                <a:solidFill>
                  <a:schemeClr val="bg2"/>
                </a:solidFill>
              </a:rPr>
              <a:t>(4)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print(numbers)  # Output: [1, 2, 3, 4]</a:t>
            </a:r>
          </a:p>
          <a:p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43077-7349-14EA-7D08-51697200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3CEF-C7D4-A55E-1A76-252DB3D96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pop()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7CA04-AAA2-46B2-C686-E25D72A806E8}"/>
              </a:ext>
            </a:extLst>
          </p:cNvPr>
          <p:cNvSpPr txBox="1"/>
          <p:nvPr/>
        </p:nvSpPr>
        <p:spPr>
          <a:xfrm>
            <a:off x="362809" y="1291847"/>
            <a:ext cx="66732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Removes and returns the last element by default, or a specific index.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list.pop</a:t>
            </a:r>
            <a:r>
              <a:rPr lang="en-US" sz="2800" dirty="0">
                <a:solidFill>
                  <a:schemeClr val="bg2"/>
                </a:solidFill>
              </a:rPr>
              <a:t>(index)  # index is optional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numbers = [10, 20, 30]</a:t>
            </a:r>
          </a:p>
          <a:p>
            <a:r>
              <a:rPr lang="en-US" sz="2400" dirty="0" err="1">
                <a:solidFill>
                  <a:schemeClr val="bg2"/>
                </a:solidFill>
                <a:highlight>
                  <a:srgbClr val="C0C0C0"/>
                </a:highlight>
              </a:rPr>
              <a:t>numbers.pop</a:t>
            </a:r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()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print(numbers)  # Output: [10, 20]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numbers.pop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(0)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print(numbers)  # Output: [20]</a:t>
            </a:r>
          </a:p>
          <a:p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734B2-46A5-6FB9-4177-62DAA5F89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987B-C3CE-5780-35A0-B9DEDFA0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Prepend (Adding to Start of List)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31635E-BD0D-2054-8FE4-087E873F6B83}"/>
              </a:ext>
            </a:extLst>
          </p:cNvPr>
          <p:cNvSpPr txBox="1"/>
          <p:nvPr/>
        </p:nvSpPr>
        <p:spPr>
          <a:xfrm>
            <a:off x="362809" y="1291847"/>
            <a:ext cx="781866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Note: </a:t>
            </a:r>
            <a:r>
              <a:rPr lang="en-US" sz="2800" dirty="0">
                <a:solidFill>
                  <a:schemeClr val="bg2"/>
                </a:solidFill>
              </a:rPr>
              <a:t>There is no direct prepend() method in Python.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We use insert(0, value) or list = [</a:t>
            </a:r>
            <a:r>
              <a:rPr lang="en-US" sz="2800" dirty="0" err="1">
                <a:solidFill>
                  <a:schemeClr val="bg2"/>
                </a:solidFill>
              </a:rPr>
              <a:t>new_value</a:t>
            </a:r>
            <a:r>
              <a:rPr lang="en-US" sz="2800" dirty="0">
                <a:solidFill>
                  <a:schemeClr val="bg2"/>
                </a:solidFill>
              </a:rPr>
              <a:t>] + list.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 with insert: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numbers = [2, 3, 4]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numbers.insert</a:t>
            </a:r>
            <a:r>
              <a:rPr lang="en-US" sz="2400" dirty="0">
                <a:solidFill>
                  <a:schemeClr val="bg2"/>
                </a:solidFill>
              </a:rPr>
              <a:t>(0, 1)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[1, 2, 3, 4]</a:t>
            </a:r>
          </a:p>
        </p:txBody>
      </p:sp>
    </p:spTree>
    <p:extLst>
      <p:ext uri="{BB962C8B-B14F-4D97-AF65-F5344CB8AC3E}">
        <p14:creationId xmlns:p14="http://schemas.microsoft.com/office/powerpoint/2010/main" val="137412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501ED7-7F49-3C3C-2E1F-A6D5AE1A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B3D3-72BB-683A-239C-2C8F9A78C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sort()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4383B9-486E-1BD6-0A32-0C717999041C}"/>
              </a:ext>
            </a:extLst>
          </p:cNvPr>
          <p:cNvSpPr txBox="1"/>
          <p:nvPr/>
        </p:nvSpPr>
        <p:spPr>
          <a:xfrm>
            <a:off x="362809" y="1291847"/>
            <a:ext cx="78186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Sorts the list in ascending or descending order.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list.sort</a:t>
            </a:r>
            <a:r>
              <a:rPr lang="en-US" sz="2800" dirty="0">
                <a:solidFill>
                  <a:schemeClr val="bg2"/>
                </a:solidFill>
              </a:rPr>
              <a:t>(reverse=False)  # Default is ascending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numbers = [5, 2, 9, 1]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numbers.sort</a:t>
            </a:r>
            <a:r>
              <a:rPr lang="en-US" sz="2400" dirty="0">
                <a:solidFill>
                  <a:schemeClr val="bg2"/>
                </a:solidFill>
              </a:rPr>
              <a:t>()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[1, 2, 5, 9]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err="1">
                <a:solidFill>
                  <a:schemeClr val="bg2"/>
                </a:solidFill>
              </a:rPr>
              <a:t>numbers.sort</a:t>
            </a:r>
            <a:r>
              <a:rPr lang="en-US" sz="2400" dirty="0">
                <a:solidFill>
                  <a:schemeClr val="bg2"/>
                </a:solidFill>
              </a:rPr>
              <a:t>(reverse=True)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[9, 5, 2, 1]</a:t>
            </a:r>
          </a:p>
        </p:txBody>
      </p:sp>
    </p:spTree>
    <p:extLst>
      <p:ext uri="{BB962C8B-B14F-4D97-AF65-F5344CB8AC3E}">
        <p14:creationId xmlns:p14="http://schemas.microsoft.com/office/powerpoint/2010/main" val="394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C90B2-D1DA-2FCA-04D9-FF2B03BE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745-80F9-0FE8-C20D-CD57B50A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count()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B4063E-6B95-AA8D-7452-293B2A62CCF8}"/>
              </a:ext>
            </a:extLst>
          </p:cNvPr>
          <p:cNvSpPr txBox="1"/>
          <p:nvPr/>
        </p:nvSpPr>
        <p:spPr>
          <a:xfrm>
            <a:off x="362809" y="1291847"/>
            <a:ext cx="781866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Returns the number of times a value appears in the list.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list.count</a:t>
            </a:r>
            <a:r>
              <a:rPr lang="en-US" sz="2800" dirty="0">
                <a:solidFill>
                  <a:schemeClr val="bg2"/>
                </a:solidFill>
              </a:rPr>
              <a:t>(value)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fruits = ["apple", "banana", "apple", "cherry"]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</a:t>
            </a:r>
            <a:r>
              <a:rPr lang="en-US" sz="2400" dirty="0" err="1">
                <a:solidFill>
                  <a:schemeClr val="bg2"/>
                </a:solidFill>
              </a:rPr>
              <a:t>fruits.count</a:t>
            </a:r>
            <a:r>
              <a:rPr lang="en-US" sz="2400" dirty="0">
                <a:solidFill>
                  <a:schemeClr val="bg2"/>
                </a:solidFill>
              </a:rPr>
              <a:t>("apple"))  # Output: 2</a:t>
            </a:r>
          </a:p>
        </p:txBody>
      </p:sp>
    </p:spTree>
    <p:extLst>
      <p:ext uri="{BB962C8B-B14F-4D97-AF65-F5344CB8AC3E}">
        <p14:creationId xmlns:p14="http://schemas.microsoft.com/office/powerpoint/2010/main" val="132012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3F560-A006-5663-9F0D-873A5F95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1F4B-9F18-BBCC-FEB7-15CF8F03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index()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03259A-F7F6-3F98-F4F1-076EBCDB84DA}"/>
              </a:ext>
            </a:extLst>
          </p:cNvPr>
          <p:cNvSpPr txBox="1"/>
          <p:nvPr/>
        </p:nvSpPr>
        <p:spPr>
          <a:xfrm>
            <a:off x="362809" y="1291847"/>
            <a:ext cx="78186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Definition:</a:t>
            </a:r>
            <a:r>
              <a:rPr lang="en-US" sz="2400" dirty="0">
                <a:solidFill>
                  <a:schemeClr val="bg2"/>
                </a:solidFill>
              </a:rPr>
              <a:t> Returns the index of the first occurrence of a value.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Syntax: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err="1">
                <a:solidFill>
                  <a:schemeClr val="bg2"/>
                </a:solidFill>
              </a:rPr>
              <a:t>list.index</a:t>
            </a:r>
            <a:r>
              <a:rPr lang="en-US" sz="2400" dirty="0">
                <a:solidFill>
                  <a:schemeClr val="bg2"/>
                </a:solidFill>
              </a:rPr>
              <a:t>(value)</a:t>
            </a:r>
          </a:p>
          <a:p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Example </a:t>
            </a:r>
            <a:r>
              <a:rPr lang="en-US" sz="2400" dirty="0">
                <a:solidFill>
                  <a:schemeClr val="bg2"/>
                </a:solidFill>
              </a:rPr>
              <a:t>(Positive Index) </a:t>
            </a:r>
            <a:r>
              <a:rPr lang="en-US" sz="2400" b="1" dirty="0">
                <a:solidFill>
                  <a:schemeClr val="bg2"/>
                </a:solidFill>
              </a:rPr>
              <a:t>:</a:t>
            </a:r>
          </a:p>
          <a:p>
            <a:r>
              <a:rPr lang="en-US" sz="2000" dirty="0">
                <a:solidFill>
                  <a:schemeClr val="bg2"/>
                </a:solidFill>
              </a:rPr>
              <a:t>fruits = ["apple", "banana", "cherry"]</a:t>
            </a:r>
          </a:p>
          <a:p>
            <a:r>
              <a:rPr lang="en-US" sz="2000" dirty="0">
                <a:solidFill>
                  <a:schemeClr val="bg2"/>
                </a:solidFill>
              </a:rPr>
              <a:t>print(</a:t>
            </a:r>
            <a:r>
              <a:rPr lang="en-US" sz="2000" dirty="0" err="1">
                <a:solidFill>
                  <a:schemeClr val="bg2"/>
                </a:solidFill>
              </a:rPr>
              <a:t>fruits.index</a:t>
            </a:r>
            <a:r>
              <a:rPr lang="en-US" sz="2000" dirty="0">
                <a:solidFill>
                  <a:schemeClr val="bg2"/>
                </a:solidFill>
              </a:rPr>
              <a:t>("banana"))  # Output: 1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Example (Negative Indexing Explanation):</a:t>
            </a:r>
          </a:p>
          <a:p>
            <a:r>
              <a:rPr lang="en-US" sz="2000" dirty="0">
                <a:solidFill>
                  <a:schemeClr val="bg2"/>
                </a:solidFill>
              </a:rPr>
              <a:t>Negative index counts from the end of the list.</a:t>
            </a:r>
          </a:p>
          <a:p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1 → Last element, </a:t>
            </a:r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2 → Second last, etc.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fruits = ["apple", "banana", "cherry"]</a:t>
            </a:r>
          </a:p>
          <a:p>
            <a:r>
              <a:rPr lang="en-US" sz="2000" dirty="0">
                <a:solidFill>
                  <a:schemeClr val="bg2"/>
                </a:solidFill>
              </a:rPr>
              <a:t>print(fruits[</a:t>
            </a:r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1])  # Output: cherry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3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0BEE5-6594-823F-FD96-2ED64AB8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CF74-D7E0-3A45-19E5-B98B7A122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insert() Method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48640-2BEC-703F-8C40-86831A8A3362}"/>
              </a:ext>
            </a:extLst>
          </p:cNvPr>
          <p:cNvSpPr txBox="1"/>
          <p:nvPr/>
        </p:nvSpPr>
        <p:spPr>
          <a:xfrm>
            <a:off x="353183" y="1753860"/>
            <a:ext cx="7818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Inserts an element at a specified position.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list.insert</a:t>
            </a:r>
            <a:r>
              <a:rPr lang="en-US" sz="2800" dirty="0">
                <a:solidFill>
                  <a:schemeClr val="bg2"/>
                </a:solidFill>
              </a:rPr>
              <a:t>(index, value)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numbers = [1, 2, 4]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numbers.insert</a:t>
            </a:r>
            <a:r>
              <a:rPr lang="en-US" sz="2400" dirty="0">
                <a:solidFill>
                  <a:schemeClr val="bg2"/>
                </a:solidFill>
              </a:rPr>
              <a:t>(2, 3)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[1, 2, 3, 4] </a:t>
            </a:r>
          </a:p>
          <a:p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4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32</TotalTime>
  <Words>1072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Goudy Old Style</vt:lpstr>
      <vt:lpstr>Wingdings 2</vt:lpstr>
      <vt:lpstr>SlateVTI</vt:lpstr>
      <vt:lpstr>Advance Python Course</vt:lpstr>
      <vt:lpstr>Introduction to Python Lists</vt:lpstr>
      <vt:lpstr>append()</vt:lpstr>
      <vt:lpstr>pop()</vt:lpstr>
      <vt:lpstr>Prepend (Adding to Start of List)</vt:lpstr>
      <vt:lpstr>sort()</vt:lpstr>
      <vt:lpstr>count()</vt:lpstr>
      <vt:lpstr>index()</vt:lpstr>
      <vt:lpstr>insert() Method</vt:lpstr>
      <vt:lpstr>remove() Method</vt:lpstr>
      <vt:lpstr>Key Takeaways</vt:lpstr>
      <vt:lpstr>Introduction to List Comprehension</vt:lpstr>
      <vt:lpstr>Traditional Approach vs List Comprehension</vt:lpstr>
      <vt:lpstr>Basic Syntax</vt:lpstr>
      <vt:lpstr>Adding Conditions (If Statements)</vt:lpstr>
      <vt:lpstr>With Else (Conditional Expressions)</vt:lpstr>
      <vt:lpstr>Nested List Comprehension</vt:lpstr>
      <vt:lpstr>Multiple If Conditions</vt:lpstr>
      <vt:lpstr>Using Functions in List Comprehension</vt:lpstr>
      <vt:lpstr>Dictionary &amp; Set Comprehension</vt:lpstr>
      <vt:lpstr>Real-World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Fawad Muhammad Fawad</cp:lastModifiedBy>
  <cp:revision>40</cp:revision>
  <dcterms:created xsi:type="dcterms:W3CDTF">2025-05-18T04:39:12Z</dcterms:created>
  <dcterms:modified xsi:type="dcterms:W3CDTF">2025-09-26T06:30:46Z</dcterms:modified>
</cp:coreProperties>
</file>