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361" r:id="rId3"/>
    <p:sldId id="362" r:id="rId4"/>
    <p:sldId id="363" r:id="rId5"/>
    <p:sldId id="360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12CEC21-FD8E-4D6C-A2FA-43FC25C629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99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  <p:sldLayoutId id="2147483717" r:id="rId18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94660"/>
            <a:ext cx="12192000" cy="26483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Advance 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4" y="466248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Trainer: Fawad Bahadur </a:t>
            </a:r>
            <a:r>
              <a:rPr lang="en-US" sz="2800">
                <a:solidFill>
                  <a:schemeClr val="bg1"/>
                </a:solidFill>
              </a:rPr>
              <a:t>Marwat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AB00D1-880D-47FD-9738-1EEFA9E61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463"/>
            <a:ext cx="121920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6F26B9F-A2DA-487A-838C-EBD2FCBD08F1}"/>
              </a:ext>
            </a:extLst>
          </p:cNvPr>
          <p:cNvSpPr txBox="1">
            <a:spLocks/>
          </p:cNvSpPr>
          <p:nvPr/>
        </p:nvSpPr>
        <p:spPr>
          <a:xfrm>
            <a:off x="0" y="99849"/>
            <a:ext cx="12192000" cy="11919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chemeClr val="accent3"/>
                </a:solidFill>
                <a:effectLst/>
              </a:rPr>
              <a:t>Substrings (Slicing)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08D0F-6A04-4631-902D-0AB371D92661}"/>
              </a:ext>
            </a:extLst>
          </p:cNvPr>
          <p:cNvSpPr txBox="1"/>
          <p:nvPr/>
        </p:nvSpPr>
        <p:spPr>
          <a:xfrm>
            <a:off x="885525" y="5871411"/>
            <a:ext cx="10626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Note:</a:t>
            </a:r>
            <a:r>
              <a:rPr lang="en-US" sz="2800" dirty="0">
                <a:solidFill>
                  <a:schemeClr val="bg1"/>
                </a:solidFill>
              </a:rPr>
              <a:t> End index is </a:t>
            </a:r>
            <a:r>
              <a:rPr lang="en-US" sz="2800" b="1" dirty="0">
                <a:solidFill>
                  <a:schemeClr val="bg1"/>
                </a:solidFill>
              </a:rPr>
              <a:t>exclusive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361AF-25A0-4633-AE43-6062A3574C8D}"/>
              </a:ext>
            </a:extLst>
          </p:cNvPr>
          <p:cNvSpPr txBox="1"/>
          <p:nvPr/>
        </p:nvSpPr>
        <p:spPr>
          <a:xfrm>
            <a:off x="498910" y="2010075"/>
            <a:ext cx="76633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Syntax: </a:t>
            </a:r>
            <a:r>
              <a:rPr lang="en-US" sz="2800" dirty="0">
                <a:solidFill>
                  <a:schemeClr val="bg1"/>
                </a:solidFill>
              </a:rPr>
              <a:t>string[</a:t>
            </a:r>
            <a:r>
              <a:rPr lang="en-US" sz="2800" dirty="0" err="1">
                <a:solidFill>
                  <a:schemeClr val="bg1"/>
                </a:solidFill>
              </a:rPr>
              <a:t>start:end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2800" dirty="0">
                <a:solidFill>
                  <a:schemeClr val="bg1"/>
                </a:solidFill>
              </a:rPr>
              <a:t>text = 'Python'</a:t>
            </a:r>
          </a:p>
          <a:p>
            <a:r>
              <a:rPr lang="en-US" sz="2800" dirty="0">
                <a:solidFill>
                  <a:schemeClr val="bg1"/>
                </a:solidFill>
              </a:rPr>
              <a:t>text[1:4]  # '</a:t>
            </a:r>
            <a:r>
              <a:rPr lang="en-US" sz="2800" dirty="0" err="1">
                <a:solidFill>
                  <a:schemeClr val="bg1"/>
                </a:solidFill>
              </a:rPr>
              <a:t>yth</a:t>
            </a:r>
            <a:r>
              <a:rPr lang="en-US" sz="2800" dirty="0">
                <a:solidFill>
                  <a:schemeClr val="bg1"/>
                </a:solidFill>
              </a:rPr>
              <a:t>'</a:t>
            </a:r>
          </a:p>
          <a:p>
            <a:r>
              <a:rPr lang="en-US" sz="2800" dirty="0">
                <a:solidFill>
                  <a:schemeClr val="bg1"/>
                </a:solidFill>
              </a:rPr>
              <a:t>text[:3]   # '</a:t>
            </a:r>
            <a:r>
              <a:rPr lang="en-US" sz="2800" dirty="0" err="1">
                <a:solidFill>
                  <a:schemeClr val="bg1"/>
                </a:solidFill>
              </a:rPr>
              <a:t>Pyt</a:t>
            </a:r>
            <a:r>
              <a:rPr lang="en-US" sz="2800" dirty="0">
                <a:solidFill>
                  <a:schemeClr val="bg1"/>
                </a:solidFill>
              </a:rPr>
              <a:t>'</a:t>
            </a:r>
          </a:p>
          <a:p>
            <a:r>
              <a:rPr lang="en-US" sz="2800" dirty="0">
                <a:solidFill>
                  <a:schemeClr val="bg1"/>
                </a:solidFill>
              </a:rPr>
              <a:t>text[3:]   # 'hon'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FC8D0D-E6C0-6938-0BBD-CA7048DDA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154" y="2536683"/>
            <a:ext cx="4982127" cy="27993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3484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6F26B9F-A2DA-487A-838C-EBD2FCBD08F1}"/>
              </a:ext>
            </a:extLst>
          </p:cNvPr>
          <p:cNvSpPr txBox="1">
            <a:spLocks/>
          </p:cNvSpPr>
          <p:nvPr/>
        </p:nvSpPr>
        <p:spPr>
          <a:xfrm>
            <a:off x="0" y="99849"/>
            <a:ext cx="12192000" cy="11919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chemeClr val="accent3"/>
                </a:solidFill>
                <a:effectLst/>
              </a:rPr>
              <a:t>index()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08D0F-6A04-4631-902D-0AB371D92661}"/>
              </a:ext>
            </a:extLst>
          </p:cNvPr>
          <p:cNvSpPr txBox="1"/>
          <p:nvPr/>
        </p:nvSpPr>
        <p:spPr>
          <a:xfrm>
            <a:off x="498910" y="5557822"/>
            <a:ext cx="5004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Difference from find():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index()</a:t>
            </a:r>
            <a:r>
              <a:rPr lang="en-US" sz="2400" dirty="0">
                <a:solidFill>
                  <a:schemeClr val="bg1"/>
                </a:solidFill>
              </a:rPr>
              <a:t> raises an error if not found.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find() </a:t>
            </a:r>
            <a:r>
              <a:rPr lang="en-US" sz="2400" dirty="0">
                <a:solidFill>
                  <a:schemeClr val="bg1"/>
                </a:solidFill>
              </a:rPr>
              <a:t>returns -1.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361AF-25A0-4633-AE43-6062A3574C8D}"/>
              </a:ext>
            </a:extLst>
          </p:cNvPr>
          <p:cNvSpPr txBox="1"/>
          <p:nvPr/>
        </p:nvSpPr>
        <p:spPr>
          <a:xfrm>
            <a:off x="498910" y="1489600"/>
            <a:ext cx="76633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Purpose: </a:t>
            </a:r>
            <a:r>
              <a:rPr lang="en-US" sz="2800" dirty="0">
                <a:solidFill>
                  <a:schemeClr val="bg1"/>
                </a:solidFill>
              </a:rPr>
              <a:t>Returns the first index of a substring, raises error if not found.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Syntax: </a:t>
            </a:r>
            <a:r>
              <a:rPr lang="en-US" sz="2800" dirty="0" err="1">
                <a:solidFill>
                  <a:schemeClr val="bg1"/>
                </a:solidFill>
              </a:rPr>
              <a:t>string.index</a:t>
            </a:r>
            <a:r>
              <a:rPr lang="en-US" sz="2800" dirty="0">
                <a:solidFill>
                  <a:schemeClr val="bg1"/>
                </a:solidFill>
              </a:rPr>
              <a:t>(substring)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2800" dirty="0">
                <a:solidFill>
                  <a:schemeClr val="bg1"/>
                </a:solidFill>
              </a:rPr>
              <a:t>'</a:t>
            </a:r>
            <a:r>
              <a:rPr lang="en-US" sz="2800" dirty="0" err="1">
                <a:solidFill>
                  <a:schemeClr val="bg1"/>
                </a:solidFill>
              </a:rPr>
              <a:t>hello'.index</a:t>
            </a:r>
            <a:r>
              <a:rPr lang="en-US" sz="2800" dirty="0">
                <a:solidFill>
                  <a:schemeClr val="bg1"/>
                </a:solidFill>
              </a:rPr>
              <a:t>('e')  # Output: 1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C42E3D-D46D-9567-7A4A-92AA26093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38"/>
          <a:stretch>
            <a:fillRect/>
          </a:stretch>
        </p:blipFill>
        <p:spPr>
          <a:xfrm>
            <a:off x="6096000" y="2916722"/>
            <a:ext cx="5112920" cy="235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43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6F26B9F-A2DA-487A-838C-EBD2FCBD08F1}"/>
              </a:ext>
            </a:extLst>
          </p:cNvPr>
          <p:cNvSpPr txBox="1">
            <a:spLocks/>
          </p:cNvSpPr>
          <p:nvPr/>
        </p:nvSpPr>
        <p:spPr>
          <a:xfrm>
            <a:off x="0" y="99849"/>
            <a:ext cx="12192000" cy="11919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chemeClr val="accent3"/>
                </a:solidFill>
                <a:effectLst/>
              </a:rPr>
              <a:t>Negative Indexing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08D0F-6A04-4631-902D-0AB371D92661}"/>
              </a:ext>
            </a:extLst>
          </p:cNvPr>
          <p:cNvSpPr txBox="1"/>
          <p:nvPr/>
        </p:nvSpPr>
        <p:spPr>
          <a:xfrm>
            <a:off x="2164080" y="5577073"/>
            <a:ext cx="8067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Use case:</a:t>
            </a:r>
            <a:r>
              <a:rPr lang="en-US" sz="2800" dirty="0">
                <a:solidFill>
                  <a:schemeClr val="bg1"/>
                </a:solidFill>
              </a:rPr>
              <a:t> Extracting suffixes, reverse traversal.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361AF-25A0-4633-AE43-6062A3574C8D}"/>
              </a:ext>
            </a:extLst>
          </p:cNvPr>
          <p:cNvSpPr txBox="1"/>
          <p:nvPr/>
        </p:nvSpPr>
        <p:spPr>
          <a:xfrm>
            <a:off x="498910" y="1489600"/>
            <a:ext cx="76633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Purpose: </a:t>
            </a:r>
            <a:r>
              <a:rPr lang="en-US" sz="2800" dirty="0">
                <a:solidFill>
                  <a:schemeClr val="bg1"/>
                </a:solidFill>
              </a:rPr>
              <a:t>Access characters from the end of a string.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Syntax: </a:t>
            </a:r>
            <a:r>
              <a:rPr lang="en-US" sz="2800" dirty="0">
                <a:solidFill>
                  <a:schemeClr val="bg1"/>
                </a:solidFill>
              </a:rPr>
              <a:t>string[-n]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2800" dirty="0">
                <a:solidFill>
                  <a:schemeClr val="bg1"/>
                </a:solidFill>
              </a:rPr>
              <a:t>text = 'hello'</a:t>
            </a:r>
          </a:p>
          <a:p>
            <a:r>
              <a:rPr lang="en-US" sz="2800" dirty="0">
                <a:solidFill>
                  <a:schemeClr val="bg1"/>
                </a:solidFill>
              </a:rPr>
              <a:t>text[-1]  # 'o'</a:t>
            </a:r>
          </a:p>
          <a:p>
            <a:r>
              <a:rPr lang="en-US" sz="2800" dirty="0">
                <a:solidFill>
                  <a:schemeClr val="bg1"/>
                </a:solidFill>
              </a:rPr>
              <a:t>text[-2]  # 'l'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C51767-4347-C7B6-95B7-2452DF6AF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83" y="2798527"/>
            <a:ext cx="4739941" cy="20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53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6F26B9F-A2DA-487A-838C-EBD2FCBD08F1}"/>
              </a:ext>
            </a:extLst>
          </p:cNvPr>
          <p:cNvSpPr txBox="1">
            <a:spLocks/>
          </p:cNvSpPr>
          <p:nvPr/>
        </p:nvSpPr>
        <p:spPr>
          <a:xfrm>
            <a:off x="0" y="13224"/>
            <a:ext cx="12192000" cy="11919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chemeClr val="accent3"/>
                </a:solidFill>
                <a:effectLst/>
              </a:rPr>
              <a:t>Real-World Applications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08D0F-6A04-4631-902D-0AB371D92661}"/>
              </a:ext>
            </a:extLst>
          </p:cNvPr>
          <p:cNvSpPr txBox="1"/>
          <p:nvPr/>
        </p:nvSpPr>
        <p:spPr>
          <a:xfrm>
            <a:off x="681790" y="1957974"/>
            <a:ext cx="64986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Data Cleaning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User Input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Natural Language Processing (NLP)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Log File Parsing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Building Command-Line Interfaces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E0BFA7-392A-60CF-C90C-FB37FEEA9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450" y="1302683"/>
            <a:ext cx="1408698" cy="11180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DEAD0F-F21C-4C97-F6DC-42198DCD7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033" y="2518158"/>
            <a:ext cx="2867025" cy="1590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8C440D-835A-98CB-2AC5-6241C923D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008" y="4812367"/>
            <a:ext cx="3067050" cy="1485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43321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6F26B9F-A2DA-487A-838C-EBD2FCBD08F1}"/>
              </a:ext>
            </a:extLst>
          </p:cNvPr>
          <p:cNvSpPr txBox="1">
            <a:spLocks/>
          </p:cNvSpPr>
          <p:nvPr/>
        </p:nvSpPr>
        <p:spPr>
          <a:xfrm>
            <a:off x="0" y="13224"/>
            <a:ext cx="12192000" cy="11919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chemeClr val="accent3"/>
                </a:solidFill>
                <a:effectLst/>
              </a:rPr>
              <a:t>Summary Table of All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08D0F-6A04-4631-902D-0AB371D92661}"/>
              </a:ext>
            </a:extLst>
          </p:cNvPr>
          <p:cNvSpPr txBox="1"/>
          <p:nvPr/>
        </p:nvSpPr>
        <p:spPr>
          <a:xfrm>
            <a:off x="2164080" y="5577073"/>
            <a:ext cx="8067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Use case:</a:t>
            </a:r>
            <a:r>
              <a:rPr lang="en-US" sz="2800" dirty="0">
                <a:solidFill>
                  <a:schemeClr val="bg1"/>
                </a:solidFill>
              </a:rPr>
              <a:t> Extracting suffixes, reverse traversal.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94909A-D719-49FD-AF5F-02C0FC118075}"/>
              </a:ext>
            </a:extLst>
          </p:cNvPr>
          <p:cNvGraphicFramePr>
            <a:graphicFrameLocks noGrp="1"/>
          </p:cNvGraphicFramePr>
          <p:nvPr/>
        </p:nvGraphicFramePr>
        <p:xfrm>
          <a:off x="1960346" y="1330960"/>
          <a:ext cx="8127999" cy="552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501323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537361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15798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77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upper()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Convert to uppercase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'hi'.upper() → 'HI'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79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isupper()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Check if all chars are uppercase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'HI'.isupper() →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41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lower()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Convert to lowercase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'HI'.lower() → 'hi'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500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islower()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Check if all chars are lowercase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'hi'.islower() →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57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count()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Count substring occurrences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'aaa'.count('a') →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7088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strip()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Remove leading/trailing spaces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' hi '.strip() → 'hi'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188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replace()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Replace substrings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'abc'.replace('a', 'x')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107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join()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Join strings with separator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'-'.join(['a', 'b'])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24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split()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Split string into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'a-b'.split('-')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77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index()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Find index of substring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'abc'.index('b') →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279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[-1]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Negative 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'[-1] → 'c'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3567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874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BE9C5C-6569-4C5C-98FD-4514941A1A59}"/>
              </a:ext>
            </a:extLst>
          </p:cNvPr>
          <p:cNvSpPr/>
          <p:nvPr/>
        </p:nvSpPr>
        <p:spPr>
          <a:xfrm rot="2700000">
            <a:off x="4776987" y="1498228"/>
            <a:ext cx="2013391" cy="2013391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6BA146-A655-415F-8DCE-ED10500F28D3}"/>
              </a:ext>
            </a:extLst>
          </p:cNvPr>
          <p:cNvSpPr/>
          <p:nvPr/>
        </p:nvSpPr>
        <p:spPr>
          <a:xfrm rot="2700000">
            <a:off x="6838259" y="3069049"/>
            <a:ext cx="1719112" cy="1719112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5C243C-8AFA-48C1-BC37-34FA15F457A4}"/>
              </a:ext>
            </a:extLst>
          </p:cNvPr>
          <p:cNvSpPr/>
          <p:nvPr/>
        </p:nvSpPr>
        <p:spPr>
          <a:xfrm rot="2700000" flipV="1">
            <a:off x="4540879" y="4118095"/>
            <a:ext cx="952612" cy="952612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236F8A-92A8-462D-9C5C-EBB0391EE255}"/>
              </a:ext>
            </a:extLst>
          </p:cNvPr>
          <p:cNvSpPr/>
          <p:nvPr/>
        </p:nvSpPr>
        <p:spPr>
          <a:xfrm rot="2700000">
            <a:off x="4873774" y="2476034"/>
            <a:ext cx="2632087" cy="2632087"/>
          </a:xfrm>
          <a:prstGeom prst="roundRect">
            <a:avLst>
              <a:gd name="adj" fmla="val 1912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2742A2-6260-4172-8D34-B3FEEEF9BC92}"/>
              </a:ext>
            </a:extLst>
          </p:cNvPr>
          <p:cNvSpPr txBox="1">
            <a:spLocks/>
          </p:cNvSpPr>
          <p:nvPr/>
        </p:nvSpPr>
        <p:spPr>
          <a:xfrm>
            <a:off x="5052519" y="3279223"/>
            <a:ext cx="2274595" cy="1239069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A43068-9F93-4923-849F-C40C2616E5FD}"/>
              </a:ext>
            </a:extLst>
          </p:cNvPr>
          <p:cNvSpPr/>
          <p:nvPr/>
        </p:nvSpPr>
        <p:spPr>
          <a:xfrm rot="2700000">
            <a:off x="6514438" y="5459984"/>
            <a:ext cx="1597667" cy="1597667"/>
          </a:xfrm>
          <a:custGeom>
            <a:avLst/>
            <a:gdLst>
              <a:gd name="connsiteX0" fmla="*/ 89500 w 1597666"/>
              <a:gd name="connsiteY0" fmla="*/ 89500 h 1597666"/>
              <a:gd name="connsiteX1" fmla="*/ 305570 w 1597666"/>
              <a:gd name="connsiteY1" fmla="*/ 0 h 1597666"/>
              <a:gd name="connsiteX2" fmla="*/ 1292096 w 1597666"/>
              <a:gd name="connsiteY2" fmla="*/ 0 h 1597666"/>
              <a:gd name="connsiteX3" fmla="*/ 1597666 w 1597666"/>
              <a:gd name="connsiteY3" fmla="*/ 305570 h 1597666"/>
              <a:gd name="connsiteX4" fmla="*/ 1597666 w 1597666"/>
              <a:gd name="connsiteY4" fmla="*/ 828667 h 1597666"/>
              <a:gd name="connsiteX5" fmla="*/ 828667 w 1597666"/>
              <a:gd name="connsiteY5" fmla="*/ 1597666 h 1597666"/>
              <a:gd name="connsiteX6" fmla="*/ 305570 w 1597666"/>
              <a:gd name="connsiteY6" fmla="*/ 1597666 h 1597666"/>
              <a:gd name="connsiteX7" fmla="*/ 0 w 1597666"/>
              <a:gd name="connsiteY7" fmla="*/ 1292096 h 1597666"/>
              <a:gd name="connsiteX8" fmla="*/ 0 w 1597666"/>
              <a:gd name="connsiteY8" fmla="*/ 305570 h 1597666"/>
              <a:gd name="connsiteX9" fmla="*/ 89500 w 1597666"/>
              <a:gd name="connsiteY9" fmla="*/ 89500 h 1597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7666" h="1597666">
                <a:moveTo>
                  <a:pt x="89500" y="89500"/>
                </a:moveTo>
                <a:cubicBezTo>
                  <a:pt x="144796" y="34202"/>
                  <a:pt x="221189" y="0"/>
                  <a:pt x="305570" y="0"/>
                </a:cubicBezTo>
                <a:lnTo>
                  <a:pt x="1292096" y="0"/>
                </a:lnTo>
                <a:cubicBezTo>
                  <a:pt x="1460858" y="0"/>
                  <a:pt x="1597666" y="136808"/>
                  <a:pt x="1597666" y="305570"/>
                </a:cubicBezTo>
                <a:lnTo>
                  <a:pt x="1597666" y="828667"/>
                </a:lnTo>
                <a:lnTo>
                  <a:pt x="828667" y="1597666"/>
                </a:lnTo>
                <a:lnTo>
                  <a:pt x="305570" y="1597666"/>
                </a:lnTo>
                <a:cubicBezTo>
                  <a:pt x="136808" y="1597666"/>
                  <a:pt x="0" y="1460858"/>
                  <a:pt x="0" y="1292096"/>
                </a:cubicBezTo>
                <a:lnTo>
                  <a:pt x="0" y="305570"/>
                </a:lnTo>
                <a:cubicBezTo>
                  <a:pt x="0" y="221189"/>
                  <a:pt x="34202" y="144796"/>
                  <a:pt x="89500" y="89500"/>
                </a:cubicBezTo>
                <a:close/>
              </a:path>
            </a:pathLst>
          </a:cu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4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F0C82F-60D6-4E8E-8658-1945239ECDC7}"/>
              </a:ext>
            </a:extLst>
          </p:cNvPr>
          <p:cNvSpPr/>
          <p:nvPr/>
        </p:nvSpPr>
        <p:spPr>
          <a:xfrm rot="2700000">
            <a:off x="6510290" y="359620"/>
            <a:ext cx="1597667" cy="1597667"/>
          </a:xfrm>
          <a:prstGeom prst="roundRect">
            <a:avLst>
              <a:gd name="adj" fmla="val 19126"/>
            </a:avLst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32F3FE-74FC-4251-9C8C-0D58948AEC51}"/>
              </a:ext>
            </a:extLst>
          </p:cNvPr>
          <p:cNvSpPr/>
          <p:nvPr/>
        </p:nvSpPr>
        <p:spPr>
          <a:xfrm rot="2700000">
            <a:off x="2631201" y="2321567"/>
            <a:ext cx="1597667" cy="1597667"/>
          </a:xfrm>
          <a:prstGeom prst="roundRect">
            <a:avLst>
              <a:gd name="adj" fmla="val 19126"/>
            </a:avLst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38966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3"/>
                </a:solidFill>
                <a:effectLst/>
              </a:rPr>
              <a:t>What Are String Methods?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621993-6CE4-4394-A423-BEDD3B16CD16}"/>
              </a:ext>
            </a:extLst>
          </p:cNvPr>
          <p:cNvSpPr txBox="1"/>
          <p:nvPr/>
        </p:nvSpPr>
        <p:spPr>
          <a:xfrm>
            <a:off x="353185" y="1568592"/>
            <a:ext cx="61124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Built-in methods in Python that allow querying or transforming string data.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Strings are </a:t>
            </a:r>
            <a:r>
              <a:rPr lang="en-US" sz="2800" b="1" dirty="0">
                <a:solidFill>
                  <a:schemeClr val="bg1"/>
                </a:solidFill>
              </a:rPr>
              <a:t>immutable</a:t>
            </a:r>
            <a:r>
              <a:rPr lang="en-US" sz="2800" dirty="0">
                <a:solidFill>
                  <a:schemeClr val="bg1"/>
                </a:solidFill>
              </a:rPr>
              <a:t> in Python — all mutations return </a:t>
            </a:r>
            <a:r>
              <a:rPr lang="en-US" sz="2800" b="1" dirty="0">
                <a:solidFill>
                  <a:schemeClr val="bg1"/>
                </a:solidFill>
              </a:rPr>
              <a:t>new strings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Examples of Uses:</a:t>
            </a:r>
            <a:endParaRPr lang="en-US" sz="2800" dirty="0">
              <a:solidFill>
                <a:schemeClr val="bg1"/>
              </a:solidFill>
            </a:endParaRPr>
          </a:p>
          <a:p>
            <a:pPr marL="914400" lvl="1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Formatting user input</a:t>
            </a:r>
          </a:p>
          <a:p>
            <a:pPr marL="914400" lvl="1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Searching and cleaning data</a:t>
            </a:r>
          </a:p>
          <a:p>
            <a:pPr marL="914400" lvl="1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Data transformation for NLP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87760-D35D-9D66-A95E-24E50F226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1" b="11936"/>
          <a:stretch>
            <a:fillRect/>
          </a:stretch>
        </p:blipFill>
        <p:spPr>
          <a:xfrm>
            <a:off x="7199698" y="2352099"/>
            <a:ext cx="3683216" cy="29610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5142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3"/>
                </a:solidFill>
                <a:effectLst/>
              </a:rPr>
              <a:t>What Are String Methods?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4A68F0-4A4D-460B-99CE-302E48435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280971"/>
              </p:ext>
            </p:extLst>
          </p:nvPr>
        </p:nvGraphicFramePr>
        <p:xfrm>
          <a:off x="1126156" y="1799924"/>
          <a:ext cx="9808143" cy="2396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9381">
                  <a:extLst>
                    <a:ext uri="{9D8B030D-6E8A-4147-A177-3AD203B41FA5}">
                      <a16:colId xmlns:a16="http://schemas.microsoft.com/office/drawing/2014/main" val="4175961867"/>
                    </a:ext>
                  </a:extLst>
                </a:gridCol>
                <a:gridCol w="3269381">
                  <a:extLst>
                    <a:ext uri="{9D8B030D-6E8A-4147-A177-3AD203B41FA5}">
                      <a16:colId xmlns:a16="http://schemas.microsoft.com/office/drawing/2014/main" val="3439167598"/>
                    </a:ext>
                  </a:extLst>
                </a:gridCol>
                <a:gridCol w="3269381">
                  <a:extLst>
                    <a:ext uri="{9D8B030D-6E8A-4147-A177-3AD203B41FA5}">
                      <a16:colId xmlns:a16="http://schemas.microsoft.com/office/drawing/2014/main" val="1466471816"/>
                    </a:ext>
                  </a:extLst>
                </a:gridCol>
              </a:tblGrid>
              <a:tr h="5383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4873144"/>
                  </a:ext>
                </a:extLst>
              </a:tr>
              <a:tr h="929179">
                <a:tc>
                  <a:txBody>
                    <a:bodyPr/>
                    <a:lstStyle/>
                    <a:p>
                      <a:r>
                        <a:rPr lang="en-US" sz="2400" dirty="0"/>
                        <a:t>upper()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Converts all characters to uppercase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'hello'.upper() → 'HELLO'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3877473"/>
                  </a:ext>
                </a:extLst>
              </a:tr>
              <a:tr h="929179">
                <a:tc>
                  <a:txBody>
                    <a:bodyPr/>
                    <a:lstStyle/>
                    <a:p>
                      <a:r>
                        <a:rPr lang="en-US" sz="2400"/>
                        <a:t>isupper()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Checks if all characters are uppercase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'HELLO'.</a:t>
                      </a:r>
                      <a:r>
                        <a:rPr lang="en-US" sz="2400" dirty="0" err="1"/>
                        <a:t>isupper</a:t>
                      </a:r>
                      <a:r>
                        <a:rPr lang="en-US" sz="2400" dirty="0"/>
                        <a:t>() →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6437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2519FFC-681E-4C5B-9AE7-E1DF7DCC9EC6}"/>
              </a:ext>
            </a:extLst>
          </p:cNvPr>
          <p:cNvSpPr txBox="1"/>
          <p:nvPr/>
        </p:nvSpPr>
        <p:spPr>
          <a:xfrm>
            <a:off x="3031958" y="5601903"/>
            <a:ext cx="656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Usage:</a:t>
            </a:r>
            <a:r>
              <a:rPr lang="en-US" sz="2800" dirty="0">
                <a:solidFill>
                  <a:schemeClr val="bg1"/>
                </a:solidFill>
              </a:rPr>
              <a:t> Normalizing text for comparison.</a:t>
            </a:r>
          </a:p>
        </p:txBody>
      </p:sp>
    </p:spTree>
    <p:extLst>
      <p:ext uri="{BB962C8B-B14F-4D97-AF65-F5344CB8AC3E}">
        <p14:creationId xmlns:p14="http://schemas.microsoft.com/office/powerpoint/2010/main" val="337654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3"/>
                </a:solidFill>
                <a:effectLst/>
              </a:rPr>
              <a:t>Conti…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4A68F0-4A4D-460B-99CE-302E48435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190576"/>
              </p:ext>
            </p:extLst>
          </p:nvPr>
        </p:nvGraphicFramePr>
        <p:xfrm>
          <a:off x="1126156" y="1799924"/>
          <a:ext cx="9808143" cy="2396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9381">
                  <a:extLst>
                    <a:ext uri="{9D8B030D-6E8A-4147-A177-3AD203B41FA5}">
                      <a16:colId xmlns:a16="http://schemas.microsoft.com/office/drawing/2014/main" val="4175961867"/>
                    </a:ext>
                  </a:extLst>
                </a:gridCol>
                <a:gridCol w="3269381">
                  <a:extLst>
                    <a:ext uri="{9D8B030D-6E8A-4147-A177-3AD203B41FA5}">
                      <a16:colId xmlns:a16="http://schemas.microsoft.com/office/drawing/2014/main" val="3439167598"/>
                    </a:ext>
                  </a:extLst>
                </a:gridCol>
                <a:gridCol w="3269381">
                  <a:extLst>
                    <a:ext uri="{9D8B030D-6E8A-4147-A177-3AD203B41FA5}">
                      <a16:colId xmlns:a16="http://schemas.microsoft.com/office/drawing/2014/main" val="1466471816"/>
                    </a:ext>
                  </a:extLst>
                </a:gridCol>
              </a:tblGrid>
              <a:tr h="538334">
                <a:tc>
                  <a:txBody>
                    <a:bodyPr/>
                    <a:lstStyle/>
                    <a:p>
                      <a:r>
                        <a:rPr lang="en-US" sz="240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4873144"/>
                  </a:ext>
                </a:extLst>
              </a:tr>
              <a:tr h="929179">
                <a:tc>
                  <a:txBody>
                    <a:bodyPr/>
                    <a:lstStyle/>
                    <a:p>
                      <a:r>
                        <a:rPr lang="en-US" sz="2400"/>
                        <a:t>lower()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Converts all characters to lowercase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'HELLO'.lower() → 'hello'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3877473"/>
                  </a:ext>
                </a:extLst>
              </a:tr>
              <a:tr h="929179">
                <a:tc>
                  <a:txBody>
                    <a:bodyPr/>
                    <a:lstStyle/>
                    <a:p>
                      <a:r>
                        <a:rPr lang="en-US" sz="2400"/>
                        <a:t>islower()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Checks if all characters are lowercase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'hello'.</a:t>
                      </a:r>
                      <a:r>
                        <a:rPr lang="en-US" sz="2400" dirty="0" err="1"/>
                        <a:t>islower</a:t>
                      </a:r>
                      <a:r>
                        <a:rPr lang="en-US" sz="2400" dirty="0"/>
                        <a:t>() →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6437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2519FFC-681E-4C5B-9AE7-E1DF7DCC9EC6}"/>
              </a:ext>
            </a:extLst>
          </p:cNvPr>
          <p:cNvSpPr txBox="1"/>
          <p:nvPr/>
        </p:nvSpPr>
        <p:spPr>
          <a:xfrm>
            <a:off x="866274" y="5601903"/>
            <a:ext cx="10626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Usage:</a:t>
            </a:r>
            <a:r>
              <a:rPr lang="en-US" sz="2800" dirty="0">
                <a:solidFill>
                  <a:schemeClr val="bg1"/>
                </a:solidFill>
              </a:rPr>
              <a:t> Frequency analysis, e.g., word or letter frequency in text</a:t>
            </a:r>
          </a:p>
        </p:txBody>
      </p:sp>
    </p:spTree>
    <p:extLst>
      <p:ext uri="{BB962C8B-B14F-4D97-AF65-F5344CB8AC3E}">
        <p14:creationId xmlns:p14="http://schemas.microsoft.com/office/powerpoint/2010/main" val="25051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6F26B9F-A2DA-487A-838C-EBD2FCBD08F1}"/>
              </a:ext>
            </a:extLst>
          </p:cNvPr>
          <p:cNvSpPr txBox="1">
            <a:spLocks/>
          </p:cNvSpPr>
          <p:nvPr/>
        </p:nvSpPr>
        <p:spPr>
          <a:xfrm>
            <a:off x="0" y="99849"/>
            <a:ext cx="12192000" cy="11919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chemeClr val="accent3"/>
                </a:solidFill>
                <a:effectLst/>
              </a:rPr>
              <a:t>Count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08D0F-6A04-4631-902D-0AB371D92661}"/>
              </a:ext>
            </a:extLst>
          </p:cNvPr>
          <p:cNvSpPr txBox="1"/>
          <p:nvPr/>
        </p:nvSpPr>
        <p:spPr>
          <a:xfrm>
            <a:off x="866274" y="5601903"/>
            <a:ext cx="10626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Usage:</a:t>
            </a:r>
            <a:r>
              <a:rPr lang="en-US" sz="2800" dirty="0">
                <a:solidFill>
                  <a:schemeClr val="bg1"/>
                </a:solidFill>
              </a:rPr>
              <a:t> Frequency analysis, e.g., word or letter frequency in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361AF-25A0-4633-AE43-6062A3574C8D}"/>
              </a:ext>
            </a:extLst>
          </p:cNvPr>
          <p:cNvSpPr txBox="1"/>
          <p:nvPr/>
        </p:nvSpPr>
        <p:spPr>
          <a:xfrm>
            <a:off x="498910" y="2010075"/>
            <a:ext cx="65756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Purpose: </a:t>
            </a:r>
            <a:r>
              <a:rPr lang="en-US" sz="2800" dirty="0">
                <a:solidFill>
                  <a:schemeClr val="bg1"/>
                </a:solidFill>
              </a:rPr>
              <a:t>Counts occurrences of a substring.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Syntax: </a:t>
            </a:r>
            <a:r>
              <a:rPr lang="en-US" sz="2800" dirty="0" err="1">
                <a:solidFill>
                  <a:schemeClr val="bg1"/>
                </a:solidFill>
              </a:rPr>
              <a:t>string.count</a:t>
            </a:r>
            <a:r>
              <a:rPr lang="en-US" sz="2800" dirty="0">
                <a:solidFill>
                  <a:schemeClr val="bg1"/>
                </a:solidFill>
              </a:rPr>
              <a:t>(substring)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2800" dirty="0">
                <a:solidFill>
                  <a:schemeClr val="bg1"/>
                </a:solidFill>
              </a:rPr>
              <a:t>'</a:t>
            </a:r>
            <a:r>
              <a:rPr lang="en-US" sz="2800" dirty="0" err="1">
                <a:solidFill>
                  <a:schemeClr val="bg1"/>
                </a:solidFill>
              </a:rPr>
              <a:t>banana'.count</a:t>
            </a:r>
            <a:r>
              <a:rPr lang="en-US" sz="2800" dirty="0">
                <a:solidFill>
                  <a:schemeClr val="bg1"/>
                </a:solidFill>
              </a:rPr>
              <a:t>('a')  # Output: 3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45DF17-1306-E17C-1409-3995AE789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460" y="2759724"/>
            <a:ext cx="4088732" cy="15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77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6F26B9F-A2DA-487A-838C-EBD2FCBD08F1}"/>
              </a:ext>
            </a:extLst>
          </p:cNvPr>
          <p:cNvSpPr txBox="1">
            <a:spLocks/>
          </p:cNvSpPr>
          <p:nvPr/>
        </p:nvSpPr>
        <p:spPr>
          <a:xfrm>
            <a:off x="0" y="99849"/>
            <a:ext cx="12192000" cy="11919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chemeClr val="accent3"/>
                </a:solidFill>
                <a:effectLst/>
              </a:rPr>
              <a:t>Strip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08D0F-6A04-4631-902D-0AB371D92661}"/>
              </a:ext>
            </a:extLst>
          </p:cNvPr>
          <p:cNvSpPr txBox="1"/>
          <p:nvPr/>
        </p:nvSpPr>
        <p:spPr>
          <a:xfrm>
            <a:off x="866274" y="5601903"/>
            <a:ext cx="10626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Variants: </a:t>
            </a:r>
            <a:r>
              <a:rPr lang="en-US" sz="2800" dirty="0" err="1">
                <a:solidFill>
                  <a:schemeClr val="bg1"/>
                </a:solidFill>
              </a:rPr>
              <a:t>lstrip</a:t>
            </a:r>
            <a:r>
              <a:rPr lang="en-US" sz="2800" dirty="0">
                <a:solidFill>
                  <a:schemeClr val="bg1"/>
                </a:solidFill>
              </a:rPr>
              <a:t>(), </a:t>
            </a:r>
            <a:r>
              <a:rPr lang="en-US" sz="2800" dirty="0" err="1">
                <a:solidFill>
                  <a:schemeClr val="bg1"/>
                </a:solidFill>
              </a:rPr>
              <a:t>rstrip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361AF-25A0-4633-AE43-6062A3574C8D}"/>
              </a:ext>
            </a:extLst>
          </p:cNvPr>
          <p:cNvSpPr txBox="1"/>
          <p:nvPr/>
        </p:nvSpPr>
        <p:spPr>
          <a:xfrm>
            <a:off x="498910" y="2010075"/>
            <a:ext cx="65756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Purpose: </a:t>
            </a:r>
            <a:r>
              <a:rPr lang="en-US" sz="2800" dirty="0">
                <a:solidFill>
                  <a:schemeClr val="bg1"/>
                </a:solidFill>
              </a:rPr>
              <a:t>Removes leading and trailing whitespace (or specified characters).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Syntax: </a:t>
            </a:r>
            <a:r>
              <a:rPr lang="en-US" sz="2800" dirty="0" err="1">
                <a:solidFill>
                  <a:schemeClr val="bg1"/>
                </a:solidFill>
              </a:rPr>
              <a:t>string.strip</a:t>
            </a:r>
            <a:r>
              <a:rPr lang="en-US" sz="2800" dirty="0">
                <a:solidFill>
                  <a:schemeClr val="bg1"/>
                </a:solidFill>
              </a:rPr>
              <a:t>([chars])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2800" dirty="0">
                <a:solidFill>
                  <a:schemeClr val="bg1"/>
                </a:solidFill>
              </a:rPr>
              <a:t>'  hello  '.strip()  # Output: 'hello'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29DB9-719D-29AC-49A4-86F56C527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569" y="2427175"/>
            <a:ext cx="4553251" cy="23941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9373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6F26B9F-A2DA-487A-838C-EBD2FCBD08F1}"/>
              </a:ext>
            </a:extLst>
          </p:cNvPr>
          <p:cNvSpPr txBox="1">
            <a:spLocks/>
          </p:cNvSpPr>
          <p:nvPr/>
        </p:nvSpPr>
        <p:spPr>
          <a:xfrm>
            <a:off x="0" y="99849"/>
            <a:ext cx="12192000" cy="11919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chemeClr val="accent3"/>
                </a:solidFill>
                <a:effectLst/>
              </a:rPr>
              <a:t>replace()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08D0F-6A04-4631-902D-0AB371D92661}"/>
              </a:ext>
            </a:extLst>
          </p:cNvPr>
          <p:cNvSpPr txBox="1"/>
          <p:nvPr/>
        </p:nvSpPr>
        <p:spPr>
          <a:xfrm>
            <a:off x="866274" y="5601903"/>
            <a:ext cx="10626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Usage:</a:t>
            </a:r>
            <a:r>
              <a:rPr lang="en-US" sz="2800" dirty="0">
                <a:solidFill>
                  <a:schemeClr val="bg1"/>
                </a:solidFill>
              </a:rPr>
              <a:t> Data cleaning, text normalization.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361AF-25A0-4633-AE43-6062A3574C8D}"/>
              </a:ext>
            </a:extLst>
          </p:cNvPr>
          <p:cNvSpPr txBox="1"/>
          <p:nvPr/>
        </p:nvSpPr>
        <p:spPr>
          <a:xfrm>
            <a:off x="498910" y="2010075"/>
            <a:ext cx="76633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Purpose: </a:t>
            </a:r>
            <a:r>
              <a:rPr lang="en-US" sz="2800" dirty="0">
                <a:solidFill>
                  <a:schemeClr val="bg1"/>
                </a:solidFill>
              </a:rPr>
              <a:t>Replaces all occurrences of a substring with another.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Syntax: </a:t>
            </a:r>
            <a:r>
              <a:rPr lang="en-US" sz="2800" dirty="0" err="1">
                <a:solidFill>
                  <a:schemeClr val="bg1"/>
                </a:solidFill>
              </a:rPr>
              <a:t>string.replace</a:t>
            </a:r>
            <a:r>
              <a:rPr lang="en-US" sz="2800" dirty="0">
                <a:solidFill>
                  <a:schemeClr val="bg1"/>
                </a:solidFill>
              </a:rPr>
              <a:t>(old, new[, count])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2800" dirty="0">
                <a:solidFill>
                  <a:schemeClr val="bg1"/>
                </a:solidFill>
              </a:rPr>
              <a:t>'hello </a:t>
            </a:r>
            <a:r>
              <a:rPr lang="en-US" sz="2800" dirty="0" err="1">
                <a:solidFill>
                  <a:schemeClr val="bg1"/>
                </a:solidFill>
              </a:rPr>
              <a:t>world'.replace</a:t>
            </a:r>
            <a:r>
              <a:rPr lang="en-US" sz="2800" dirty="0">
                <a:solidFill>
                  <a:schemeClr val="bg1"/>
                </a:solidFill>
              </a:rPr>
              <a:t>('l', '*')  # Output: 'he**o </a:t>
            </a:r>
            <a:r>
              <a:rPr lang="en-US" sz="2800" dirty="0" err="1">
                <a:solidFill>
                  <a:schemeClr val="bg1"/>
                </a:solidFill>
              </a:rPr>
              <a:t>wor</a:t>
            </a:r>
            <a:r>
              <a:rPr lang="en-US" sz="2800" dirty="0">
                <a:solidFill>
                  <a:schemeClr val="bg1"/>
                </a:solidFill>
              </a:rPr>
              <a:t>*d'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5EB9D0-81BF-AF6F-DA93-C2F57CA4A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2" r="17349"/>
          <a:stretch>
            <a:fillRect/>
          </a:stretch>
        </p:blipFill>
        <p:spPr>
          <a:xfrm>
            <a:off x="8547233" y="2497738"/>
            <a:ext cx="2945331" cy="256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13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6F26B9F-A2DA-487A-838C-EBD2FCBD08F1}"/>
              </a:ext>
            </a:extLst>
          </p:cNvPr>
          <p:cNvSpPr txBox="1">
            <a:spLocks/>
          </p:cNvSpPr>
          <p:nvPr/>
        </p:nvSpPr>
        <p:spPr>
          <a:xfrm>
            <a:off x="0" y="99849"/>
            <a:ext cx="12192000" cy="11919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chemeClr val="accent3"/>
                </a:solidFill>
                <a:effectLst/>
              </a:rPr>
              <a:t>join()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08D0F-6A04-4631-902D-0AB371D92661}"/>
              </a:ext>
            </a:extLst>
          </p:cNvPr>
          <p:cNvSpPr txBox="1"/>
          <p:nvPr/>
        </p:nvSpPr>
        <p:spPr>
          <a:xfrm>
            <a:off x="866274" y="5601903"/>
            <a:ext cx="10626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Usage:</a:t>
            </a:r>
            <a:r>
              <a:rPr lang="en-US" sz="2800" dirty="0">
                <a:solidFill>
                  <a:schemeClr val="bg1"/>
                </a:solidFill>
              </a:rPr>
              <a:t> Creating CSV lines, structured data formats.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361AF-25A0-4633-AE43-6062A3574C8D}"/>
              </a:ext>
            </a:extLst>
          </p:cNvPr>
          <p:cNvSpPr txBox="1"/>
          <p:nvPr/>
        </p:nvSpPr>
        <p:spPr>
          <a:xfrm>
            <a:off x="498910" y="2010075"/>
            <a:ext cx="76633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Purpose: </a:t>
            </a:r>
            <a:r>
              <a:rPr lang="en-US" sz="2800" dirty="0">
                <a:solidFill>
                  <a:schemeClr val="bg1"/>
                </a:solidFill>
              </a:rPr>
              <a:t>Joins a list of strings into one string, using a separator.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Syntax: </a:t>
            </a:r>
            <a:r>
              <a:rPr lang="en-US" sz="2800" dirty="0" err="1">
                <a:solidFill>
                  <a:schemeClr val="bg1"/>
                </a:solidFill>
              </a:rPr>
              <a:t>separator.join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iterable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2800" dirty="0">
                <a:solidFill>
                  <a:schemeClr val="bg1"/>
                </a:solidFill>
              </a:rPr>
              <a:t>'-'.join(['a', 'b', 'c'])  # Output: 'a-b-c'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B9B590-133C-4380-077E-D86A8554C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4" r="19563"/>
          <a:stretch>
            <a:fillRect/>
          </a:stretch>
        </p:blipFill>
        <p:spPr>
          <a:xfrm>
            <a:off x="8699634" y="2353124"/>
            <a:ext cx="2993456" cy="279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938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6F26B9F-A2DA-487A-838C-EBD2FCBD08F1}"/>
              </a:ext>
            </a:extLst>
          </p:cNvPr>
          <p:cNvSpPr txBox="1">
            <a:spLocks/>
          </p:cNvSpPr>
          <p:nvPr/>
        </p:nvSpPr>
        <p:spPr>
          <a:xfrm>
            <a:off x="0" y="99849"/>
            <a:ext cx="12192000" cy="11919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chemeClr val="accent3"/>
                </a:solidFill>
                <a:effectLst/>
              </a:rPr>
              <a:t>split()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08D0F-6A04-4631-902D-0AB371D92661}"/>
              </a:ext>
            </a:extLst>
          </p:cNvPr>
          <p:cNvSpPr txBox="1"/>
          <p:nvPr/>
        </p:nvSpPr>
        <p:spPr>
          <a:xfrm>
            <a:off x="866274" y="5601903"/>
            <a:ext cx="10626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Usage:</a:t>
            </a:r>
            <a:r>
              <a:rPr lang="en-US" sz="2800" dirty="0">
                <a:solidFill>
                  <a:schemeClr val="bg1"/>
                </a:solidFill>
              </a:rPr>
              <a:t> Tokenization, parsing files.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361AF-25A0-4633-AE43-6062A3574C8D}"/>
              </a:ext>
            </a:extLst>
          </p:cNvPr>
          <p:cNvSpPr txBox="1"/>
          <p:nvPr/>
        </p:nvSpPr>
        <p:spPr>
          <a:xfrm>
            <a:off x="498910" y="2010075"/>
            <a:ext cx="76633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Purpose: </a:t>
            </a:r>
            <a:r>
              <a:rPr lang="en-US" sz="2800" dirty="0">
                <a:solidFill>
                  <a:schemeClr val="bg1"/>
                </a:solidFill>
              </a:rPr>
              <a:t>Splits a string into a list using a delimiter.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Syntax: </a:t>
            </a:r>
            <a:r>
              <a:rPr lang="en-US" sz="2800" dirty="0" err="1">
                <a:solidFill>
                  <a:schemeClr val="bg1"/>
                </a:solidFill>
              </a:rPr>
              <a:t>string.split</a:t>
            </a:r>
            <a:r>
              <a:rPr lang="en-US" sz="2800" dirty="0">
                <a:solidFill>
                  <a:schemeClr val="bg1"/>
                </a:solidFill>
              </a:rPr>
              <a:t>([separator])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2800" dirty="0">
                <a:solidFill>
                  <a:schemeClr val="bg1"/>
                </a:solidFill>
              </a:rPr>
              <a:t>'a-b-</a:t>
            </a:r>
            <a:r>
              <a:rPr lang="en-US" sz="2800" dirty="0" err="1">
                <a:solidFill>
                  <a:schemeClr val="bg1"/>
                </a:solidFill>
              </a:rPr>
              <a:t>c'.split</a:t>
            </a:r>
            <a:r>
              <a:rPr lang="en-US" sz="2800" dirty="0">
                <a:solidFill>
                  <a:schemeClr val="bg1"/>
                </a:solidFill>
              </a:rPr>
              <a:t>('-')  # Output: ['a', 'b', 'c']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41994-7D52-784A-B0B5-2526C372B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831" y="2804179"/>
            <a:ext cx="4861259" cy="25560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83632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Earthy inspiration</Template>
  <TotalTime>0</TotalTime>
  <Words>705</Words>
  <Application>Microsoft Office PowerPoint</Application>
  <PresentationFormat>Widescreen</PresentationFormat>
  <Paragraphs>152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Goudy Old Style</vt:lpstr>
      <vt:lpstr>Wingdings 2</vt:lpstr>
      <vt:lpstr>SlateVTI</vt:lpstr>
      <vt:lpstr>Advance Python Course</vt:lpstr>
      <vt:lpstr>What Are String Methods?</vt:lpstr>
      <vt:lpstr>What Are String Methods?</vt:lpstr>
      <vt:lpstr>Conti…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2025-05-18T04:39:12Z</dcterms:created>
  <dcterms:modified xsi:type="dcterms:W3CDTF">2025-09-24T06:25:54Z</dcterms:modified>
</cp:coreProperties>
</file>