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344" r:id="rId3"/>
    <p:sldId id="345" r:id="rId4"/>
    <p:sldId id="346" r:id="rId5"/>
    <p:sldId id="347" r:id="rId6"/>
    <p:sldId id="348" r:id="rId7"/>
    <p:sldId id="351" r:id="rId8"/>
    <p:sldId id="349" r:id="rId9"/>
    <p:sldId id="326" r:id="rId10"/>
    <p:sldId id="354" r:id="rId11"/>
    <p:sldId id="355" r:id="rId12"/>
    <p:sldId id="352" r:id="rId13"/>
    <p:sldId id="350" r:id="rId14"/>
    <p:sldId id="357" r:id="rId15"/>
    <p:sldId id="356" r:id="rId16"/>
    <p:sldId id="353" r:id="rId17"/>
    <p:sldId id="358" r:id="rId18"/>
    <p:sldId id="359" r:id="rId19"/>
    <p:sldId id="361" r:id="rId20"/>
    <p:sldId id="360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12CEC21-FD8E-4D6C-A2FA-43FC25C629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9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  <p:sldLayoutId id="2147483717" r:id="rId18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94660"/>
            <a:ext cx="12192000" cy="26483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Advance 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4" y="466248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Trainer: Fawad Bahadur </a:t>
            </a:r>
            <a:r>
              <a:rPr lang="en-US" sz="2800">
                <a:solidFill>
                  <a:schemeClr val="bg1"/>
                </a:solidFill>
              </a:rPr>
              <a:t>Marwat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B00D1-880D-47FD-9738-1EEFA9E61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63"/>
            <a:ext cx="12192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Default Arguments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621993-6CE4-4394-A423-BEDD3B16CD16}"/>
              </a:ext>
            </a:extLst>
          </p:cNvPr>
          <p:cNvSpPr txBox="1"/>
          <p:nvPr/>
        </p:nvSpPr>
        <p:spPr>
          <a:xfrm>
            <a:off x="403832" y="1659285"/>
            <a:ext cx="63916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What are they?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Default arguments are </a:t>
            </a:r>
            <a:r>
              <a:rPr lang="en-US" sz="2800" b="1" dirty="0">
                <a:solidFill>
                  <a:schemeClr val="bg1"/>
                </a:solidFill>
              </a:rPr>
              <a:t>pre-defined values</a:t>
            </a:r>
            <a:r>
              <a:rPr lang="en-US" sz="2800" dirty="0">
                <a:solidFill>
                  <a:schemeClr val="bg1"/>
                </a:solidFill>
              </a:rPr>
              <a:t> assigned to function parameters. </a:t>
            </a:r>
          </a:p>
          <a:p>
            <a:pPr algn="just"/>
            <a:endParaRPr lang="en-US" sz="2800" dirty="0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the caller doesn't provide a value for that parameter, the function automatically uses the default.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028324-4BEA-49B5-B5B1-6DCD4D4D6C35}"/>
              </a:ext>
            </a:extLst>
          </p:cNvPr>
          <p:cNvGrpSpPr/>
          <p:nvPr/>
        </p:nvGrpSpPr>
        <p:grpSpPr>
          <a:xfrm>
            <a:off x="7367715" y="4196616"/>
            <a:ext cx="4910912" cy="2193065"/>
            <a:chOff x="3805295" y="4653207"/>
            <a:chExt cx="3679263" cy="173904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0D7BB1-9148-4C83-B4C5-4D9B6C852CC9}"/>
                </a:ext>
              </a:extLst>
            </p:cNvPr>
            <p:cNvGrpSpPr/>
            <p:nvPr/>
          </p:nvGrpSpPr>
          <p:grpSpPr>
            <a:xfrm>
              <a:off x="3805295" y="4693586"/>
              <a:ext cx="3679263" cy="1698666"/>
              <a:chOff x="2376485" y="2118830"/>
              <a:chExt cx="4616349" cy="169866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06E1CA-CE31-41F1-AB75-A12860410C24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2090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F26661-F3CC-4432-80CD-9603F967CA2A}"/>
                  </a:ext>
                </a:extLst>
              </p:cNvPr>
              <p:cNvSpPr txBox="1"/>
              <p:nvPr/>
            </p:nvSpPr>
            <p:spPr>
              <a:xfrm>
                <a:off x="2376485" y="2768042"/>
                <a:ext cx="4616349" cy="1049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def </a:t>
                </a:r>
                <a:r>
                  <a:rPr lang="en-US" sz="2000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calculate_price</a:t>
                </a:r>
                <a:r>
                  <a:rPr lang="en-US" sz="20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(</a:t>
                </a:r>
                <a:r>
                  <a:rPr lang="en-US" sz="2000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i</a:t>
                </a:r>
                <a:r>
                  <a:rPr lang="en-US" sz="20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, q=1, discount=0.1):</a:t>
                </a:r>
              </a:p>
              <a:p>
                <a:r>
                  <a:rPr lang="en-US" sz="20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	</a:t>
                </a:r>
                <a:r>
                  <a:rPr lang="en-US" sz="2000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final_price</a:t>
                </a:r>
                <a:r>
                  <a:rPr lang="en-US" sz="20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 = (</a:t>
                </a:r>
                <a:r>
                  <a:rPr lang="en-US" sz="2000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i.price</a:t>
                </a:r>
                <a:r>
                  <a:rPr lang="en-US" sz="20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 * q) * (1 - discount)</a:t>
                </a:r>
              </a:p>
              <a:p>
                <a:r>
                  <a:rPr lang="en-US" sz="20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    return </a:t>
                </a:r>
                <a:r>
                  <a:rPr lang="en-US" sz="2000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final_price</a:t>
                </a:r>
                <a:endParaRPr lang="en-US" sz="2000" i="1" dirty="0">
                  <a:solidFill>
                    <a:schemeClr val="bg1"/>
                  </a:solidFill>
                  <a:highlight>
                    <a:srgbClr val="C0C0C0"/>
                  </a:highlight>
                </a:endParaRP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1E4749E-53F5-4832-A009-D5CC33E7D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296" y="4653207"/>
              <a:ext cx="524712" cy="524712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3CF96EE-F25D-4645-9961-FA6E03D12F36}"/>
              </a:ext>
            </a:extLst>
          </p:cNvPr>
          <p:cNvSpPr txBox="1"/>
          <p:nvPr/>
        </p:nvSpPr>
        <p:spPr>
          <a:xfrm>
            <a:off x="1188505" y="5903893"/>
            <a:ext cx="5342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ighlight>
                  <a:srgbClr val="C0C0C0"/>
                </a:highlight>
              </a:rPr>
              <a:t>Correct: def </a:t>
            </a:r>
            <a:r>
              <a:rPr lang="en-US" sz="2400" dirty="0" err="1">
                <a:solidFill>
                  <a:schemeClr val="bg1"/>
                </a:solidFill>
                <a:highlight>
                  <a:srgbClr val="C0C0C0"/>
                </a:highlight>
              </a:rPr>
              <a:t>func</a:t>
            </a:r>
            <a:r>
              <a:rPr lang="en-US" sz="2400" dirty="0">
                <a:solidFill>
                  <a:schemeClr val="bg1"/>
                </a:solidFill>
                <a:highlight>
                  <a:srgbClr val="C0C0C0"/>
                </a:highlight>
              </a:rPr>
              <a:t>(a, b=2, c=3):</a:t>
            </a:r>
          </a:p>
          <a:p>
            <a:r>
              <a:rPr lang="en-US" sz="2400" dirty="0">
                <a:solidFill>
                  <a:schemeClr val="bg1"/>
                </a:solidFill>
                <a:highlight>
                  <a:srgbClr val="C0C0C0"/>
                </a:highlight>
              </a:rPr>
              <a:t>Incorrect: def </a:t>
            </a:r>
            <a:r>
              <a:rPr lang="en-US" sz="2400" dirty="0" err="1">
                <a:solidFill>
                  <a:schemeClr val="bg1"/>
                </a:solidFill>
                <a:highlight>
                  <a:srgbClr val="C0C0C0"/>
                </a:highlight>
              </a:rPr>
              <a:t>func</a:t>
            </a:r>
            <a:r>
              <a:rPr lang="en-US" sz="2400" dirty="0">
                <a:solidFill>
                  <a:schemeClr val="bg1"/>
                </a:solidFill>
                <a:highlight>
                  <a:srgbClr val="C0C0C0"/>
                </a:highlight>
              </a:rPr>
              <a:t>(a, b=2, c):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419AF8-60F5-40D4-836A-3351C1311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897" y="1755076"/>
            <a:ext cx="3765042" cy="188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0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Conti…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621993-6CE4-4394-A423-BEDD3B16CD16}"/>
              </a:ext>
            </a:extLst>
          </p:cNvPr>
          <p:cNvSpPr txBox="1"/>
          <p:nvPr/>
        </p:nvSpPr>
        <p:spPr>
          <a:xfrm>
            <a:off x="394206" y="1573270"/>
            <a:ext cx="78161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Why use them?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Flexibility: </a:t>
            </a:r>
            <a:r>
              <a:rPr lang="en-US" sz="2400" dirty="0">
                <a:solidFill>
                  <a:schemeClr val="bg1"/>
                </a:solidFill>
              </a:rPr>
              <a:t>They allow a single function to handle multiple use cases, from simple to complex, without needing to create multiple functions.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Readability: </a:t>
            </a:r>
            <a:r>
              <a:rPr lang="en-US" sz="2400" dirty="0">
                <a:solidFill>
                  <a:schemeClr val="bg1"/>
                </a:solidFill>
              </a:rPr>
              <a:t>They make the function call cleaner and more concise, as you only need to specify arguments that deviate from the standard behavior.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Backward Compatibility: </a:t>
            </a:r>
            <a:r>
              <a:rPr lang="en-US" sz="2400" dirty="0">
                <a:solidFill>
                  <a:schemeClr val="bg1"/>
                </a:solidFill>
              </a:rPr>
              <a:t>If you add a new parameter to an existing function, giving it a default value ensures that all previous calls to that function will continue to work without modification.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68AD4E-B489-4B98-8C45-9C8C564FE2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99"/>
          <a:stretch/>
        </p:blipFill>
        <p:spPr>
          <a:xfrm>
            <a:off x="8806113" y="1262111"/>
            <a:ext cx="2857500" cy="14449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771A529-7C4A-4C3B-86A6-E25AB6AB9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663" y="3130616"/>
            <a:ext cx="3028950" cy="1514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CAD94EC-5F3D-497B-A197-2D348BE43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83" y="5160106"/>
            <a:ext cx="2250959" cy="1304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2629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chemeClr val="accent3"/>
                </a:solidFill>
                <a:effectLst/>
              </a:rPr>
              <a:t>Variable-Length Arguments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621993-6CE4-4394-A423-BEDD3B16CD16}"/>
              </a:ext>
            </a:extLst>
          </p:cNvPr>
          <p:cNvSpPr txBox="1"/>
          <p:nvPr/>
        </p:nvSpPr>
        <p:spPr>
          <a:xfrm>
            <a:off x="403831" y="1515519"/>
            <a:ext cx="59103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Variable-length arguments allow a function to accept a dynamic number of arguments.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means you can call the function with zero, one, or many arguments.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It's especially useful for generic functions that process data collections.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Why use them?</a:t>
            </a:r>
          </a:p>
          <a:p>
            <a:pPr marL="914400" lvl="1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Flexibility</a:t>
            </a:r>
          </a:p>
          <a:p>
            <a:pPr marL="914400" lvl="1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Readability</a:t>
            </a:r>
          </a:p>
          <a:p>
            <a:pPr marL="914400" lvl="1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Abstraction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1C247D-7444-403D-A738-AEB4714DD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54" y="2188544"/>
            <a:ext cx="4164960" cy="3844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3183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chemeClr val="accent3"/>
                </a:solidFill>
                <a:effectLst/>
              </a:rPr>
              <a:t>Positional Arguments (*</a:t>
            </a:r>
            <a:r>
              <a:rPr lang="en-US" sz="4900" b="1" dirty="0" err="1">
                <a:solidFill>
                  <a:schemeClr val="accent3"/>
                </a:solidFill>
                <a:effectLst/>
              </a:rPr>
              <a:t>args</a:t>
            </a:r>
            <a:r>
              <a:rPr lang="en-US" sz="4900" b="1" dirty="0">
                <a:solidFill>
                  <a:schemeClr val="accent3"/>
                </a:solidFill>
                <a:effectLst/>
              </a:rPr>
              <a:t>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40FEA2-F40A-4240-B2EF-91A536BB0F3D}"/>
              </a:ext>
            </a:extLst>
          </p:cNvPr>
          <p:cNvGrpSpPr/>
          <p:nvPr/>
        </p:nvGrpSpPr>
        <p:grpSpPr>
          <a:xfrm>
            <a:off x="7545821" y="1876173"/>
            <a:ext cx="4349192" cy="2443917"/>
            <a:chOff x="3805295" y="4653207"/>
            <a:chExt cx="4349192" cy="244391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C7A15DB-6AB3-49B0-90AF-3AB5A0EEBB9D}"/>
                </a:ext>
              </a:extLst>
            </p:cNvPr>
            <p:cNvGrpSpPr/>
            <p:nvPr/>
          </p:nvGrpSpPr>
          <p:grpSpPr>
            <a:xfrm>
              <a:off x="3805295" y="4693586"/>
              <a:ext cx="4349192" cy="2403538"/>
              <a:chOff x="2376485" y="2118830"/>
              <a:chExt cx="5456905" cy="2403538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374E2D-910D-4964-97E1-D401047F344C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2090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4D78B0C-E40B-4B3B-B680-93412D1EF246}"/>
                  </a:ext>
                </a:extLst>
              </p:cNvPr>
              <p:cNvSpPr txBox="1"/>
              <p:nvPr/>
            </p:nvSpPr>
            <p:spPr>
              <a:xfrm>
                <a:off x="2376485" y="2768042"/>
                <a:ext cx="545690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def </a:t>
                </a:r>
                <a:r>
                  <a:rPr lang="en-US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concatenate_strings</a:t>
                </a:r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(*</a:t>
                </a:r>
                <a:r>
                  <a:rPr lang="en-US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args</a:t>
                </a:r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):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return " ".join(</a:t>
                </a:r>
                <a:r>
                  <a:rPr lang="en-US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args</a:t>
                </a:r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)</a:t>
                </a:r>
              </a:p>
              <a:p>
                <a:endParaRPr lang="en-US" i="1" dirty="0">
                  <a:solidFill>
                    <a:schemeClr val="bg1"/>
                  </a:solidFill>
                  <a:highlight>
                    <a:srgbClr val="C0C0C0"/>
                  </a:highlight>
                </a:endParaRP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result = </a:t>
                </a:r>
                <a:r>
                  <a:rPr lang="en-US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concatenate_strings</a:t>
                </a:r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("Hello", "world!")</a:t>
                </a:r>
              </a:p>
              <a:p>
                <a:endParaRPr lang="en-US" i="1" dirty="0">
                  <a:solidFill>
                    <a:schemeClr val="bg1"/>
                  </a:solidFill>
                  <a:highlight>
                    <a:srgbClr val="C0C0C0"/>
                  </a:highlight>
                </a:endParaRP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print(result)  # Output: Hello world!</a:t>
                </a:r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0AB870B-B5FF-4DE7-95B5-62FAE5371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296" y="4653207"/>
              <a:ext cx="524712" cy="52471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C92AE4-80C9-4D59-88F9-9134345C82A7}"/>
              </a:ext>
            </a:extLst>
          </p:cNvPr>
          <p:cNvGrpSpPr/>
          <p:nvPr/>
        </p:nvGrpSpPr>
        <p:grpSpPr>
          <a:xfrm>
            <a:off x="741274" y="1821146"/>
            <a:ext cx="6721054" cy="1217540"/>
            <a:chOff x="210632" y="1475960"/>
            <a:chExt cx="7724736" cy="12175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05FEC6A-5AD9-4262-8798-24EAD342342A}"/>
                </a:ext>
              </a:extLst>
            </p:cNvPr>
            <p:cNvGrpSpPr/>
            <p:nvPr/>
          </p:nvGrpSpPr>
          <p:grpSpPr>
            <a:xfrm>
              <a:off x="210632" y="1519390"/>
              <a:ext cx="7724736" cy="1174110"/>
              <a:chOff x="352872" y="2118830"/>
              <a:chExt cx="7724736" cy="117411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186480E-821C-47C2-A030-671C1F472929}"/>
                  </a:ext>
                </a:extLst>
              </p:cNvPr>
              <p:cNvSpPr txBox="1"/>
              <p:nvPr/>
            </p:nvSpPr>
            <p:spPr>
              <a:xfrm>
                <a:off x="352872" y="2585054"/>
                <a:ext cx="77247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Allows a function to accept any number of positional arguments.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Arguments are collected as a tuple.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F96098-91DD-4988-AD0C-29117999E4DD}"/>
                  </a:ext>
                </a:extLst>
              </p:cNvPr>
              <p:cNvSpPr txBox="1"/>
              <p:nvPr/>
            </p:nvSpPr>
            <p:spPr>
              <a:xfrm>
                <a:off x="2935439" y="2118830"/>
                <a:ext cx="18150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bg1"/>
                    </a:solidFill>
                  </a:rPr>
                  <a:t>Definition</a:t>
                </a:r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1F1364E-EA45-4D53-BBE2-E2244F77D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190" y="1475960"/>
              <a:ext cx="519866" cy="51986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64FBB8-4438-426B-90FB-71B98BF31EFB}"/>
              </a:ext>
            </a:extLst>
          </p:cNvPr>
          <p:cNvGrpSpPr/>
          <p:nvPr/>
        </p:nvGrpSpPr>
        <p:grpSpPr>
          <a:xfrm>
            <a:off x="296987" y="3588128"/>
            <a:ext cx="6367439" cy="866334"/>
            <a:chOff x="903179" y="3192393"/>
            <a:chExt cx="6367439" cy="86633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8C4D56-AFBA-4386-B9F2-883D52973F2D}"/>
                </a:ext>
              </a:extLst>
            </p:cNvPr>
            <p:cNvGrpSpPr/>
            <p:nvPr/>
          </p:nvGrpSpPr>
          <p:grpSpPr>
            <a:xfrm>
              <a:off x="903179" y="3192393"/>
              <a:ext cx="6367439" cy="866334"/>
              <a:chOff x="-358714" y="2118830"/>
              <a:chExt cx="7318314" cy="86633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38B166-D7DB-4AF6-B4A1-EEDB8324121C}"/>
                  </a:ext>
                </a:extLst>
              </p:cNvPr>
              <p:cNvSpPr txBox="1"/>
              <p:nvPr/>
            </p:nvSpPr>
            <p:spPr>
              <a:xfrm>
                <a:off x="-358714" y="2585054"/>
                <a:ext cx="73183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Ideal when the number of arguments is unknown.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7732F7-B4AE-47F5-B1F4-1752F6C43D92}"/>
                  </a:ext>
                </a:extLst>
              </p:cNvPr>
              <p:cNvSpPr txBox="1"/>
              <p:nvPr/>
            </p:nvSpPr>
            <p:spPr>
              <a:xfrm>
                <a:off x="2768031" y="2118830"/>
                <a:ext cx="21004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bg1"/>
                    </a:solidFill>
                  </a:rPr>
                  <a:t>Benefits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8092F1-B6D3-46B3-A8B9-766BEE5B6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7729" y="3192393"/>
              <a:ext cx="543990" cy="54399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71EE4-E9BD-41C4-B074-47C7963C2B30}"/>
              </a:ext>
            </a:extLst>
          </p:cNvPr>
          <p:cNvGrpSpPr/>
          <p:nvPr/>
        </p:nvGrpSpPr>
        <p:grpSpPr>
          <a:xfrm>
            <a:off x="7270618" y="4922489"/>
            <a:ext cx="4911223" cy="1146053"/>
            <a:chOff x="352872" y="2146887"/>
            <a:chExt cx="7893310" cy="114605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31D6AF-4668-4ED6-94E3-A9F5A913D5C1}"/>
                </a:ext>
              </a:extLst>
            </p:cNvPr>
            <p:cNvSpPr txBox="1"/>
            <p:nvPr/>
          </p:nvSpPr>
          <p:spPr>
            <a:xfrm>
              <a:off x="352872" y="2585054"/>
              <a:ext cx="78933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*</a:t>
              </a:r>
              <a:r>
                <a:rPr lang="en-US" sz="2000" dirty="0" err="1">
                  <a:solidFill>
                    <a:schemeClr val="bg1"/>
                  </a:solidFill>
                </a:rPr>
                <a:t>args</a:t>
              </a:r>
              <a:r>
                <a:rPr lang="en-US" sz="2000" dirty="0">
                  <a:solidFill>
                    <a:schemeClr val="bg1"/>
                  </a:solidFill>
                </a:rPr>
                <a:t> gathers all arguments into a tuple.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join() combines them into a single string.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781635-DFDA-4D5A-A338-39D50B7A8B7A}"/>
                </a:ext>
              </a:extLst>
            </p:cNvPr>
            <p:cNvSpPr txBox="1"/>
            <p:nvPr/>
          </p:nvSpPr>
          <p:spPr>
            <a:xfrm>
              <a:off x="2891405" y="2146887"/>
              <a:ext cx="34205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chemeClr val="bg1"/>
                  </a:solidFill>
                </a:rPr>
                <a:t>Explanation</a:t>
              </a:r>
            </a:p>
            <a:p>
              <a:endParaRPr lang="en-US" sz="2400" b="1" u="sng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95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Keyword Arguments (**</a:t>
            </a:r>
            <a:r>
              <a:rPr lang="en-US" b="1" dirty="0" err="1">
                <a:solidFill>
                  <a:schemeClr val="accent3"/>
                </a:solidFill>
                <a:effectLst/>
              </a:rPr>
              <a:t>kwargs</a:t>
            </a:r>
            <a:r>
              <a:rPr lang="en-US" b="1" dirty="0">
                <a:solidFill>
                  <a:schemeClr val="accent3"/>
                </a:solidFill>
                <a:effectLst/>
              </a:rPr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38B166-D7DB-4AF6-B4A1-EEDB8324121C}"/>
              </a:ext>
            </a:extLst>
          </p:cNvPr>
          <p:cNvSpPr txBox="1"/>
          <p:nvPr/>
        </p:nvSpPr>
        <p:spPr>
          <a:xfrm>
            <a:off x="576120" y="2254428"/>
            <a:ext cx="67390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Purpose: </a:t>
            </a:r>
            <a:r>
              <a:rPr lang="en-US" sz="2400" dirty="0">
                <a:solidFill>
                  <a:schemeClr val="bg1"/>
                </a:solidFill>
              </a:rPr>
              <a:t>To handle a variable number of keyword (named) arguments.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Syntax: </a:t>
            </a:r>
            <a:r>
              <a:rPr lang="en-US" sz="2400" dirty="0">
                <a:solidFill>
                  <a:schemeClr val="bg1"/>
                </a:solidFill>
              </a:rPr>
              <a:t>A double asterisk (**) is used before a parameter name, typically **</a:t>
            </a:r>
            <a:r>
              <a:rPr lang="en-US" sz="2400" dirty="0" err="1">
                <a:solidFill>
                  <a:schemeClr val="bg1"/>
                </a:solidFill>
              </a:rPr>
              <a:t>kwargs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Behavior: </a:t>
            </a:r>
            <a:r>
              <a:rPr lang="en-US" sz="2400" dirty="0">
                <a:solidFill>
                  <a:schemeClr val="bg1"/>
                </a:solidFill>
              </a:rPr>
              <a:t>All extra keyword arguments are collected into a dictionary.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5DED1F-576E-48C3-A40D-AD2B8335A1F6}"/>
              </a:ext>
            </a:extLst>
          </p:cNvPr>
          <p:cNvSpPr txBox="1"/>
          <p:nvPr/>
        </p:nvSpPr>
        <p:spPr>
          <a:xfrm>
            <a:off x="7440328" y="2535981"/>
            <a:ext cx="445649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def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create_profile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(**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profile_data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):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        print("Creating profile...")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        for key, value in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profile_data.items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():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      	 print(f"{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key.capitalize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()}: {value}")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create_profile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(name="John Doe", age=30, city="New York")</a:t>
            </a:r>
          </a:p>
          <a:p>
            <a:r>
              <a:rPr lang="en-US" dirty="0">
                <a:solidFill>
                  <a:schemeClr val="bg1"/>
                </a:solidFill>
              </a:rPr>
              <a:t># Output:</a:t>
            </a:r>
          </a:p>
          <a:p>
            <a:r>
              <a:rPr lang="en-US" dirty="0">
                <a:solidFill>
                  <a:schemeClr val="bg1"/>
                </a:solidFill>
              </a:rPr>
              <a:t># Creating profile...</a:t>
            </a:r>
          </a:p>
          <a:p>
            <a:r>
              <a:rPr lang="en-US" dirty="0">
                <a:solidFill>
                  <a:schemeClr val="bg1"/>
                </a:solidFill>
              </a:rPr>
              <a:t># Name: John Doe</a:t>
            </a:r>
          </a:p>
          <a:p>
            <a:r>
              <a:rPr lang="en-US" dirty="0">
                <a:solidFill>
                  <a:schemeClr val="bg1"/>
                </a:solidFill>
              </a:rPr>
              <a:t># Age: 30</a:t>
            </a:r>
          </a:p>
          <a:p>
            <a:r>
              <a:rPr lang="en-US" dirty="0">
                <a:solidFill>
                  <a:schemeClr val="bg1"/>
                </a:solidFill>
              </a:rPr>
              <a:t># City: New York</a:t>
            </a:r>
          </a:p>
        </p:txBody>
      </p:sp>
    </p:spTree>
    <p:extLst>
      <p:ext uri="{BB962C8B-B14F-4D97-AF65-F5344CB8AC3E}">
        <p14:creationId xmlns:p14="http://schemas.microsoft.com/office/powerpoint/2010/main" val="2969412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chemeClr val="accent3"/>
                </a:solidFill>
                <a:effectLst/>
              </a:rPr>
              <a:t>Return Values from Functions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621993-6CE4-4394-A423-BEDD3B16CD16}"/>
              </a:ext>
            </a:extLst>
          </p:cNvPr>
          <p:cNvSpPr txBox="1"/>
          <p:nvPr/>
        </p:nvSpPr>
        <p:spPr>
          <a:xfrm>
            <a:off x="413457" y="2143411"/>
            <a:ext cx="59103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return statement sends back a value from the function to the caller.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function execution stops when a return is encountered.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2E028-45CB-47ED-A97D-17E428DA5266}"/>
              </a:ext>
            </a:extLst>
          </p:cNvPr>
          <p:cNvSpPr txBox="1"/>
          <p:nvPr/>
        </p:nvSpPr>
        <p:spPr>
          <a:xfrm>
            <a:off x="7714649" y="3122938"/>
            <a:ext cx="38136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C0C0C0"/>
                </a:highlight>
              </a:rPr>
              <a:t>def add(a, b):</a:t>
            </a:r>
          </a:p>
          <a:p>
            <a:r>
              <a:rPr lang="en-US" sz="2800" dirty="0">
                <a:solidFill>
                  <a:schemeClr val="bg1"/>
                </a:solidFill>
                <a:highlight>
                  <a:srgbClr val="C0C0C0"/>
                </a:highlight>
              </a:rPr>
              <a:t>    return a + b</a:t>
            </a:r>
          </a:p>
          <a:p>
            <a:r>
              <a:rPr lang="en-US" sz="2800" dirty="0">
                <a:solidFill>
                  <a:schemeClr val="bg1"/>
                </a:solidFill>
                <a:highlight>
                  <a:srgbClr val="C0C0C0"/>
                </a:highlight>
              </a:rPr>
              <a:t>result = add(5, 3)</a:t>
            </a:r>
          </a:p>
          <a:p>
            <a:r>
              <a:rPr lang="en-US" sz="2800" dirty="0">
                <a:solidFill>
                  <a:schemeClr val="bg1"/>
                </a:solidFill>
                <a:highlight>
                  <a:srgbClr val="C0C0C0"/>
                </a:highlight>
              </a:rPr>
              <a:t>print(result)  # Output: 8</a:t>
            </a:r>
          </a:p>
        </p:txBody>
      </p:sp>
    </p:spTree>
    <p:extLst>
      <p:ext uri="{BB962C8B-B14F-4D97-AF65-F5344CB8AC3E}">
        <p14:creationId xmlns:p14="http://schemas.microsoft.com/office/powerpoint/2010/main" val="2573593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chemeClr val="accent3"/>
                </a:solidFill>
                <a:effectLst/>
              </a:rPr>
              <a:t>How Functions Work (Behind the Scenes)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621993-6CE4-4394-A423-BEDD3B16CD16}"/>
              </a:ext>
            </a:extLst>
          </p:cNvPr>
          <p:cNvSpPr txBox="1"/>
          <p:nvPr/>
        </p:nvSpPr>
        <p:spPr>
          <a:xfrm>
            <a:off x="480833" y="1948655"/>
            <a:ext cx="77391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Step 1: </a:t>
            </a:r>
            <a:r>
              <a:rPr lang="en-US" sz="2800" dirty="0">
                <a:solidFill>
                  <a:schemeClr val="bg1"/>
                </a:solidFill>
              </a:rPr>
              <a:t>The function definition is loaded into memory.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Step 2: </a:t>
            </a:r>
            <a:r>
              <a:rPr lang="en-US" sz="2800" dirty="0">
                <a:solidFill>
                  <a:schemeClr val="bg1"/>
                </a:solidFill>
              </a:rPr>
              <a:t>A function call is made, and arguments are passed into the function.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Step 3: </a:t>
            </a:r>
            <a:r>
              <a:rPr lang="en-US" sz="2800" dirty="0">
                <a:solidFill>
                  <a:schemeClr val="bg1"/>
                </a:solidFill>
              </a:rPr>
              <a:t>The function code block is executed.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Step 4: </a:t>
            </a:r>
            <a:r>
              <a:rPr lang="en-US" sz="2800" dirty="0">
                <a:solidFill>
                  <a:schemeClr val="bg1"/>
                </a:solidFill>
              </a:rPr>
              <a:t>The return value (if any) is sent back to the calling location.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70A7AE-F58F-4276-96DC-71D235FBA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22" y="2858703"/>
            <a:ext cx="4349034" cy="186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24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3"/>
                </a:solidFill>
                <a:effectLst/>
              </a:rPr>
              <a:t>Nested Functions &amp; Closures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621993-6CE4-4394-A423-BEDD3B16CD16}"/>
              </a:ext>
            </a:extLst>
          </p:cNvPr>
          <p:cNvSpPr txBox="1"/>
          <p:nvPr/>
        </p:nvSpPr>
        <p:spPr>
          <a:xfrm>
            <a:off x="365330" y="2545421"/>
            <a:ext cx="65263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Nested Functions</a:t>
            </a:r>
          </a:p>
          <a:p>
            <a:r>
              <a:rPr lang="en-US" sz="2800" dirty="0">
                <a:solidFill>
                  <a:schemeClr val="bg1"/>
                </a:solidFill>
              </a:rPr>
              <a:t>Functions defined inside other functions.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Closures</a:t>
            </a:r>
          </a:p>
          <a:p>
            <a:r>
              <a:rPr lang="en-US" sz="2800" dirty="0">
                <a:solidFill>
                  <a:schemeClr val="bg1"/>
                </a:solidFill>
              </a:rPr>
              <a:t>When a nested function remembers its enclosing function’s variables.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8312B5-F801-4F82-A33D-E6C6F47C19E6}"/>
              </a:ext>
            </a:extLst>
          </p:cNvPr>
          <p:cNvGrpSpPr/>
          <p:nvPr/>
        </p:nvGrpSpPr>
        <p:grpSpPr>
          <a:xfrm>
            <a:off x="6737298" y="2545421"/>
            <a:ext cx="5303905" cy="3736579"/>
            <a:chOff x="3805295" y="4653207"/>
            <a:chExt cx="4349192" cy="37365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DD4BC72-8716-4127-A622-7219A8574B29}"/>
                </a:ext>
              </a:extLst>
            </p:cNvPr>
            <p:cNvGrpSpPr/>
            <p:nvPr/>
          </p:nvGrpSpPr>
          <p:grpSpPr>
            <a:xfrm>
              <a:off x="3805295" y="4693586"/>
              <a:ext cx="4349192" cy="3696200"/>
              <a:chOff x="2376485" y="2118830"/>
              <a:chExt cx="5456905" cy="369620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5F6DF5-86D3-47F6-9A2A-5A0704BCF4EE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20904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u="sng" dirty="0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220E13-D70B-4906-96A0-2C25E386E066}"/>
                  </a:ext>
                </a:extLst>
              </p:cNvPr>
              <p:cNvSpPr txBox="1"/>
              <p:nvPr/>
            </p:nvSpPr>
            <p:spPr>
              <a:xfrm>
                <a:off x="2376485" y="2768042"/>
                <a:ext cx="5456905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def </a:t>
                </a:r>
                <a:r>
                  <a:rPr lang="en-US" sz="2400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outer_function</a:t>
                </a:r>
                <a:r>
                  <a:rPr lang="en-US" sz="24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(</a:t>
                </a:r>
                <a:r>
                  <a:rPr lang="en-US" sz="2400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outer_variable</a:t>
                </a:r>
                <a:r>
                  <a:rPr lang="en-US" sz="24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):</a:t>
                </a:r>
              </a:p>
              <a:p>
                <a:r>
                  <a:rPr lang="en-US" sz="24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    def </a:t>
                </a:r>
                <a:r>
                  <a:rPr lang="en-US" sz="2400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inner_function</a:t>
                </a:r>
                <a:r>
                  <a:rPr lang="en-US" sz="24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(</a:t>
                </a:r>
                <a:r>
                  <a:rPr lang="en-US" sz="2400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inner_variable</a:t>
                </a:r>
                <a:r>
                  <a:rPr lang="en-US" sz="24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):</a:t>
                </a:r>
              </a:p>
              <a:p>
                <a:r>
                  <a:rPr lang="en-US" sz="24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        return </a:t>
                </a:r>
                <a:r>
                  <a:rPr lang="en-US" sz="2400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outer_variable</a:t>
                </a:r>
                <a:r>
                  <a:rPr lang="en-US" sz="24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 + </a:t>
                </a:r>
                <a:r>
                  <a:rPr lang="en-US" sz="2400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inner_variable</a:t>
                </a:r>
                <a:endParaRPr lang="en-US" sz="2400" i="1" dirty="0">
                  <a:solidFill>
                    <a:schemeClr val="bg1"/>
                  </a:solidFill>
                  <a:highlight>
                    <a:srgbClr val="C0C0C0"/>
                  </a:highlight>
                </a:endParaRPr>
              </a:p>
              <a:p>
                <a:r>
                  <a:rPr lang="en-US" sz="24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    return </a:t>
                </a:r>
                <a:r>
                  <a:rPr lang="en-US" sz="2400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inner_function</a:t>
                </a:r>
                <a:endParaRPr lang="en-US" sz="2400" i="1" dirty="0">
                  <a:solidFill>
                    <a:schemeClr val="bg1"/>
                  </a:solidFill>
                  <a:highlight>
                    <a:srgbClr val="C0C0C0"/>
                  </a:highlight>
                </a:endParaRPr>
              </a:p>
              <a:p>
                <a:endParaRPr lang="en-US" sz="2400" i="1" dirty="0">
                  <a:solidFill>
                    <a:schemeClr val="bg1"/>
                  </a:solidFill>
                  <a:highlight>
                    <a:srgbClr val="C0C0C0"/>
                  </a:highlight>
                </a:endParaRPr>
              </a:p>
              <a:p>
                <a:r>
                  <a:rPr lang="en-US" sz="2400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add_five</a:t>
                </a:r>
                <a:r>
                  <a:rPr lang="en-US" sz="24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 = </a:t>
                </a:r>
                <a:r>
                  <a:rPr lang="en-US" sz="2400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outer_function</a:t>
                </a:r>
                <a:r>
                  <a:rPr lang="en-US" sz="24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(5)</a:t>
                </a:r>
              </a:p>
              <a:p>
                <a:r>
                  <a:rPr lang="en-US" sz="24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print(</a:t>
                </a:r>
                <a:r>
                  <a:rPr lang="en-US" sz="2400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add_five</a:t>
                </a:r>
                <a:r>
                  <a:rPr lang="en-US" sz="24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(10))  # Output: 15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8B78DF1-8D50-4F35-9DF2-F80ABE828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296" y="4653207"/>
              <a:ext cx="524712" cy="524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46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3"/>
                </a:solidFill>
                <a:effectLst/>
              </a:rPr>
              <a:t>Lambda Functions (Anonymous Functions)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621993-6CE4-4394-A423-BEDD3B16CD16}"/>
              </a:ext>
            </a:extLst>
          </p:cNvPr>
          <p:cNvSpPr txBox="1"/>
          <p:nvPr/>
        </p:nvSpPr>
        <p:spPr>
          <a:xfrm>
            <a:off x="353185" y="3070133"/>
            <a:ext cx="6112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 lambda function is an anonymous, small function defined using the lambda keyword.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Quick operations, such as in functional programming patterns (map, filter, reduce).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8312B5-F801-4F82-A33D-E6C6F47C19E6}"/>
              </a:ext>
            </a:extLst>
          </p:cNvPr>
          <p:cNvGrpSpPr/>
          <p:nvPr/>
        </p:nvGrpSpPr>
        <p:grpSpPr>
          <a:xfrm>
            <a:off x="6737298" y="2545421"/>
            <a:ext cx="5303905" cy="2259251"/>
            <a:chOff x="3805295" y="4653207"/>
            <a:chExt cx="4349192" cy="22592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DD4BC72-8716-4127-A622-7219A8574B29}"/>
                </a:ext>
              </a:extLst>
            </p:cNvPr>
            <p:cNvGrpSpPr/>
            <p:nvPr/>
          </p:nvGrpSpPr>
          <p:grpSpPr>
            <a:xfrm>
              <a:off x="3805295" y="4693586"/>
              <a:ext cx="4349192" cy="2218872"/>
              <a:chOff x="2376485" y="2118830"/>
              <a:chExt cx="5456905" cy="221887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5F6DF5-86D3-47F6-9A2A-5A0704BCF4EE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20904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u="sng" dirty="0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220E13-D70B-4906-96A0-2C25E386E066}"/>
                  </a:ext>
                </a:extLst>
              </p:cNvPr>
              <p:cNvSpPr txBox="1"/>
              <p:nvPr/>
            </p:nvSpPr>
            <p:spPr>
              <a:xfrm>
                <a:off x="2376485" y="2768042"/>
                <a:ext cx="545690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square = lambda x: x ** 2</a:t>
                </a:r>
              </a:p>
              <a:p>
                <a:r>
                  <a:rPr lang="en-US" sz="24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print(square(4))  </a:t>
                </a:r>
              </a:p>
              <a:p>
                <a:endParaRPr lang="en-US" sz="2400" i="1" dirty="0">
                  <a:solidFill>
                    <a:schemeClr val="bg1"/>
                  </a:solidFill>
                  <a:highlight>
                    <a:srgbClr val="C0C0C0"/>
                  </a:highlight>
                </a:endParaRPr>
              </a:p>
              <a:p>
                <a:r>
                  <a:rPr lang="en-US" sz="24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# Output: 16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8B78DF1-8D50-4F35-9DF2-F80ABE828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296" y="4653207"/>
              <a:ext cx="524712" cy="524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3633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Mutable vs. Immutable Arguments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621993-6CE4-4394-A423-BEDD3B16CD16}"/>
              </a:ext>
            </a:extLst>
          </p:cNvPr>
          <p:cNvSpPr txBox="1"/>
          <p:nvPr/>
        </p:nvSpPr>
        <p:spPr>
          <a:xfrm>
            <a:off x="285808" y="2348238"/>
            <a:ext cx="61124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Mutable Objects</a:t>
            </a:r>
          </a:p>
          <a:p>
            <a:r>
              <a:rPr lang="en-US" sz="2800" dirty="0">
                <a:solidFill>
                  <a:schemeClr val="bg1"/>
                </a:solidFill>
              </a:rPr>
              <a:t>Lists, dictionaries, sets, etc., can be changed within a function.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Immutable Objects</a:t>
            </a:r>
          </a:p>
          <a:p>
            <a:r>
              <a:rPr lang="en-US" sz="2800" dirty="0">
                <a:solidFill>
                  <a:schemeClr val="bg1"/>
                </a:solidFill>
              </a:rPr>
              <a:t>Integers, strings, tuples, etc., cannot be modified within a function.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8312B5-F801-4F82-A33D-E6C6F47C19E6}"/>
              </a:ext>
            </a:extLst>
          </p:cNvPr>
          <p:cNvGrpSpPr/>
          <p:nvPr/>
        </p:nvGrpSpPr>
        <p:grpSpPr>
          <a:xfrm>
            <a:off x="6737298" y="2545421"/>
            <a:ext cx="5303905" cy="2997915"/>
            <a:chOff x="3805295" y="4653207"/>
            <a:chExt cx="4349192" cy="299791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DD4BC72-8716-4127-A622-7219A8574B29}"/>
                </a:ext>
              </a:extLst>
            </p:cNvPr>
            <p:cNvGrpSpPr/>
            <p:nvPr/>
          </p:nvGrpSpPr>
          <p:grpSpPr>
            <a:xfrm>
              <a:off x="3805295" y="4693586"/>
              <a:ext cx="4349192" cy="2957536"/>
              <a:chOff x="2376485" y="2118830"/>
              <a:chExt cx="5456905" cy="2957536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5F6DF5-86D3-47F6-9A2A-5A0704BCF4EE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20904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u="sng" dirty="0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220E13-D70B-4906-96A0-2C25E386E066}"/>
                  </a:ext>
                </a:extLst>
              </p:cNvPr>
              <p:cNvSpPr txBox="1"/>
              <p:nvPr/>
            </p:nvSpPr>
            <p:spPr>
              <a:xfrm>
                <a:off x="2376485" y="2768042"/>
                <a:ext cx="545690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def </a:t>
                </a:r>
                <a:r>
                  <a:rPr lang="en-US" sz="2400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modify_list</a:t>
                </a:r>
                <a:r>
                  <a:rPr lang="en-US" sz="24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(</a:t>
                </a:r>
                <a:r>
                  <a:rPr lang="en-US" sz="2400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lst</a:t>
                </a:r>
                <a:r>
                  <a:rPr lang="en-US" sz="24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):</a:t>
                </a:r>
              </a:p>
              <a:p>
                <a:r>
                  <a:rPr lang="en-US" sz="24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    </a:t>
                </a:r>
                <a:r>
                  <a:rPr lang="en-US" sz="2400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lst.append</a:t>
                </a:r>
                <a:r>
                  <a:rPr lang="en-US" sz="24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(4)</a:t>
                </a:r>
              </a:p>
              <a:p>
                <a:endParaRPr lang="en-US" sz="2400" i="1" dirty="0">
                  <a:solidFill>
                    <a:schemeClr val="bg1"/>
                  </a:solidFill>
                  <a:highlight>
                    <a:srgbClr val="C0C0C0"/>
                  </a:highlight>
                </a:endParaRPr>
              </a:p>
              <a:p>
                <a:r>
                  <a:rPr lang="en-US" sz="2400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my_list</a:t>
                </a:r>
                <a:r>
                  <a:rPr lang="en-US" sz="24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 = [1, 2, 3]</a:t>
                </a:r>
              </a:p>
              <a:p>
                <a:r>
                  <a:rPr lang="en-US" sz="2400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modify_list</a:t>
                </a:r>
                <a:r>
                  <a:rPr lang="en-US" sz="24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(</a:t>
                </a:r>
                <a:r>
                  <a:rPr lang="en-US" sz="2400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my_list</a:t>
                </a:r>
                <a:r>
                  <a:rPr lang="en-US" sz="24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)</a:t>
                </a:r>
              </a:p>
              <a:p>
                <a:r>
                  <a:rPr lang="en-US" sz="24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print(</a:t>
                </a:r>
                <a:r>
                  <a:rPr lang="en-US" sz="2400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my_list</a:t>
                </a:r>
                <a:r>
                  <a:rPr lang="en-US" sz="24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)  # Output: [1, 2, 3, 4]</a:t>
                </a:r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8B78DF1-8D50-4F35-9DF2-F80ABE828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296" y="4653207"/>
              <a:ext cx="524712" cy="524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142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Introduction to Function in Python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EE5060-43E7-4AB8-B29D-6D196586E7B3}"/>
              </a:ext>
            </a:extLst>
          </p:cNvPr>
          <p:cNvGrpSpPr/>
          <p:nvPr/>
        </p:nvGrpSpPr>
        <p:grpSpPr>
          <a:xfrm>
            <a:off x="7493238" y="2276624"/>
            <a:ext cx="4200921" cy="3008906"/>
            <a:chOff x="7493238" y="2276624"/>
            <a:chExt cx="4200921" cy="300890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40FEA2-F40A-4240-B2EF-91A536BB0F3D}"/>
                </a:ext>
              </a:extLst>
            </p:cNvPr>
            <p:cNvGrpSpPr/>
            <p:nvPr/>
          </p:nvGrpSpPr>
          <p:grpSpPr>
            <a:xfrm>
              <a:off x="7493238" y="2276624"/>
              <a:ext cx="4200921" cy="3008906"/>
              <a:chOff x="3373704" y="4653207"/>
              <a:chExt cx="4200921" cy="3008906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C7A15DB-6AB3-49B0-90AF-3AB5A0EEBB9D}"/>
                  </a:ext>
                </a:extLst>
              </p:cNvPr>
              <p:cNvGrpSpPr/>
              <p:nvPr/>
            </p:nvGrpSpPr>
            <p:grpSpPr>
              <a:xfrm>
                <a:off x="3373704" y="4693586"/>
                <a:ext cx="4200921" cy="2968527"/>
                <a:chOff x="1834970" y="2118830"/>
                <a:chExt cx="5270871" cy="2968527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F75FC54-4C97-44BB-8F2E-2387A3918365}"/>
                    </a:ext>
                  </a:extLst>
                </p:cNvPr>
                <p:cNvSpPr txBox="1"/>
                <p:nvPr/>
              </p:nvSpPr>
              <p:spPr>
                <a:xfrm>
                  <a:off x="1834970" y="4010139"/>
                  <a:ext cx="5270871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u="sng" dirty="0">
                      <a:solidFill>
                        <a:schemeClr val="bg1"/>
                      </a:solidFill>
                    </a:rPr>
                    <a:t>Explanation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greet function takes </a:t>
                  </a:r>
                  <a:r>
                    <a:rPr lang="en-US" sz="2000" b="1" dirty="0">
                      <a:solidFill>
                        <a:schemeClr val="bg1"/>
                      </a:solidFill>
                    </a:rPr>
                    <a:t>name</a:t>
                  </a:r>
                  <a:r>
                    <a:rPr lang="en-US" sz="2000" dirty="0">
                      <a:solidFill>
                        <a:schemeClr val="bg1"/>
                      </a:solidFill>
                    </a:rPr>
                    <a:t> parameter and prints a greeting.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1374E2D-910D-4964-97E1-D401047F344C}"/>
                    </a:ext>
                  </a:extLst>
                </p:cNvPr>
                <p:cNvSpPr txBox="1"/>
                <p:nvPr/>
              </p:nvSpPr>
              <p:spPr>
                <a:xfrm>
                  <a:off x="2935440" y="2118830"/>
                  <a:ext cx="209044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u="sng" dirty="0">
                      <a:solidFill>
                        <a:schemeClr val="bg1"/>
                      </a:solidFill>
                    </a:rPr>
                    <a:t>Example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4D78B0C-E40B-4B3B-B680-93412D1EF246}"/>
                    </a:ext>
                  </a:extLst>
                </p:cNvPr>
                <p:cNvSpPr txBox="1"/>
                <p:nvPr/>
              </p:nvSpPr>
              <p:spPr>
                <a:xfrm>
                  <a:off x="2376486" y="2768042"/>
                  <a:ext cx="410233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i="1" dirty="0">
                      <a:solidFill>
                        <a:schemeClr val="bg1"/>
                      </a:solidFill>
                      <a:highlight>
                        <a:srgbClr val="C0C0C0"/>
                      </a:highlight>
                    </a:rPr>
                    <a:t>def greet(name):</a:t>
                  </a:r>
                </a:p>
                <a:p>
                  <a:r>
                    <a:rPr lang="en-US" sz="1600" i="1" dirty="0">
                      <a:solidFill>
                        <a:schemeClr val="bg1"/>
                      </a:solidFill>
                      <a:highlight>
                        <a:srgbClr val="C0C0C0"/>
                      </a:highlight>
                    </a:rPr>
                    <a:t>    print(</a:t>
                  </a:r>
                  <a:r>
                    <a:rPr lang="en-US" sz="1600" i="1" dirty="0" err="1">
                      <a:solidFill>
                        <a:schemeClr val="bg1"/>
                      </a:solidFill>
                      <a:highlight>
                        <a:srgbClr val="C0C0C0"/>
                      </a:highlight>
                    </a:rPr>
                    <a:t>f"Hello</a:t>
                  </a:r>
                  <a:r>
                    <a:rPr lang="en-US" sz="1600" i="1" dirty="0">
                      <a:solidFill>
                        <a:schemeClr val="bg1"/>
                      </a:solidFill>
                      <a:highlight>
                        <a:srgbClr val="C0C0C0"/>
                      </a:highlight>
                    </a:rPr>
                    <a:t>, {name}!")</a:t>
                  </a:r>
                </a:p>
                <a:p>
                  <a:r>
                    <a:rPr lang="en-US" sz="1600" i="1" dirty="0">
                      <a:solidFill>
                        <a:schemeClr val="bg1"/>
                      </a:solidFill>
                      <a:highlight>
                        <a:srgbClr val="C0C0C0"/>
                      </a:highlight>
                    </a:rPr>
                    <a:t>greet("Alice")  # Output: Hello, Alice!</a:t>
                  </a:r>
                </a:p>
              </p:txBody>
            </p:sp>
          </p:grp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0AB870B-B5FF-4DE7-95B5-62FAE5371E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296" y="4653207"/>
                <a:ext cx="524712" cy="524712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094677A-0445-443F-8DC0-FA27CDF391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224"/>
            <a:stretch/>
          </p:blipFill>
          <p:spPr>
            <a:xfrm>
              <a:off x="8187186" y="4139106"/>
              <a:ext cx="564550" cy="46166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D38295E-A749-44B0-BAE3-065460019D7D}"/>
              </a:ext>
            </a:extLst>
          </p:cNvPr>
          <p:cNvGrpSpPr/>
          <p:nvPr/>
        </p:nvGrpSpPr>
        <p:grpSpPr>
          <a:xfrm>
            <a:off x="1184900" y="4683458"/>
            <a:ext cx="4452456" cy="1200399"/>
            <a:chOff x="464633" y="2092541"/>
            <a:chExt cx="4452456" cy="120039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FF3CC-DB96-4AAD-90BB-499F19CB4F20}"/>
                </a:ext>
              </a:extLst>
            </p:cNvPr>
            <p:cNvSpPr txBox="1"/>
            <p:nvPr/>
          </p:nvSpPr>
          <p:spPr>
            <a:xfrm>
              <a:off x="464633" y="2585054"/>
              <a:ext cx="44524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Use def keyword, function name, and parameters in ().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96B9B2F-7CD1-4E8C-8BCE-2BA2012A01BE}"/>
                </a:ext>
              </a:extLst>
            </p:cNvPr>
            <p:cNvSpPr txBox="1"/>
            <p:nvPr/>
          </p:nvSpPr>
          <p:spPr>
            <a:xfrm>
              <a:off x="1854206" y="2092541"/>
              <a:ext cx="2998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chemeClr val="bg1"/>
                  </a:solidFill>
                </a:rPr>
                <a:t>Syntax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20D1AD-9E6B-4CDA-AC00-F4899726B93D}"/>
              </a:ext>
            </a:extLst>
          </p:cNvPr>
          <p:cNvGrpSpPr/>
          <p:nvPr/>
        </p:nvGrpSpPr>
        <p:grpSpPr>
          <a:xfrm>
            <a:off x="210632" y="1475960"/>
            <a:ext cx="6606728" cy="909764"/>
            <a:chOff x="210632" y="1475960"/>
            <a:chExt cx="6606728" cy="90976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803C3F8-FA6C-4B65-AC37-9CC1DE22CEC1}"/>
                </a:ext>
              </a:extLst>
            </p:cNvPr>
            <p:cNvGrpSpPr/>
            <p:nvPr/>
          </p:nvGrpSpPr>
          <p:grpSpPr>
            <a:xfrm>
              <a:off x="210632" y="1519390"/>
              <a:ext cx="6606728" cy="866334"/>
              <a:chOff x="352872" y="2118830"/>
              <a:chExt cx="6606728" cy="866334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2C3DCC3-DA02-4626-B54B-9870CD665236}"/>
                  </a:ext>
                </a:extLst>
              </p:cNvPr>
              <p:cNvSpPr txBox="1"/>
              <p:nvPr/>
            </p:nvSpPr>
            <p:spPr>
              <a:xfrm>
                <a:off x="352872" y="2585054"/>
                <a:ext cx="66067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Named, reusable code blocks for specific tasks.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975451-B788-4651-98D7-8702B24614B0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1514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bg1"/>
                    </a:solidFill>
                  </a:rPr>
                  <a:t>Definition</a:t>
                </a:r>
              </a:p>
            </p:txBody>
          </p:sp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2BB4DEE-7105-4ADD-A1EA-7DAE4C3AD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190" y="1475960"/>
              <a:ext cx="519866" cy="519866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14E00D9-0C3D-4BE2-AAA9-15F99A740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988" y="4486381"/>
            <a:ext cx="2295525" cy="199072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472210CF-0D3D-4FC7-95B6-AE9B850D700A}"/>
              </a:ext>
            </a:extLst>
          </p:cNvPr>
          <p:cNvGrpSpPr/>
          <p:nvPr/>
        </p:nvGrpSpPr>
        <p:grpSpPr>
          <a:xfrm>
            <a:off x="787172" y="2935288"/>
            <a:ext cx="5522187" cy="1481887"/>
            <a:chOff x="573812" y="4046603"/>
            <a:chExt cx="5522187" cy="148188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15B9F6C-3D35-4E7A-901D-E57FA1A9C618}"/>
                </a:ext>
              </a:extLst>
            </p:cNvPr>
            <p:cNvGrpSpPr/>
            <p:nvPr/>
          </p:nvGrpSpPr>
          <p:grpSpPr>
            <a:xfrm>
              <a:off x="573812" y="4046603"/>
              <a:ext cx="5522187" cy="1481887"/>
              <a:chOff x="807492" y="2118830"/>
              <a:chExt cx="5522187" cy="148188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41641A4-2E75-4107-9B2B-5F76CFE8C729}"/>
                  </a:ext>
                </a:extLst>
              </p:cNvPr>
              <p:cNvSpPr txBox="1"/>
              <p:nvPr/>
            </p:nvSpPr>
            <p:spPr>
              <a:xfrm>
                <a:off x="807492" y="2585054"/>
                <a:ext cx="552218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</a:rPr>
                  <a:t>Organize code into manageable parts.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</a:rPr>
                  <a:t>Promote reusability, reduce redundancy.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</a:rPr>
                  <a:t>Enable multiple calls throughout a program.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A6D333F-0B74-45AD-86BB-74565FDDB4E1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1514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bg1"/>
                    </a:solidFill>
                  </a:rPr>
                  <a:t>Purpose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01F3410-7FA3-4BCF-A33C-F0CA37169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8266" y="4089820"/>
              <a:ext cx="400110" cy="40011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2CEB0E1-3D82-4D0D-8F92-3DA0BE55E4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138" y="2780697"/>
            <a:ext cx="1721691" cy="7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95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Best Practices for Writing Functions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621993-6CE4-4394-A423-BEDD3B16CD16}"/>
              </a:ext>
            </a:extLst>
          </p:cNvPr>
          <p:cNvSpPr txBox="1"/>
          <p:nvPr/>
        </p:nvSpPr>
        <p:spPr>
          <a:xfrm>
            <a:off x="324309" y="2136483"/>
            <a:ext cx="68368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Keep functions small and focused on one task.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 meaningful function names.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Avoid side effects.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Document your functions with docstrings.</a:t>
            </a:r>
          </a:p>
        </p:txBody>
      </p:sp>
    </p:spTree>
    <p:extLst>
      <p:ext uri="{BB962C8B-B14F-4D97-AF65-F5344CB8AC3E}">
        <p14:creationId xmlns:p14="http://schemas.microsoft.com/office/powerpoint/2010/main" val="865773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E9C5C-6569-4C5C-98FD-4514941A1A59}"/>
              </a:ext>
            </a:extLst>
          </p:cNvPr>
          <p:cNvSpPr/>
          <p:nvPr/>
        </p:nvSpPr>
        <p:spPr>
          <a:xfrm rot="2700000">
            <a:off x="4776987" y="1498228"/>
            <a:ext cx="2013391" cy="2013391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6BA146-A655-415F-8DCE-ED10500F28D3}"/>
              </a:ext>
            </a:extLst>
          </p:cNvPr>
          <p:cNvSpPr/>
          <p:nvPr/>
        </p:nvSpPr>
        <p:spPr>
          <a:xfrm rot="2700000">
            <a:off x="6838259" y="3069049"/>
            <a:ext cx="1719112" cy="17191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5C243C-8AFA-48C1-BC37-34FA15F457A4}"/>
              </a:ext>
            </a:extLst>
          </p:cNvPr>
          <p:cNvSpPr/>
          <p:nvPr/>
        </p:nvSpPr>
        <p:spPr>
          <a:xfrm rot="2700000" flipV="1">
            <a:off x="4540879" y="4118095"/>
            <a:ext cx="952612" cy="9526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236F8A-92A8-462D-9C5C-EBB0391EE255}"/>
              </a:ext>
            </a:extLst>
          </p:cNvPr>
          <p:cNvSpPr/>
          <p:nvPr/>
        </p:nvSpPr>
        <p:spPr>
          <a:xfrm rot="2700000">
            <a:off x="4873774" y="2476034"/>
            <a:ext cx="2632087" cy="2632087"/>
          </a:xfrm>
          <a:prstGeom prst="roundRect">
            <a:avLst>
              <a:gd name="adj" fmla="val 1912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2742A2-6260-4172-8D34-B3FEEEF9BC92}"/>
              </a:ext>
            </a:extLst>
          </p:cNvPr>
          <p:cNvSpPr txBox="1">
            <a:spLocks/>
          </p:cNvSpPr>
          <p:nvPr/>
        </p:nvSpPr>
        <p:spPr>
          <a:xfrm>
            <a:off x="5052519" y="3279223"/>
            <a:ext cx="2274595" cy="1239069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A43068-9F93-4923-849F-C40C2616E5FD}"/>
              </a:ext>
            </a:extLst>
          </p:cNvPr>
          <p:cNvSpPr/>
          <p:nvPr/>
        </p:nvSpPr>
        <p:spPr>
          <a:xfrm rot="2700000">
            <a:off x="6514438" y="5459984"/>
            <a:ext cx="1597667" cy="1597667"/>
          </a:xfrm>
          <a:custGeom>
            <a:avLst/>
            <a:gdLst>
              <a:gd name="connsiteX0" fmla="*/ 89500 w 1597666"/>
              <a:gd name="connsiteY0" fmla="*/ 89500 h 1597666"/>
              <a:gd name="connsiteX1" fmla="*/ 305570 w 1597666"/>
              <a:gd name="connsiteY1" fmla="*/ 0 h 1597666"/>
              <a:gd name="connsiteX2" fmla="*/ 1292096 w 1597666"/>
              <a:gd name="connsiteY2" fmla="*/ 0 h 1597666"/>
              <a:gd name="connsiteX3" fmla="*/ 1597666 w 1597666"/>
              <a:gd name="connsiteY3" fmla="*/ 305570 h 1597666"/>
              <a:gd name="connsiteX4" fmla="*/ 1597666 w 1597666"/>
              <a:gd name="connsiteY4" fmla="*/ 828667 h 1597666"/>
              <a:gd name="connsiteX5" fmla="*/ 828667 w 1597666"/>
              <a:gd name="connsiteY5" fmla="*/ 1597666 h 1597666"/>
              <a:gd name="connsiteX6" fmla="*/ 305570 w 1597666"/>
              <a:gd name="connsiteY6" fmla="*/ 1597666 h 1597666"/>
              <a:gd name="connsiteX7" fmla="*/ 0 w 1597666"/>
              <a:gd name="connsiteY7" fmla="*/ 1292096 h 1597666"/>
              <a:gd name="connsiteX8" fmla="*/ 0 w 1597666"/>
              <a:gd name="connsiteY8" fmla="*/ 305570 h 1597666"/>
              <a:gd name="connsiteX9" fmla="*/ 89500 w 1597666"/>
              <a:gd name="connsiteY9" fmla="*/ 89500 h 159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666" h="1597666">
                <a:moveTo>
                  <a:pt x="89500" y="89500"/>
                </a:moveTo>
                <a:cubicBezTo>
                  <a:pt x="144796" y="34202"/>
                  <a:pt x="221189" y="0"/>
                  <a:pt x="305570" y="0"/>
                </a:cubicBezTo>
                <a:lnTo>
                  <a:pt x="1292096" y="0"/>
                </a:lnTo>
                <a:cubicBezTo>
                  <a:pt x="1460858" y="0"/>
                  <a:pt x="1597666" y="136808"/>
                  <a:pt x="1597666" y="305570"/>
                </a:cubicBezTo>
                <a:lnTo>
                  <a:pt x="1597666" y="828667"/>
                </a:lnTo>
                <a:lnTo>
                  <a:pt x="828667" y="1597666"/>
                </a:lnTo>
                <a:lnTo>
                  <a:pt x="305570" y="1597666"/>
                </a:lnTo>
                <a:cubicBezTo>
                  <a:pt x="136808" y="1597666"/>
                  <a:pt x="0" y="1460858"/>
                  <a:pt x="0" y="1292096"/>
                </a:cubicBezTo>
                <a:lnTo>
                  <a:pt x="0" y="305570"/>
                </a:lnTo>
                <a:cubicBezTo>
                  <a:pt x="0" y="221189"/>
                  <a:pt x="34202" y="144796"/>
                  <a:pt x="89500" y="89500"/>
                </a:cubicBezTo>
                <a:close/>
              </a:path>
            </a:pathLst>
          </a:cu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F0C82F-60D6-4E8E-8658-1945239ECDC7}"/>
              </a:ext>
            </a:extLst>
          </p:cNvPr>
          <p:cNvSpPr/>
          <p:nvPr/>
        </p:nvSpPr>
        <p:spPr>
          <a:xfrm rot="2700000">
            <a:off x="6510290" y="359620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32F3FE-74FC-4251-9C8C-0D58948AEC51}"/>
              </a:ext>
            </a:extLst>
          </p:cNvPr>
          <p:cNvSpPr/>
          <p:nvPr/>
        </p:nvSpPr>
        <p:spPr>
          <a:xfrm rot="2700000">
            <a:off x="2631201" y="2321567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38966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81841" cy="119199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Functions: Modularity &amp; Reusability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27818F-E959-4AF3-8FF4-7899F4B118C5}"/>
              </a:ext>
            </a:extLst>
          </p:cNvPr>
          <p:cNvGrpSpPr/>
          <p:nvPr/>
        </p:nvGrpSpPr>
        <p:grpSpPr>
          <a:xfrm>
            <a:off x="892716" y="1653736"/>
            <a:ext cx="6107524" cy="1512879"/>
            <a:chOff x="465996" y="2118830"/>
            <a:chExt cx="8029128" cy="151287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49F07F-67C2-43DA-A667-D86608FE643C}"/>
                </a:ext>
              </a:extLst>
            </p:cNvPr>
            <p:cNvSpPr txBox="1"/>
            <p:nvPr/>
          </p:nvSpPr>
          <p:spPr>
            <a:xfrm>
              <a:off x="465996" y="2616046"/>
              <a:ext cx="80291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Encapsulate functionality for organized, navigable code.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Develop, test, and debug functions independently.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Enhances software quality and maintainability.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41D0C0-284F-4309-B8F9-D5A3534F709F}"/>
                </a:ext>
              </a:extLst>
            </p:cNvPr>
            <p:cNvSpPr txBox="1"/>
            <p:nvPr/>
          </p:nvSpPr>
          <p:spPr>
            <a:xfrm>
              <a:off x="2092960" y="2118830"/>
              <a:ext cx="426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>
                  <a:solidFill>
                    <a:schemeClr val="bg1"/>
                  </a:solidFill>
                </a:rPr>
                <a:t>Modularity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8BDF2B-12D3-43C8-AA3B-819CFFB0531E}"/>
              </a:ext>
            </a:extLst>
          </p:cNvPr>
          <p:cNvGrpSpPr/>
          <p:nvPr/>
        </p:nvGrpSpPr>
        <p:grpSpPr>
          <a:xfrm>
            <a:off x="892716" y="3822134"/>
            <a:ext cx="6422484" cy="1512515"/>
            <a:chOff x="2242632" y="2118830"/>
            <a:chExt cx="4503608" cy="151251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604F4B-D8D0-481F-85B3-EB6029CA49E5}"/>
                </a:ext>
              </a:extLst>
            </p:cNvPr>
            <p:cNvSpPr txBox="1"/>
            <p:nvPr/>
          </p:nvSpPr>
          <p:spPr>
            <a:xfrm>
              <a:off x="2242632" y="2615682"/>
              <a:ext cx="45036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Reuse functions across programs or sections.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Eliminates redundant code.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Keeps codebase clean and maintainable.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1B9514-5194-4F0A-AD6B-0014DB1EB656}"/>
                </a:ext>
              </a:extLst>
            </p:cNvPr>
            <p:cNvSpPr txBox="1"/>
            <p:nvPr/>
          </p:nvSpPr>
          <p:spPr>
            <a:xfrm>
              <a:off x="2935440" y="2118830"/>
              <a:ext cx="2762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>
                  <a:solidFill>
                    <a:schemeClr val="bg1"/>
                  </a:solidFill>
                </a:rPr>
                <a:t>Code Reusability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E1A5B46-1CA6-412F-8617-2DB4C8CC1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553" y="1832653"/>
            <a:ext cx="2466975" cy="18573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D44B0F-FAB4-4D94-9AC2-EAA4A8C70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540" y="1778005"/>
            <a:ext cx="1905000" cy="1905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268B657-6724-4765-9E98-5D741BBBC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398" y="3992675"/>
            <a:ext cx="1668283" cy="166828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10EEA0-9B08-4747-B3FF-D6F26E1CD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915" y="388906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chemeClr val="accent3"/>
                </a:solidFill>
                <a:effectLst/>
              </a:rPr>
              <a:t>Function Definition in Python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EE5060-43E7-4AB8-B29D-6D196586E7B3}"/>
              </a:ext>
            </a:extLst>
          </p:cNvPr>
          <p:cNvGrpSpPr/>
          <p:nvPr/>
        </p:nvGrpSpPr>
        <p:grpSpPr>
          <a:xfrm>
            <a:off x="7493238" y="2276624"/>
            <a:ext cx="4452456" cy="3008906"/>
            <a:chOff x="7493238" y="2276624"/>
            <a:chExt cx="4452456" cy="300890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40FEA2-F40A-4240-B2EF-91A536BB0F3D}"/>
                </a:ext>
              </a:extLst>
            </p:cNvPr>
            <p:cNvGrpSpPr/>
            <p:nvPr/>
          </p:nvGrpSpPr>
          <p:grpSpPr>
            <a:xfrm>
              <a:off x="7493238" y="2276624"/>
              <a:ext cx="4452456" cy="3008906"/>
              <a:chOff x="3373704" y="4653207"/>
              <a:chExt cx="4452456" cy="3008906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C7A15DB-6AB3-49B0-90AF-3AB5A0EEBB9D}"/>
                  </a:ext>
                </a:extLst>
              </p:cNvPr>
              <p:cNvGrpSpPr/>
              <p:nvPr/>
            </p:nvGrpSpPr>
            <p:grpSpPr>
              <a:xfrm>
                <a:off x="3373704" y="4693586"/>
                <a:ext cx="4452456" cy="2968527"/>
                <a:chOff x="1834970" y="2118830"/>
                <a:chExt cx="5586470" cy="2968527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F75FC54-4C97-44BB-8F2E-2387A3918365}"/>
                    </a:ext>
                  </a:extLst>
                </p:cNvPr>
                <p:cNvSpPr txBox="1"/>
                <p:nvPr/>
              </p:nvSpPr>
              <p:spPr>
                <a:xfrm>
                  <a:off x="1834970" y="4010139"/>
                  <a:ext cx="558647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u="sng" dirty="0">
                      <a:solidFill>
                        <a:schemeClr val="bg1"/>
                      </a:solidFill>
                    </a:rPr>
                    <a:t>Explanation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add function takes parameters a and b.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Returns their sum using return.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1374E2D-910D-4964-97E1-D401047F344C}"/>
                    </a:ext>
                  </a:extLst>
                </p:cNvPr>
                <p:cNvSpPr txBox="1"/>
                <p:nvPr/>
              </p:nvSpPr>
              <p:spPr>
                <a:xfrm>
                  <a:off x="2935440" y="2118830"/>
                  <a:ext cx="209044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u="sng" dirty="0">
                      <a:solidFill>
                        <a:schemeClr val="bg1"/>
                      </a:solidFill>
                    </a:rPr>
                    <a:t>Example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4D78B0C-E40B-4B3B-B680-93412D1EF246}"/>
                    </a:ext>
                  </a:extLst>
                </p:cNvPr>
                <p:cNvSpPr txBox="1"/>
                <p:nvPr/>
              </p:nvSpPr>
              <p:spPr>
                <a:xfrm>
                  <a:off x="2376486" y="2768042"/>
                  <a:ext cx="410233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solidFill>
                        <a:schemeClr val="bg1"/>
                      </a:solidFill>
                      <a:highlight>
                        <a:srgbClr val="C0C0C0"/>
                      </a:highlight>
                    </a:rPr>
                    <a:t>def add(a, b):</a:t>
                  </a:r>
                </a:p>
                <a:p>
                  <a:r>
                    <a:rPr lang="en-US" i="1" dirty="0">
                      <a:solidFill>
                        <a:schemeClr val="bg1"/>
                      </a:solidFill>
                      <a:highlight>
                        <a:srgbClr val="C0C0C0"/>
                      </a:highlight>
                    </a:rPr>
                    <a:t>    return a + b</a:t>
                  </a:r>
                </a:p>
                <a:p>
                  <a:r>
                    <a:rPr lang="en-US" i="1" dirty="0">
                      <a:solidFill>
                        <a:schemeClr val="bg1"/>
                      </a:solidFill>
                      <a:highlight>
                        <a:srgbClr val="C0C0C0"/>
                      </a:highlight>
                    </a:rPr>
                    <a:t>print(add(3, 4))  # Output: 7</a:t>
                  </a:r>
                </a:p>
              </p:txBody>
            </p:sp>
          </p:grp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0AB870B-B5FF-4DE7-95B5-62FAE5371E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296" y="4653207"/>
                <a:ext cx="524712" cy="524712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094677A-0445-443F-8DC0-FA27CDF391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224"/>
            <a:stretch/>
          </p:blipFill>
          <p:spPr>
            <a:xfrm>
              <a:off x="8187186" y="4139106"/>
              <a:ext cx="564550" cy="46166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D38295E-A749-44B0-BAE3-065460019D7D}"/>
              </a:ext>
            </a:extLst>
          </p:cNvPr>
          <p:cNvGrpSpPr/>
          <p:nvPr/>
        </p:nvGrpSpPr>
        <p:grpSpPr>
          <a:xfrm>
            <a:off x="477075" y="1487794"/>
            <a:ext cx="5860876" cy="1200399"/>
            <a:chOff x="464633" y="2092541"/>
            <a:chExt cx="4452456" cy="120039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FF3CC-DB96-4AAD-90BB-499F19CB4F20}"/>
                </a:ext>
              </a:extLst>
            </p:cNvPr>
            <p:cNvSpPr txBox="1"/>
            <p:nvPr/>
          </p:nvSpPr>
          <p:spPr>
            <a:xfrm>
              <a:off x="464633" y="2585054"/>
              <a:ext cx="44524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Use </a:t>
              </a:r>
              <a:r>
                <a:rPr lang="en-US" sz="2000" b="1" dirty="0">
                  <a:solidFill>
                    <a:schemeClr val="bg1"/>
                  </a:solidFill>
                </a:rPr>
                <a:t>def</a:t>
              </a:r>
              <a:r>
                <a:rPr lang="en-US" sz="2000" dirty="0">
                  <a:solidFill>
                    <a:schemeClr val="bg1"/>
                  </a:solidFill>
                </a:rPr>
                <a:t> keyword, function </a:t>
              </a:r>
              <a:r>
                <a:rPr lang="en-US" sz="2000" b="1" dirty="0">
                  <a:solidFill>
                    <a:schemeClr val="bg1"/>
                  </a:solidFill>
                </a:rPr>
                <a:t>name</a:t>
              </a:r>
              <a:r>
                <a:rPr lang="en-US" sz="2000" dirty="0">
                  <a:solidFill>
                    <a:schemeClr val="bg1"/>
                  </a:solidFill>
                </a:rPr>
                <a:t>, and </a:t>
              </a:r>
              <a:r>
                <a:rPr lang="en-US" sz="2000" b="1" dirty="0">
                  <a:solidFill>
                    <a:schemeClr val="bg1"/>
                  </a:solidFill>
                </a:rPr>
                <a:t>()</a:t>
              </a:r>
              <a:r>
                <a:rPr lang="en-US" sz="2000" dirty="0">
                  <a:solidFill>
                    <a:schemeClr val="bg1"/>
                  </a:solidFill>
                </a:rPr>
                <a:t> for parameters.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Parameters (optional) accept inputs for the function.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96B9B2F-7CD1-4E8C-8BCE-2BA2012A01BE}"/>
                </a:ext>
              </a:extLst>
            </p:cNvPr>
            <p:cNvSpPr txBox="1"/>
            <p:nvPr/>
          </p:nvSpPr>
          <p:spPr>
            <a:xfrm>
              <a:off x="464633" y="2092541"/>
              <a:ext cx="4388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>
                  <a:solidFill>
                    <a:schemeClr val="bg1"/>
                  </a:solidFill>
                </a:rPr>
                <a:t>Syntax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72210CF-0D3D-4FC7-95B6-AE9B850D700A}"/>
              </a:ext>
            </a:extLst>
          </p:cNvPr>
          <p:cNvGrpSpPr/>
          <p:nvPr/>
        </p:nvGrpSpPr>
        <p:grpSpPr>
          <a:xfrm>
            <a:off x="646419" y="3195828"/>
            <a:ext cx="5522187" cy="1174110"/>
            <a:chOff x="573812" y="4046603"/>
            <a:chExt cx="5522187" cy="117411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15B9F6C-3D35-4E7A-901D-E57FA1A9C618}"/>
                </a:ext>
              </a:extLst>
            </p:cNvPr>
            <p:cNvGrpSpPr/>
            <p:nvPr/>
          </p:nvGrpSpPr>
          <p:grpSpPr>
            <a:xfrm>
              <a:off x="573812" y="4046603"/>
              <a:ext cx="5522187" cy="1174110"/>
              <a:chOff x="807492" y="2118830"/>
              <a:chExt cx="5522187" cy="117411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41641A4-2E75-4107-9B2B-5F76CFE8C729}"/>
                  </a:ext>
                </a:extLst>
              </p:cNvPr>
              <p:cNvSpPr txBox="1"/>
              <p:nvPr/>
            </p:nvSpPr>
            <p:spPr>
              <a:xfrm>
                <a:off x="807492" y="2585054"/>
                <a:ext cx="55221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</a:rPr>
                  <a:t>Define reusable code to perform specific tasks.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</a:rPr>
                  <a:t>Return results using return (optional).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A6D333F-0B74-45AD-86BB-74565FDDB4E1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1514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bg1"/>
                    </a:solidFill>
                  </a:rPr>
                  <a:t>Purpose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01F3410-7FA3-4BCF-A33C-F0CA37169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8266" y="4089820"/>
              <a:ext cx="400110" cy="40011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2CEB0E1-3D82-4D0D-8F92-3DA0BE55E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08" y="1610294"/>
            <a:ext cx="1721691" cy="7400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104985C-BA98-4EDD-AFDF-6D37EC618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943" y="2899130"/>
            <a:ext cx="1721691" cy="7400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021EC2C-7C77-41E3-8465-25E9489FF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921" y="4727056"/>
            <a:ext cx="5347452" cy="19728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1601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chemeClr val="accent3"/>
                </a:solidFill>
                <a:effectLst/>
              </a:rPr>
              <a:t>Executing Functions in Python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EE5060-43E7-4AB8-B29D-6D196586E7B3}"/>
              </a:ext>
            </a:extLst>
          </p:cNvPr>
          <p:cNvGrpSpPr/>
          <p:nvPr/>
        </p:nvGrpSpPr>
        <p:grpSpPr>
          <a:xfrm>
            <a:off x="7159224" y="1874507"/>
            <a:ext cx="4452456" cy="3781074"/>
            <a:chOff x="7538232" y="2276624"/>
            <a:chExt cx="4452456" cy="378107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40FEA2-F40A-4240-B2EF-91A536BB0F3D}"/>
                </a:ext>
              </a:extLst>
            </p:cNvPr>
            <p:cNvGrpSpPr/>
            <p:nvPr/>
          </p:nvGrpSpPr>
          <p:grpSpPr>
            <a:xfrm>
              <a:off x="7538232" y="2276624"/>
              <a:ext cx="4452456" cy="3781074"/>
              <a:chOff x="3418698" y="4653207"/>
              <a:chExt cx="4452456" cy="378107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C7A15DB-6AB3-49B0-90AF-3AB5A0EEBB9D}"/>
                  </a:ext>
                </a:extLst>
              </p:cNvPr>
              <p:cNvGrpSpPr/>
              <p:nvPr/>
            </p:nvGrpSpPr>
            <p:grpSpPr>
              <a:xfrm>
                <a:off x="3418698" y="4693586"/>
                <a:ext cx="4452456" cy="3740695"/>
                <a:chOff x="1891424" y="2118830"/>
                <a:chExt cx="5586470" cy="3740695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F75FC54-4C97-44BB-8F2E-2387A3918365}"/>
                    </a:ext>
                  </a:extLst>
                </p:cNvPr>
                <p:cNvSpPr txBox="1"/>
                <p:nvPr/>
              </p:nvSpPr>
              <p:spPr>
                <a:xfrm>
                  <a:off x="1891424" y="4782307"/>
                  <a:ext cx="558647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u="sng" dirty="0">
                      <a:solidFill>
                        <a:schemeClr val="bg1"/>
                      </a:solidFill>
                    </a:rPr>
                    <a:t>Explanation</a:t>
                  </a:r>
                </a:p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</a:rPr>
                    <a:t>greet function is called multiple </a:t>
                  </a:r>
                </a:p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</a:rPr>
                    <a:t>times with different arguments.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1374E2D-910D-4964-97E1-D401047F344C}"/>
                    </a:ext>
                  </a:extLst>
                </p:cNvPr>
                <p:cNvSpPr txBox="1"/>
                <p:nvPr/>
              </p:nvSpPr>
              <p:spPr>
                <a:xfrm>
                  <a:off x="2935440" y="2118830"/>
                  <a:ext cx="209044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u="sng" dirty="0">
                      <a:solidFill>
                        <a:schemeClr val="bg1"/>
                      </a:solidFill>
                    </a:rPr>
                    <a:t>Example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4D78B0C-E40B-4B3B-B680-93412D1EF246}"/>
                    </a:ext>
                  </a:extLst>
                </p:cNvPr>
                <p:cNvSpPr txBox="1"/>
                <p:nvPr/>
              </p:nvSpPr>
              <p:spPr>
                <a:xfrm>
                  <a:off x="2376485" y="2768042"/>
                  <a:ext cx="4616349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solidFill>
                        <a:schemeClr val="bg1"/>
                      </a:solidFill>
                      <a:highlight>
                        <a:srgbClr val="C0C0C0"/>
                      </a:highlight>
                    </a:rPr>
                    <a:t>def greet(name):</a:t>
                  </a:r>
                </a:p>
                <a:p>
                  <a:r>
                    <a:rPr lang="en-US" i="1" dirty="0">
                      <a:solidFill>
                        <a:schemeClr val="bg1"/>
                      </a:solidFill>
                      <a:highlight>
                        <a:srgbClr val="C0C0C0"/>
                      </a:highlight>
                    </a:rPr>
                    <a:t>    print(</a:t>
                  </a:r>
                  <a:r>
                    <a:rPr lang="en-US" i="1" dirty="0" err="1">
                      <a:solidFill>
                        <a:schemeClr val="bg1"/>
                      </a:solidFill>
                      <a:highlight>
                        <a:srgbClr val="C0C0C0"/>
                      </a:highlight>
                    </a:rPr>
                    <a:t>f"Hello</a:t>
                  </a:r>
                  <a:r>
                    <a:rPr lang="en-US" i="1" dirty="0">
                      <a:solidFill>
                        <a:schemeClr val="bg1"/>
                      </a:solidFill>
                      <a:highlight>
                        <a:srgbClr val="C0C0C0"/>
                      </a:highlight>
                    </a:rPr>
                    <a:t>, {name}!")</a:t>
                  </a:r>
                </a:p>
                <a:p>
                  <a:r>
                    <a:rPr lang="en-US" i="1" dirty="0">
                      <a:solidFill>
                        <a:schemeClr val="bg1"/>
                      </a:solidFill>
                      <a:highlight>
                        <a:srgbClr val="C0C0C0"/>
                      </a:highlight>
                    </a:rPr>
                    <a:t>greet("Alice")    # Output: Hello, Alice!</a:t>
                  </a:r>
                </a:p>
                <a:p>
                  <a:r>
                    <a:rPr lang="en-US" i="1" dirty="0">
                      <a:solidFill>
                        <a:schemeClr val="bg1"/>
                      </a:solidFill>
                      <a:highlight>
                        <a:srgbClr val="C0C0C0"/>
                      </a:highlight>
                    </a:rPr>
                    <a:t>greet("Bob")      # Output: Hello, Bob!</a:t>
                  </a:r>
                </a:p>
                <a:p>
                  <a:r>
                    <a:rPr lang="en-US" i="1" dirty="0">
                      <a:solidFill>
                        <a:schemeClr val="bg1"/>
                      </a:solidFill>
                      <a:highlight>
                        <a:srgbClr val="C0C0C0"/>
                      </a:highlight>
                    </a:rPr>
                    <a:t>greet("Charlie")  # Output: Hello, Charlie!</a:t>
                  </a:r>
                </a:p>
              </p:txBody>
            </p:sp>
          </p:grp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0AB870B-B5FF-4DE7-95B5-62FAE5371E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296" y="4653207"/>
                <a:ext cx="524712" cy="524712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094677A-0445-443F-8DC0-FA27CDF391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224"/>
            <a:stretch/>
          </p:blipFill>
          <p:spPr>
            <a:xfrm>
              <a:off x="8291934" y="4944102"/>
              <a:ext cx="564550" cy="461665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2CEB0E1-3D82-4D0D-8F92-3DA0BE55E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08" y="1610294"/>
            <a:ext cx="1721691" cy="74002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3A2F0E5-AC1E-4E98-B119-1B2162809BD2}"/>
              </a:ext>
            </a:extLst>
          </p:cNvPr>
          <p:cNvGrpSpPr/>
          <p:nvPr/>
        </p:nvGrpSpPr>
        <p:grpSpPr>
          <a:xfrm>
            <a:off x="1240881" y="1789042"/>
            <a:ext cx="5860876" cy="4081196"/>
            <a:chOff x="477075" y="1412198"/>
            <a:chExt cx="5860876" cy="408119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D38295E-A749-44B0-BAE3-065460019D7D}"/>
                </a:ext>
              </a:extLst>
            </p:cNvPr>
            <p:cNvGrpSpPr/>
            <p:nvPr/>
          </p:nvGrpSpPr>
          <p:grpSpPr>
            <a:xfrm>
              <a:off x="477075" y="1487794"/>
              <a:ext cx="5860876" cy="892623"/>
              <a:chOff x="464633" y="2092541"/>
              <a:chExt cx="4452456" cy="892623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F7FF3CC-DB96-4AAD-90BB-499F19CB4F20}"/>
                  </a:ext>
                </a:extLst>
              </p:cNvPr>
              <p:cNvSpPr txBox="1"/>
              <p:nvPr/>
            </p:nvSpPr>
            <p:spPr>
              <a:xfrm>
                <a:off x="464633" y="2585054"/>
                <a:ext cx="44524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Runs when called, executing the function’s code body.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6B9B2F-7CD1-4E8C-8BCE-2BA2012A01BE}"/>
                  </a:ext>
                </a:extLst>
              </p:cNvPr>
              <p:cNvSpPr txBox="1"/>
              <p:nvPr/>
            </p:nvSpPr>
            <p:spPr>
              <a:xfrm>
                <a:off x="464633" y="2092541"/>
                <a:ext cx="43883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Function Execution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15B9F6C-3D35-4E7A-901D-E57FA1A9C618}"/>
                </a:ext>
              </a:extLst>
            </p:cNvPr>
            <p:cNvGrpSpPr/>
            <p:nvPr/>
          </p:nvGrpSpPr>
          <p:grpSpPr>
            <a:xfrm>
              <a:off x="997580" y="2880268"/>
              <a:ext cx="4052344" cy="1174110"/>
              <a:chOff x="1295173" y="2118830"/>
              <a:chExt cx="4052344" cy="117411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41641A4-2E75-4107-9B2B-5F76CFE8C729}"/>
                  </a:ext>
                </a:extLst>
              </p:cNvPr>
              <p:cNvSpPr txBox="1"/>
              <p:nvPr/>
            </p:nvSpPr>
            <p:spPr>
              <a:xfrm>
                <a:off x="1295173" y="2585054"/>
                <a:ext cx="40523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</a:rPr>
                  <a:t>Use function name followed by ().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</a:rPr>
                  <a:t>Include arguments in () if required.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A6D333F-0B74-45AD-86BB-74565FDDB4E1}"/>
                  </a:ext>
                </a:extLst>
              </p:cNvPr>
              <p:cNvSpPr txBox="1"/>
              <p:nvPr/>
            </p:nvSpPr>
            <p:spPr>
              <a:xfrm>
                <a:off x="2467393" y="2118830"/>
                <a:ext cx="1982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bg1"/>
                    </a:solidFill>
                  </a:rPr>
                  <a:t>Calling Syntax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CD5820A-8B6C-4770-8F0D-ED03DA2C861B}"/>
                </a:ext>
              </a:extLst>
            </p:cNvPr>
            <p:cNvGrpSpPr/>
            <p:nvPr/>
          </p:nvGrpSpPr>
          <p:grpSpPr>
            <a:xfrm>
              <a:off x="671720" y="4600771"/>
              <a:ext cx="4978845" cy="892623"/>
              <a:chOff x="464633" y="2092541"/>
              <a:chExt cx="4452456" cy="892623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9019DD-F603-4C2F-B0B1-04813837C44D}"/>
                  </a:ext>
                </a:extLst>
              </p:cNvPr>
              <p:cNvSpPr txBox="1"/>
              <p:nvPr/>
            </p:nvSpPr>
            <p:spPr>
              <a:xfrm>
                <a:off x="464633" y="2585054"/>
                <a:ext cx="44524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Reuse functions by calling them multiple times.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46FEF2-A025-48BE-9A71-68D0BE5E6023}"/>
                  </a:ext>
                </a:extLst>
              </p:cNvPr>
              <p:cNvSpPr txBox="1"/>
              <p:nvPr/>
            </p:nvSpPr>
            <p:spPr>
              <a:xfrm>
                <a:off x="464633" y="2092541"/>
                <a:ext cx="43883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Multiple Calls</a:t>
                </a: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DD391A-E3D6-4F05-99F4-922AC6F45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905" y="1412198"/>
              <a:ext cx="528455" cy="52845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C8EE601-C93E-46A1-B8C5-DD0F40F40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356" y="2782414"/>
              <a:ext cx="554444" cy="55444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6BF32B6-879B-44CC-9BB3-72E43C83C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1745" y="4616195"/>
              <a:ext cx="461665" cy="461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85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chemeClr val="accent3"/>
                </a:solidFill>
                <a:effectLst/>
              </a:rPr>
              <a:t>Function Arguments in Python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40FEA2-F40A-4240-B2EF-91A536BB0F3D}"/>
              </a:ext>
            </a:extLst>
          </p:cNvPr>
          <p:cNvGrpSpPr/>
          <p:nvPr/>
        </p:nvGrpSpPr>
        <p:grpSpPr>
          <a:xfrm>
            <a:off x="7545821" y="1874507"/>
            <a:ext cx="3679263" cy="1889920"/>
            <a:chOff x="3805295" y="4653207"/>
            <a:chExt cx="3679263" cy="18899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C7A15DB-6AB3-49B0-90AF-3AB5A0EEBB9D}"/>
                </a:ext>
              </a:extLst>
            </p:cNvPr>
            <p:cNvGrpSpPr/>
            <p:nvPr/>
          </p:nvGrpSpPr>
          <p:grpSpPr>
            <a:xfrm>
              <a:off x="3805295" y="4693586"/>
              <a:ext cx="3679263" cy="1849541"/>
              <a:chOff x="2376485" y="2118830"/>
              <a:chExt cx="4616349" cy="1849541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374E2D-910D-4964-97E1-D401047F344C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2090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4D78B0C-E40B-4B3B-B680-93412D1EF246}"/>
                  </a:ext>
                </a:extLst>
              </p:cNvPr>
              <p:cNvSpPr txBox="1"/>
              <p:nvPr/>
            </p:nvSpPr>
            <p:spPr>
              <a:xfrm>
                <a:off x="2376485" y="2768042"/>
                <a:ext cx="46163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def multiply(a, b):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return a * b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result = multiply(4, 5)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print(result)  # Output: 20</a:t>
                </a:r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0AB870B-B5FF-4DE7-95B5-62FAE5371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296" y="4653207"/>
              <a:ext cx="524712" cy="524712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2CEB0E1-3D82-4D0D-8F92-3DA0BE55E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08" y="1610294"/>
            <a:ext cx="1721691" cy="74002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BC92AE4-80C9-4D59-88F9-9134345C82A7}"/>
              </a:ext>
            </a:extLst>
          </p:cNvPr>
          <p:cNvGrpSpPr/>
          <p:nvPr/>
        </p:nvGrpSpPr>
        <p:grpSpPr>
          <a:xfrm>
            <a:off x="1297746" y="1516186"/>
            <a:ext cx="5748310" cy="1217540"/>
            <a:chOff x="210632" y="1475960"/>
            <a:chExt cx="6606728" cy="12175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05FEC6A-5AD9-4262-8798-24EAD342342A}"/>
                </a:ext>
              </a:extLst>
            </p:cNvPr>
            <p:cNvGrpSpPr/>
            <p:nvPr/>
          </p:nvGrpSpPr>
          <p:grpSpPr>
            <a:xfrm>
              <a:off x="210632" y="1519390"/>
              <a:ext cx="6606728" cy="1174110"/>
              <a:chOff x="352872" y="2118830"/>
              <a:chExt cx="6606728" cy="117411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186480E-821C-47C2-A030-671C1F472929}"/>
                  </a:ext>
                </a:extLst>
              </p:cNvPr>
              <p:cNvSpPr txBox="1"/>
              <p:nvPr/>
            </p:nvSpPr>
            <p:spPr>
              <a:xfrm>
                <a:off x="352872" y="2585054"/>
                <a:ext cx="66067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Values (arguments) passed to a function for processing.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Used as inputs for calculations or manipulations.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F96098-91DD-4988-AD0C-29117999E4DD}"/>
                  </a:ext>
                </a:extLst>
              </p:cNvPr>
              <p:cNvSpPr txBox="1"/>
              <p:nvPr/>
            </p:nvSpPr>
            <p:spPr>
              <a:xfrm>
                <a:off x="2935439" y="2118830"/>
                <a:ext cx="18150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bg1"/>
                    </a:solidFill>
                  </a:rPr>
                  <a:t>Definition</a:t>
                </a:r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1F1364E-EA45-4D53-BBE2-E2244F77D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190" y="1475960"/>
              <a:ext cx="519866" cy="51986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A8C4D56-AFBA-4386-B9F2-883D52973F2D}"/>
              </a:ext>
            </a:extLst>
          </p:cNvPr>
          <p:cNvGrpSpPr/>
          <p:nvPr/>
        </p:nvGrpSpPr>
        <p:grpSpPr>
          <a:xfrm>
            <a:off x="1522308" y="3192393"/>
            <a:ext cx="5748310" cy="1174110"/>
            <a:chOff x="352872" y="2118830"/>
            <a:chExt cx="6606728" cy="117411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C38B166-D7DB-4AF6-B4A1-EEDB8324121C}"/>
                </a:ext>
              </a:extLst>
            </p:cNvPr>
            <p:cNvSpPr txBox="1"/>
            <p:nvPr/>
          </p:nvSpPr>
          <p:spPr>
            <a:xfrm>
              <a:off x="352872" y="2585054"/>
              <a:ext cx="66067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Enable generic, flexible functions.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Avoid hardcoding, work with varied data.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B7732F7-B4AE-47F5-B1F4-1752F6C43D92}"/>
                </a:ext>
              </a:extLst>
            </p:cNvPr>
            <p:cNvSpPr txBox="1"/>
            <p:nvPr/>
          </p:nvSpPr>
          <p:spPr>
            <a:xfrm>
              <a:off x="2768031" y="2118830"/>
              <a:ext cx="2100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chemeClr val="bg1"/>
                  </a:solidFill>
                </a:rPr>
                <a:t>Importance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FE54F5-4C01-49A3-AD1F-8F716AD823B1}"/>
              </a:ext>
            </a:extLst>
          </p:cNvPr>
          <p:cNvGrpSpPr/>
          <p:nvPr/>
        </p:nvGrpSpPr>
        <p:grpSpPr>
          <a:xfrm>
            <a:off x="1548052" y="4880149"/>
            <a:ext cx="5748310" cy="1174110"/>
            <a:chOff x="352872" y="2118830"/>
            <a:chExt cx="6606728" cy="117411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5621993-6CE4-4394-A423-BEDD3B16CD16}"/>
                </a:ext>
              </a:extLst>
            </p:cNvPr>
            <p:cNvSpPr txBox="1"/>
            <p:nvPr/>
          </p:nvSpPr>
          <p:spPr>
            <a:xfrm>
              <a:off x="352872" y="2585054"/>
              <a:ext cx="66067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Dynamic functionality with different inputs.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Improves code readability and maintainability.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045FEED-CBC8-4C43-9732-99E6B2809B02}"/>
                </a:ext>
              </a:extLst>
            </p:cNvPr>
            <p:cNvSpPr txBox="1"/>
            <p:nvPr/>
          </p:nvSpPr>
          <p:spPr>
            <a:xfrm>
              <a:off x="2935439" y="2118830"/>
              <a:ext cx="2100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chemeClr val="bg1"/>
                  </a:solidFill>
                </a:rPr>
                <a:t>Benefits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B8092F1-B6D3-46B3-A8B9-766BEE5B6A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29" y="3192393"/>
            <a:ext cx="543990" cy="543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A82F1C-5517-4B3A-AFF4-66172B091B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033" y="4780353"/>
            <a:ext cx="518031" cy="51803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90B7F6F-37E2-4F2A-8AF2-131FC4F4603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b="26243"/>
          <a:stretch/>
        </p:blipFill>
        <p:spPr>
          <a:xfrm>
            <a:off x="7364589" y="3761612"/>
            <a:ext cx="3451428" cy="237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6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chemeClr val="accent3"/>
                </a:solidFill>
                <a:effectLst/>
              </a:rPr>
              <a:t>Types of Arguments: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621993-6CE4-4394-A423-BEDD3B16CD16}"/>
              </a:ext>
            </a:extLst>
          </p:cNvPr>
          <p:cNvSpPr txBox="1"/>
          <p:nvPr/>
        </p:nvSpPr>
        <p:spPr>
          <a:xfrm>
            <a:off x="663714" y="2160411"/>
            <a:ext cx="51691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Positional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Keyword Arguments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Default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Variable-length Arguments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FA2B5-3200-498F-B7A8-FE60797B4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5" y="2722751"/>
            <a:ext cx="6522297" cy="22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chemeClr val="accent3"/>
                </a:solidFill>
                <a:effectLst/>
              </a:rPr>
              <a:t>Positional Arguments in Python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40FEA2-F40A-4240-B2EF-91A536BB0F3D}"/>
              </a:ext>
            </a:extLst>
          </p:cNvPr>
          <p:cNvGrpSpPr/>
          <p:nvPr/>
        </p:nvGrpSpPr>
        <p:grpSpPr>
          <a:xfrm>
            <a:off x="7545821" y="1874507"/>
            <a:ext cx="3679263" cy="2997915"/>
            <a:chOff x="3805295" y="4653207"/>
            <a:chExt cx="3679263" cy="299791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C7A15DB-6AB3-49B0-90AF-3AB5A0EEBB9D}"/>
                </a:ext>
              </a:extLst>
            </p:cNvPr>
            <p:cNvGrpSpPr/>
            <p:nvPr/>
          </p:nvGrpSpPr>
          <p:grpSpPr>
            <a:xfrm>
              <a:off x="3805295" y="4693586"/>
              <a:ext cx="3679263" cy="2957536"/>
              <a:chOff x="2376485" y="2118830"/>
              <a:chExt cx="4616349" cy="2957536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374E2D-910D-4964-97E1-D401047F344C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2090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4D78B0C-E40B-4B3B-B680-93412D1EF246}"/>
                  </a:ext>
                </a:extLst>
              </p:cNvPr>
              <p:cNvSpPr txBox="1"/>
              <p:nvPr/>
            </p:nvSpPr>
            <p:spPr>
              <a:xfrm>
                <a:off x="2376485" y="2768042"/>
                <a:ext cx="461634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def divide(numerator, denominator):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if denominator == 0: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    return "Error: Cannot divide by zero."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return numerator / denominator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result1 = divide(10, 2)  # Output: 5.0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result2 = divide(2, 10)  # Output: 0.2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print(result1)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print(result2)</a:t>
                </a:r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0AB870B-B5FF-4DE7-95B5-62FAE5371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296" y="4653207"/>
              <a:ext cx="524712" cy="524712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2CEB0E1-3D82-4D0D-8F92-3DA0BE55E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08" y="1610294"/>
            <a:ext cx="1721691" cy="74002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BC92AE4-80C9-4D59-88F9-9134345C82A7}"/>
              </a:ext>
            </a:extLst>
          </p:cNvPr>
          <p:cNvGrpSpPr/>
          <p:nvPr/>
        </p:nvGrpSpPr>
        <p:grpSpPr>
          <a:xfrm>
            <a:off x="741274" y="1821146"/>
            <a:ext cx="5748310" cy="1217540"/>
            <a:chOff x="210632" y="1475960"/>
            <a:chExt cx="6606728" cy="12175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05FEC6A-5AD9-4262-8798-24EAD342342A}"/>
                </a:ext>
              </a:extLst>
            </p:cNvPr>
            <p:cNvGrpSpPr/>
            <p:nvPr/>
          </p:nvGrpSpPr>
          <p:grpSpPr>
            <a:xfrm>
              <a:off x="210632" y="1519390"/>
              <a:ext cx="6606728" cy="1174110"/>
              <a:chOff x="352872" y="2118830"/>
              <a:chExt cx="6606728" cy="117411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186480E-821C-47C2-A030-671C1F472929}"/>
                  </a:ext>
                </a:extLst>
              </p:cNvPr>
              <p:cNvSpPr txBox="1"/>
              <p:nvPr/>
            </p:nvSpPr>
            <p:spPr>
              <a:xfrm>
                <a:off x="352872" y="2585054"/>
                <a:ext cx="66067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Arguments passed in the order of function parameters.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First argument matches first parameter, and so on.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F96098-91DD-4988-AD0C-29117999E4DD}"/>
                  </a:ext>
                </a:extLst>
              </p:cNvPr>
              <p:cNvSpPr txBox="1"/>
              <p:nvPr/>
            </p:nvSpPr>
            <p:spPr>
              <a:xfrm>
                <a:off x="2935439" y="2118830"/>
                <a:ext cx="18150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bg1"/>
                    </a:solidFill>
                  </a:rPr>
                  <a:t>Definition</a:t>
                </a:r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1F1364E-EA45-4D53-BBE2-E2244F77D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190" y="1475960"/>
              <a:ext cx="519866" cy="51986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64FBB8-4438-426B-90FB-71B98BF31EFB}"/>
              </a:ext>
            </a:extLst>
          </p:cNvPr>
          <p:cNvGrpSpPr/>
          <p:nvPr/>
        </p:nvGrpSpPr>
        <p:grpSpPr>
          <a:xfrm>
            <a:off x="916116" y="3588128"/>
            <a:ext cx="5748310" cy="866334"/>
            <a:chOff x="1522308" y="3192393"/>
            <a:chExt cx="5748310" cy="86633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8C4D56-AFBA-4386-B9F2-883D52973F2D}"/>
                </a:ext>
              </a:extLst>
            </p:cNvPr>
            <p:cNvGrpSpPr/>
            <p:nvPr/>
          </p:nvGrpSpPr>
          <p:grpSpPr>
            <a:xfrm>
              <a:off x="1522308" y="3192393"/>
              <a:ext cx="5748310" cy="866334"/>
              <a:chOff x="352872" y="2118830"/>
              <a:chExt cx="6606728" cy="86633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38B166-D7DB-4AF6-B4A1-EEDB8324121C}"/>
                  </a:ext>
                </a:extLst>
              </p:cNvPr>
              <p:cNvSpPr txBox="1"/>
              <p:nvPr/>
            </p:nvSpPr>
            <p:spPr>
              <a:xfrm>
                <a:off x="352872" y="2585054"/>
                <a:ext cx="66067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Order matters; incorrect order causes logical errors.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7732F7-B4AE-47F5-B1F4-1752F6C43D92}"/>
                  </a:ext>
                </a:extLst>
              </p:cNvPr>
              <p:cNvSpPr txBox="1"/>
              <p:nvPr/>
            </p:nvSpPr>
            <p:spPr>
              <a:xfrm>
                <a:off x="2768031" y="2118830"/>
                <a:ext cx="21004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bg1"/>
                    </a:solidFill>
                  </a:rPr>
                  <a:t>Key Point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8092F1-B6D3-46B3-A8B9-766BEE5B6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7729" y="3192393"/>
              <a:ext cx="543990" cy="54399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71EE4-E9BD-41C4-B074-47C7963C2B30}"/>
              </a:ext>
            </a:extLst>
          </p:cNvPr>
          <p:cNvGrpSpPr/>
          <p:nvPr/>
        </p:nvGrpSpPr>
        <p:grpSpPr>
          <a:xfrm>
            <a:off x="7270618" y="4896257"/>
            <a:ext cx="4911223" cy="1172285"/>
            <a:chOff x="352872" y="2120655"/>
            <a:chExt cx="7893310" cy="117228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31D6AF-4668-4ED6-94E3-A9F5A913D5C1}"/>
                </a:ext>
              </a:extLst>
            </p:cNvPr>
            <p:cNvSpPr txBox="1"/>
            <p:nvPr/>
          </p:nvSpPr>
          <p:spPr>
            <a:xfrm>
              <a:off x="352872" y="2585054"/>
              <a:ext cx="78933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Correct: divide(10, 2) → 10 / 2 = 5.0.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Incorrect order: divide(2, 10) → 2 / 10 = 0.2.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781635-DFDA-4D5A-A338-39D50B7A8B7A}"/>
                </a:ext>
              </a:extLst>
            </p:cNvPr>
            <p:cNvSpPr txBox="1"/>
            <p:nvPr/>
          </p:nvSpPr>
          <p:spPr>
            <a:xfrm>
              <a:off x="2041568" y="2120655"/>
              <a:ext cx="34205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chemeClr val="bg1"/>
                  </a:solidFill>
                </a:rPr>
                <a:t>Explanation</a:t>
              </a:r>
            </a:p>
            <a:p>
              <a:endParaRPr lang="en-US" sz="2400" b="1" u="sng" dirty="0">
                <a:solidFill>
                  <a:schemeClr val="bg1"/>
                </a:solidFill>
              </a:endParaRP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A90EE3E8-894B-41FA-8EE7-8099E175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4087" y="4917668"/>
            <a:ext cx="4424690" cy="15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6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chemeClr val="accent3"/>
                </a:solidFill>
                <a:effectLst/>
              </a:rPr>
              <a:t>Keyword Arguments in Python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D28FB0D-0A70-4CF5-8405-1A7763C857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925" b="26822"/>
          <a:stretch/>
        </p:blipFill>
        <p:spPr>
          <a:xfrm>
            <a:off x="1335343" y="5378127"/>
            <a:ext cx="6126985" cy="133625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E40FEA2-F40A-4240-B2EF-91A536BB0F3D}"/>
              </a:ext>
            </a:extLst>
          </p:cNvPr>
          <p:cNvGrpSpPr/>
          <p:nvPr/>
        </p:nvGrpSpPr>
        <p:grpSpPr>
          <a:xfrm>
            <a:off x="7316537" y="2240110"/>
            <a:ext cx="4646179" cy="2086188"/>
            <a:chOff x="2873239" y="4653207"/>
            <a:chExt cx="4646179" cy="208618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C7A15DB-6AB3-49B0-90AF-3AB5A0EEBB9D}"/>
                </a:ext>
              </a:extLst>
            </p:cNvPr>
            <p:cNvGrpSpPr/>
            <p:nvPr/>
          </p:nvGrpSpPr>
          <p:grpSpPr>
            <a:xfrm>
              <a:off x="2873239" y="4693586"/>
              <a:ext cx="4646179" cy="2045809"/>
              <a:chOff x="1207040" y="2118830"/>
              <a:chExt cx="5829533" cy="204580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374E2D-910D-4964-97E1-D401047F344C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2090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4D78B0C-E40B-4B3B-B680-93412D1EF246}"/>
                  </a:ext>
                </a:extLst>
              </p:cNvPr>
              <p:cNvSpPr txBox="1"/>
              <p:nvPr/>
            </p:nvSpPr>
            <p:spPr>
              <a:xfrm>
                <a:off x="1207040" y="2687311"/>
                <a:ext cx="582953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def profile(name, age, city):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return f"{name} is {age} years old and lives in {city}."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info = profile(age=30, name="Alice", city="New York")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print(info)  # Output: Alice is 30 years old and lives in New York.</a:t>
                </a:r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0AB870B-B5FF-4DE7-95B5-62FAE5371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296" y="4653207"/>
              <a:ext cx="524712" cy="524712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2CEB0E1-3D82-4D0D-8F92-3DA0BE55E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08" y="1610294"/>
            <a:ext cx="1721691" cy="74002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BC92AE4-80C9-4D59-88F9-9134345C82A7}"/>
              </a:ext>
            </a:extLst>
          </p:cNvPr>
          <p:cNvGrpSpPr/>
          <p:nvPr/>
        </p:nvGrpSpPr>
        <p:grpSpPr>
          <a:xfrm>
            <a:off x="741274" y="1821146"/>
            <a:ext cx="6278952" cy="1217540"/>
            <a:chOff x="210632" y="1475960"/>
            <a:chExt cx="7216613" cy="12175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05FEC6A-5AD9-4262-8798-24EAD342342A}"/>
                </a:ext>
              </a:extLst>
            </p:cNvPr>
            <p:cNvGrpSpPr/>
            <p:nvPr/>
          </p:nvGrpSpPr>
          <p:grpSpPr>
            <a:xfrm>
              <a:off x="210632" y="1519390"/>
              <a:ext cx="7216613" cy="1174110"/>
              <a:chOff x="352872" y="2118830"/>
              <a:chExt cx="7216613" cy="117411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186480E-821C-47C2-A030-671C1F472929}"/>
                  </a:ext>
                </a:extLst>
              </p:cNvPr>
              <p:cNvSpPr txBox="1"/>
              <p:nvPr/>
            </p:nvSpPr>
            <p:spPr>
              <a:xfrm>
                <a:off x="352872" y="2585054"/>
                <a:ext cx="721661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Specify parameter names and values when calling a function.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Allows arguments to be passed in any order.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F96098-91DD-4988-AD0C-29117999E4DD}"/>
                  </a:ext>
                </a:extLst>
              </p:cNvPr>
              <p:cNvSpPr txBox="1"/>
              <p:nvPr/>
            </p:nvSpPr>
            <p:spPr>
              <a:xfrm>
                <a:off x="2935439" y="2118830"/>
                <a:ext cx="18150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bg1"/>
                    </a:solidFill>
                  </a:rPr>
                  <a:t>Definition</a:t>
                </a:r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1F1364E-EA45-4D53-BBE2-E2244F77D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190" y="1475960"/>
              <a:ext cx="519866" cy="51986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64FBB8-4438-426B-90FB-71B98BF31EFB}"/>
              </a:ext>
            </a:extLst>
          </p:cNvPr>
          <p:cNvGrpSpPr/>
          <p:nvPr/>
        </p:nvGrpSpPr>
        <p:grpSpPr>
          <a:xfrm>
            <a:off x="296987" y="3588128"/>
            <a:ext cx="6367439" cy="1174110"/>
            <a:chOff x="903179" y="3192393"/>
            <a:chExt cx="6367439" cy="117411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8C4D56-AFBA-4386-B9F2-883D52973F2D}"/>
                </a:ext>
              </a:extLst>
            </p:cNvPr>
            <p:cNvGrpSpPr/>
            <p:nvPr/>
          </p:nvGrpSpPr>
          <p:grpSpPr>
            <a:xfrm>
              <a:off x="903179" y="3192393"/>
              <a:ext cx="6367439" cy="1174110"/>
              <a:chOff x="-358714" y="2118830"/>
              <a:chExt cx="7318314" cy="1174110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38B166-D7DB-4AF6-B4A1-EEDB8324121C}"/>
                  </a:ext>
                </a:extLst>
              </p:cNvPr>
              <p:cNvSpPr txBox="1"/>
              <p:nvPr/>
            </p:nvSpPr>
            <p:spPr>
              <a:xfrm>
                <a:off x="-358714" y="2585054"/>
                <a:ext cx="73183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</a:rPr>
                  <a:t>Clarity: </a:t>
                </a:r>
                <a:r>
                  <a:rPr lang="en-US" sz="2000" dirty="0">
                    <a:solidFill>
                      <a:schemeClr val="bg1"/>
                    </a:solidFill>
                  </a:rPr>
                  <a:t>Clearly indicates what each argument represents.</a:t>
                </a:r>
              </a:p>
              <a:p>
                <a:r>
                  <a:rPr lang="en-US" sz="2000" b="1" dirty="0">
                    <a:solidFill>
                      <a:schemeClr val="bg1"/>
                    </a:solidFill>
                  </a:rPr>
                  <a:t>Flexibility: </a:t>
                </a:r>
                <a:r>
                  <a:rPr lang="en-US" sz="2000" dirty="0">
                    <a:solidFill>
                      <a:schemeClr val="bg1"/>
                    </a:solidFill>
                  </a:rPr>
                  <a:t>Order-independent, ideal for optional parameters.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7732F7-B4AE-47F5-B1F4-1752F6C43D92}"/>
                  </a:ext>
                </a:extLst>
              </p:cNvPr>
              <p:cNvSpPr txBox="1"/>
              <p:nvPr/>
            </p:nvSpPr>
            <p:spPr>
              <a:xfrm>
                <a:off x="2768031" y="2118830"/>
                <a:ext cx="21004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bg1"/>
                    </a:solidFill>
                  </a:rPr>
                  <a:t>Benefits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8092F1-B6D3-46B3-A8B9-766BEE5B6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7729" y="3192393"/>
              <a:ext cx="543990" cy="54399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71EE4-E9BD-41C4-B074-47C7963C2B30}"/>
              </a:ext>
            </a:extLst>
          </p:cNvPr>
          <p:cNvGrpSpPr/>
          <p:nvPr/>
        </p:nvGrpSpPr>
        <p:grpSpPr>
          <a:xfrm>
            <a:off x="7270618" y="4922489"/>
            <a:ext cx="4911223" cy="1146053"/>
            <a:chOff x="352872" y="2146887"/>
            <a:chExt cx="7893310" cy="114605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31D6AF-4668-4ED6-94E3-A9F5A913D5C1}"/>
                </a:ext>
              </a:extLst>
            </p:cNvPr>
            <p:cNvSpPr txBox="1"/>
            <p:nvPr/>
          </p:nvSpPr>
          <p:spPr>
            <a:xfrm>
              <a:off x="352872" y="2585054"/>
              <a:ext cx="78933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Arguments passed using parameter names, ignoring order.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781635-DFDA-4D5A-A338-39D50B7A8B7A}"/>
                </a:ext>
              </a:extLst>
            </p:cNvPr>
            <p:cNvSpPr txBox="1"/>
            <p:nvPr/>
          </p:nvSpPr>
          <p:spPr>
            <a:xfrm>
              <a:off x="2891405" y="2146887"/>
              <a:ext cx="34205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chemeClr val="bg1"/>
                  </a:solidFill>
                </a:rPr>
                <a:t>Explanation</a:t>
              </a:r>
            </a:p>
            <a:p>
              <a:endParaRPr lang="en-US" sz="2400" b="1" u="sng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840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0</TotalTime>
  <Words>1186</Words>
  <Application>Microsoft Office PowerPoint</Application>
  <PresentationFormat>Widescreen</PresentationFormat>
  <Paragraphs>236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Goudy Old Style</vt:lpstr>
      <vt:lpstr>Wingdings 2</vt:lpstr>
      <vt:lpstr>SlateVTI</vt:lpstr>
      <vt:lpstr>Advance Python Course</vt:lpstr>
      <vt:lpstr>Introduction to Function in Python</vt:lpstr>
      <vt:lpstr>Functions: Modularity &amp; Reusability</vt:lpstr>
      <vt:lpstr>Function Definition in Python</vt:lpstr>
      <vt:lpstr>Executing Functions in Python</vt:lpstr>
      <vt:lpstr>Function Arguments in Python</vt:lpstr>
      <vt:lpstr>Types of Arguments:</vt:lpstr>
      <vt:lpstr>Positional Arguments in Python</vt:lpstr>
      <vt:lpstr>Keyword Arguments in Python</vt:lpstr>
      <vt:lpstr>Default Arguments</vt:lpstr>
      <vt:lpstr>Conti…</vt:lpstr>
      <vt:lpstr>Variable-Length Arguments</vt:lpstr>
      <vt:lpstr>Positional Arguments (*args)</vt:lpstr>
      <vt:lpstr>Keyword Arguments (**kwargs)</vt:lpstr>
      <vt:lpstr>Return Values from Functions</vt:lpstr>
      <vt:lpstr>How Functions Work (Behind the Scenes)</vt:lpstr>
      <vt:lpstr>Nested Functions &amp; Closures</vt:lpstr>
      <vt:lpstr>Lambda Functions (Anonymous Functions)</vt:lpstr>
      <vt:lpstr>Mutable vs. Immutable Arguments</vt:lpstr>
      <vt:lpstr>Best Practices for Writing 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2025-05-18T04:39:12Z</dcterms:created>
  <dcterms:modified xsi:type="dcterms:W3CDTF">2025-09-23T05:19:34Z</dcterms:modified>
</cp:coreProperties>
</file>