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61" r:id="rId3"/>
    <p:sldId id="362" r:id="rId4"/>
    <p:sldId id="363" r:id="rId5"/>
    <p:sldId id="360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Substrings (Slicing)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85525" y="5871411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Note:</a:t>
            </a:r>
            <a:r>
              <a:rPr lang="en-US" sz="2800" dirty="0">
                <a:solidFill>
                  <a:schemeClr val="bg1"/>
                </a:solidFill>
              </a:rPr>
              <a:t> End index is </a:t>
            </a:r>
            <a:r>
              <a:rPr lang="en-US" sz="2800" b="1" dirty="0">
                <a:solidFill>
                  <a:schemeClr val="bg1"/>
                </a:solidFill>
              </a:rPr>
              <a:t>exclusive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>
                <a:solidFill>
                  <a:schemeClr val="bg1"/>
                </a:solidFill>
              </a:rPr>
              <a:t>string[</a:t>
            </a:r>
            <a:r>
              <a:rPr lang="en-US" sz="2800" dirty="0" err="1">
                <a:solidFill>
                  <a:schemeClr val="bg1"/>
                </a:solidFill>
              </a:rPr>
              <a:t>start:end</a:t>
            </a:r>
            <a:r>
              <a:rPr lang="en-US" sz="2800" dirty="0">
                <a:solidFill>
                  <a:schemeClr val="bg1"/>
                </a:solidFill>
              </a:rPr>
              <a:t>]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 = 'Python'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text[1:4]  # '</a:t>
            </a:r>
            <a:r>
              <a:rPr lang="en-US" sz="2800" dirty="0" err="1">
                <a:solidFill>
                  <a:schemeClr val="bg1"/>
                </a:solidFill>
              </a:rPr>
              <a:t>yth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text[:3]   # '</a:t>
            </a:r>
            <a:r>
              <a:rPr lang="en-US" sz="2800" dirty="0" err="1">
                <a:solidFill>
                  <a:schemeClr val="bg1"/>
                </a:solidFill>
              </a:rPr>
              <a:t>Pyt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text[3:]   # 'hon'</a:t>
            </a:r>
          </a:p>
        </p:txBody>
      </p:sp>
    </p:spTree>
    <p:extLst>
      <p:ext uri="{BB962C8B-B14F-4D97-AF65-F5344CB8AC3E}">
        <p14:creationId xmlns:p14="http://schemas.microsoft.com/office/powerpoint/2010/main" val="934846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index()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498910" y="5557822"/>
            <a:ext cx="50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Difference from find():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index()</a:t>
            </a:r>
            <a:r>
              <a:rPr lang="en-US" sz="2400" dirty="0">
                <a:solidFill>
                  <a:schemeClr val="bg1"/>
                </a:solidFill>
              </a:rPr>
              <a:t> raises an error if not found.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find() </a:t>
            </a:r>
            <a:r>
              <a:rPr lang="en-US" sz="2400" dirty="0">
                <a:solidFill>
                  <a:schemeClr val="bg1"/>
                </a:solidFill>
              </a:rPr>
              <a:t>returns -1.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1489600"/>
            <a:ext cx="7663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Returns the first index of a substring, raises error if not found.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string.index</a:t>
            </a:r>
            <a:r>
              <a:rPr lang="en-US" sz="2800" dirty="0">
                <a:solidFill>
                  <a:schemeClr val="bg1"/>
                </a:solidFill>
              </a:rPr>
              <a:t>(substring)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en-US" sz="2800" dirty="0" err="1">
                <a:solidFill>
                  <a:schemeClr val="bg1"/>
                </a:solidFill>
              </a:rPr>
              <a:t>hello'.index</a:t>
            </a:r>
            <a:r>
              <a:rPr lang="en-US" sz="2800" dirty="0">
                <a:solidFill>
                  <a:schemeClr val="bg1"/>
                </a:solidFill>
              </a:rPr>
              <a:t>('e')  # Output: 1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04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Negative Indexing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2164080" y="5577073"/>
            <a:ext cx="806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Use case:</a:t>
            </a:r>
            <a:r>
              <a:rPr lang="en-US" sz="2800" dirty="0">
                <a:solidFill>
                  <a:schemeClr val="bg1"/>
                </a:solidFill>
              </a:rPr>
              <a:t> Extracting suffixes, reverse traversal.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1489600"/>
            <a:ext cx="7663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Access characters from the end of a string.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>
                <a:solidFill>
                  <a:schemeClr val="bg1"/>
                </a:solidFill>
              </a:rPr>
              <a:t>string[-n]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 = 'hello'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text[-1]  # 'o'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text[-2]  # 'l'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553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13224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Real-World Applications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681790" y="1957974"/>
            <a:ext cx="64986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 Cleaning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User Input Processing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Natural Language Processing (NLP)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Log File Parsing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Building Command-Line Interfaces</a:t>
            </a:r>
          </a:p>
        </p:txBody>
      </p:sp>
    </p:spTree>
    <p:extLst>
      <p:ext uri="{BB962C8B-B14F-4D97-AF65-F5344CB8AC3E}">
        <p14:creationId xmlns:p14="http://schemas.microsoft.com/office/powerpoint/2010/main" val="2743321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13224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Summary Table of All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2164080" y="5577073"/>
            <a:ext cx="806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Use case:</a:t>
            </a:r>
            <a:r>
              <a:rPr lang="en-US" sz="2800" dirty="0">
                <a:solidFill>
                  <a:schemeClr val="bg1"/>
                </a:solidFill>
              </a:rPr>
              <a:t> Extracting suffixes, reverse traversal.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94909A-D719-49FD-AF5F-02C0FC118075}"/>
              </a:ext>
            </a:extLst>
          </p:cNvPr>
          <p:cNvGraphicFramePr>
            <a:graphicFrameLocks noGrp="1"/>
          </p:cNvGraphicFramePr>
          <p:nvPr/>
        </p:nvGraphicFramePr>
        <p:xfrm>
          <a:off x="1960346" y="1330960"/>
          <a:ext cx="8127999" cy="552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501323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537361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15798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77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 to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'hi'.upper() → 'HI'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79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 if all chars are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'HI'.isupper()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410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 to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'HI'.lower() → 'hi'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7500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islower()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Check if all chars are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'hi'.islower()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57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count()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 substring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'aaa'.count('a') →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088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strip()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leading/trailing 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 hi '.strip() → 'hi'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889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replace()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Replace substrings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'abc'.replace('a', 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10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Join strings with separator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'-'.join(['a', 'b'])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247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split()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Split string into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'a-b'.split('-')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775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Find index of substring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'abc'.index('b') →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79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[-1]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Negative 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'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'[-1] → 'c'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3567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74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What Are String Methods?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621993-6CE4-4394-A423-BEDD3B16CD16}"/>
              </a:ext>
            </a:extLst>
          </p:cNvPr>
          <p:cNvSpPr txBox="1"/>
          <p:nvPr/>
        </p:nvSpPr>
        <p:spPr>
          <a:xfrm>
            <a:off x="353185" y="1568592"/>
            <a:ext cx="61124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Built-in methods in Python that allow querying or transforming string data.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Strings are </a:t>
            </a:r>
            <a:r>
              <a:rPr lang="en-US" sz="2800" b="1" dirty="0">
                <a:solidFill>
                  <a:schemeClr val="bg1"/>
                </a:solidFill>
              </a:rPr>
              <a:t>immutable</a:t>
            </a:r>
            <a:r>
              <a:rPr lang="en-US" sz="2800" dirty="0">
                <a:solidFill>
                  <a:schemeClr val="bg1"/>
                </a:solidFill>
              </a:rPr>
              <a:t> in Python — all mutations return </a:t>
            </a:r>
            <a:r>
              <a:rPr lang="en-US" sz="2800" b="1" dirty="0">
                <a:solidFill>
                  <a:schemeClr val="bg1"/>
                </a:solidFill>
              </a:rPr>
              <a:t>new strings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Examples of Uses:</a:t>
            </a:r>
            <a:endParaRPr lang="en-US" sz="2800" dirty="0">
              <a:solidFill>
                <a:schemeClr val="bg1"/>
              </a:solidFill>
            </a:endParaRP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Formatting user input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Searching and cleaning data</a:t>
            </a:r>
          </a:p>
          <a:p>
            <a:pPr marL="914400" lvl="1" indent="-457200">
              <a:buFontTx/>
              <a:buChar char="-"/>
            </a:pPr>
            <a:r>
              <a:rPr lang="en-US" sz="2800" dirty="0">
                <a:solidFill>
                  <a:schemeClr val="bg1"/>
                </a:solidFill>
              </a:rPr>
              <a:t>Data transformation for NLP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29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What Are String Methods?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A68F0-4A4D-460B-99CE-302E4843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280971"/>
              </p:ext>
            </p:extLst>
          </p:nvPr>
        </p:nvGraphicFramePr>
        <p:xfrm>
          <a:off x="1126156" y="1799924"/>
          <a:ext cx="9808143" cy="239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381">
                  <a:extLst>
                    <a:ext uri="{9D8B030D-6E8A-4147-A177-3AD203B41FA5}">
                      <a16:colId xmlns:a16="http://schemas.microsoft.com/office/drawing/2014/main" val="4175961867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3439167598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1466471816"/>
                    </a:ext>
                  </a:extLst>
                </a:gridCol>
              </a:tblGrid>
              <a:tr h="53833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73144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 dirty="0"/>
                        <a:t>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Converts all characters to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'hello'.upper() → 'HELLO'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877473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/>
                        <a:t>isupper()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Checks if all characters are uppercase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'HELLO'.</a:t>
                      </a:r>
                      <a:r>
                        <a:rPr lang="en-US" sz="2400" dirty="0" err="1"/>
                        <a:t>isupper</a:t>
                      </a:r>
                      <a:r>
                        <a:rPr lang="en-US" sz="2400" dirty="0"/>
                        <a:t>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43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19FFC-681E-4C5B-9AE7-E1DF7DCC9EC6}"/>
              </a:ext>
            </a:extLst>
          </p:cNvPr>
          <p:cNvSpPr txBox="1"/>
          <p:nvPr/>
        </p:nvSpPr>
        <p:spPr>
          <a:xfrm>
            <a:off x="3031958" y="5601903"/>
            <a:ext cx="656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Normalizing text for comparison.</a:t>
            </a:r>
          </a:p>
        </p:txBody>
      </p:sp>
    </p:spTree>
    <p:extLst>
      <p:ext uri="{BB962C8B-B14F-4D97-AF65-F5344CB8AC3E}">
        <p14:creationId xmlns:p14="http://schemas.microsoft.com/office/powerpoint/2010/main" val="3376543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Conti…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4A68F0-4A4D-460B-99CE-302E48435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90576"/>
              </p:ext>
            </p:extLst>
          </p:nvPr>
        </p:nvGraphicFramePr>
        <p:xfrm>
          <a:off x="1126156" y="1799924"/>
          <a:ext cx="9808143" cy="2396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9381">
                  <a:extLst>
                    <a:ext uri="{9D8B030D-6E8A-4147-A177-3AD203B41FA5}">
                      <a16:colId xmlns:a16="http://schemas.microsoft.com/office/drawing/2014/main" val="4175961867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3439167598"/>
                    </a:ext>
                  </a:extLst>
                </a:gridCol>
                <a:gridCol w="3269381">
                  <a:extLst>
                    <a:ext uri="{9D8B030D-6E8A-4147-A177-3AD203B41FA5}">
                      <a16:colId xmlns:a16="http://schemas.microsoft.com/office/drawing/2014/main" val="1466471816"/>
                    </a:ext>
                  </a:extLst>
                </a:gridCol>
              </a:tblGrid>
              <a:tr h="538334">
                <a:tc>
                  <a:txBody>
                    <a:bodyPr/>
                    <a:lstStyle/>
                    <a:p>
                      <a:r>
                        <a:rPr lang="en-US" sz="24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4873144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/>
                        <a:t>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Converts all characters to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'HELLO'.lower() → 'hello'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877473"/>
                  </a:ext>
                </a:extLst>
              </a:tr>
              <a:tr h="929179">
                <a:tc>
                  <a:txBody>
                    <a:bodyPr/>
                    <a:lstStyle/>
                    <a:p>
                      <a:r>
                        <a:rPr lang="en-US" sz="2400"/>
                        <a:t>islower()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Checks if all characters are lowercase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'hello'.</a:t>
                      </a:r>
                      <a:r>
                        <a:rPr lang="en-US" sz="2400" dirty="0" err="1"/>
                        <a:t>islower</a:t>
                      </a:r>
                      <a:r>
                        <a:rPr lang="en-US" sz="2400" dirty="0"/>
                        <a:t>() → 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6437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519FFC-681E-4C5B-9AE7-E1DF7DCC9EC6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Frequency analysis, e.g., word or letter frequency in text</a:t>
            </a:r>
          </a:p>
        </p:txBody>
      </p:sp>
    </p:spTree>
    <p:extLst>
      <p:ext uri="{BB962C8B-B14F-4D97-AF65-F5344CB8AC3E}">
        <p14:creationId xmlns:p14="http://schemas.microsoft.com/office/powerpoint/2010/main" val="250518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>
                <a:solidFill>
                  <a:schemeClr val="accent3"/>
                </a:solidFill>
                <a:effectLst/>
              </a:rPr>
              <a:t>Count</a:t>
            </a:r>
            <a:endParaRPr lang="en-US" sz="6000" b="1" dirty="0">
              <a:solidFill>
                <a:schemeClr val="accent3"/>
              </a:solidFill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Frequency analysis, e.g., word or letter frequency in 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65756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Counts occurrences of a substring.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string.count</a:t>
            </a:r>
            <a:r>
              <a:rPr lang="en-US" sz="2800" dirty="0">
                <a:solidFill>
                  <a:schemeClr val="bg1"/>
                </a:solidFill>
              </a:rPr>
              <a:t>(substring)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en-US" sz="2800" dirty="0" err="1">
                <a:solidFill>
                  <a:schemeClr val="bg1"/>
                </a:solidFill>
              </a:rPr>
              <a:t>banana'.count</a:t>
            </a:r>
            <a:r>
              <a:rPr lang="en-US" sz="2800" dirty="0">
                <a:solidFill>
                  <a:schemeClr val="bg1"/>
                </a:solidFill>
              </a:rPr>
              <a:t>('a')  # Output: 3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73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Strip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Variants: </a:t>
            </a:r>
            <a:r>
              <a:rPr lang="en-US" sz="2800" dirty="0" err="1">
                <a:solidFill>
                  <a:schemeClr val="bg1"/>
                </a:solidFill>
              </a:rPr>
              <a:t>lstrip</a:t>
            </a:r>
            <a:r>
              <a:rPr lang="en-US" sz="2800" dirty="0">
                <a:solidFill>
                  <a:schemeClr val="bg1"/>
                </a:solidFill>
              </a:rPr>
              <a:t>(), </a:t>
            </a:r>
            <a:r>
              <a:rPr lang="en-US" sz="2800" dirty="0" err="1">
                <a:solidFill>
                  <a:schemeClr val="bg1"/>
                </a:solidFill>
              </a:rPr>
              <a:t>rstrip</a:t>
            </a:r>
            <a:r>
              <a:rPr lang="en-US" sz="2800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65756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Removes leading and trailing whitespace (or specified characters).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string.strip</a:t>
            </a:r>
            <a:r>
              <a:rPr lang="en-US" sz="2800" dirty="0">
                <a:solidFill>
                  <a:schemeClr val="bg1"/>
                </a:solidFill>
              </a:rPr>
              <a:t>([chars])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  hello  '.strip()  # Output: 'hello'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3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replace()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Data cleaning, text normalization.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Replaces all occurrences of a substring with another.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string.replace</a:t>
            </a:r>
            <a:r>
              <a:rPr lang="en-US" sz="2800" dirty="0">
                <a:solidFill>
                  <a:schemeClr val="bg1"/>
                </a:solidFill>
              </a:rPr>
              <a:t>(old, new[, count])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'hello </a:t>
            </a:r>
            <a:r>
              <a:rPr lang="en-US" sz="2800" dirty="0" err="1">
                <a:solidFill>
                  <a:schemeClr val="bg1"/>
                </a:solidFill>
              </a:rPr>
              <a:t>world'.replace</a:t>
            </a:r>
            <a:r>
              <a:rPr lang="en-US" sz="2800" dirty="0">
                <a:solidFill>
                  <a:schemeClr val="bg1"/>
                </a:solidFill>
              </a:rPr>
              <a:t>('l', '*')  # Output: 'he**o </a:t>
            </a:r>
            <a:r>
              <a:rPr lang="en-US" sz="2800" dirty="0" err="1">
                <a:solidFill>
                  <a:schemeClr val="bg1"/>
                </a:solidFill>
              </a:rPr>
              <a:t>wor</a:t>
            </a:r>
            <a:r>
              <a:rPr lang="en-US" sz="2800" dirty="0">
                <a:solidFill>
                  <a:schemeClr val="bg1"/>
                </a:solidFill>
              </a:rPr>
              <a:t>*d'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01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join()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Creating CSV lines, structured data formats.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Joins a list of strings into one string, using a separator.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separator.join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iterable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'-'.join(['a', 'b', 'c'])  # Output: 'a-b-c'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3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E6F26B9F-A2DA-487A-838C-EBD2FCBD08F1}"/>
              </a:ext>
            </a:extLst>
          </p:cNvPr>
          <p:cNvSpPr txBox="1">
            <a:spLocks/>
          </p:cNvSpPr>
          <p:nvPr/>
        </p:nvSpPr>
        <p:spPr>
          <a:xfrm>
            <a:off x="0" y="99849"/>
            <a:ext cx="12192000" cy="11919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000" b="1" dirty="0">
                <a:solidFill>
                  <a:schemeClr val="accent3"/>
                </a:solidFill>
                <a:effectLst/>
              </a:rPr>
              <a:t>split()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008D0F-6A04-4631-902D-0AB371D92661}"/>
              </a:ext>
            </a:extLst>
          </p:cNvPr>
          <p:cNvSpPr txBox="1"/>
          <p:nvPr/>
        </p:nvSpPr>
        <p:spPr>
          <a:xfrm>
            <a:off x="866274" y="5601903"/>
            <a:ext cx="10626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Usage:</a:t>
            </a:r>
            <a:r>
              <a:rPr lang="en-US" sz="2800" dirty="0">
                <a:solidFill>
                  <a:schemeClr val="bg1"/>
                </a:solidFill>
              </a:rPr>
              <a:t> Tokenization, parsing files.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0361AF-25A0-4633-AE43-6062A3574C8D}"/>
              </a:ext>
            </a:extLst>
          </p:cNvPr>
          <p:cNvSpPr txBox="1"/>
          <p:nvPr/>
        </p:nvSpPr>
        <p:spPr>
          <a:xfrm>
            <a:off x="498910" y="2010075"/>
            <a:ext cx="76633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 </a:t>
            </a:r>
            <a:r>
              <a:rPr lang="en-US" sz="2800" dirty="0">
                <a:solidFill>
                  <a:schemeClr val="bg1"/>
                </a:solidFill>
              </a:rPr>
              <a:t>Splits a string into a list using a delimiter.</a:t>
            </a:r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Syntax: </a:t>
            </a:r>
            <a:r>
              <a:rPr lang="en-US" sz="2800" dirty="0" err="1">
                <a:solidFill>
                  <a:schemeClr val="bg1"/>
                </a:solidFill>
              </a:rPr>
              <a:t>string.split</a:t>
            </a:r>
            <a:r>
              <a:rPr lang="en-US" sz="2800" dirty="0">
                <a:solidFill>
                  <a:schemeClr val="bg1"/>
                </a:solidFill>
              </a:rPr>
              <a:t>([separator])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800" dirty="0">
                <a:solidFill>
                  <a:schemeClr val="bg1"/>
                </a:solidFill>
              </a:rPr>
              <a:t>'a-b-</a:t>
            </a:r>
            <a:r>
              <a:rPr lang="en-US" sz="2800" dirty="0" err="1">
                <a:solidFill>
                  <a:schemeClr val="bg1"/>
                </a:solidFill>
              </a:rPr>
              <a:t>c'.split</a:t>
            </a:r>
            <a:r>
              <a:rPr lang="en-US" sz="2800" dirty="0">
                <a:solidFill>
                  <a:schemeClr val="bg1"/>
                </a:solidFill>
              </a:rPr>
              <a:t>('-')  # Output: ['a', 'b', 'c']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32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705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Goudy Old Style</vt:lpstr>
      <vt:lpstr>Wingdings 2</vt:lpstr>
      <vt:lpstr>SlateVTI</vt:lpstr>
      <vt:lpstr>Advance Python Course</vt:lpstr>
      <vt:lpstr>What Are String Methods?</vt:lpstr>
      <vt:lpstr>What Are String Methods?</vt:lpstr>
      <vt:lpstr>Conti…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2025-09-23T06:18:24Z</dcterms:modified>
</cp:coreProperties>
</file>