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5" r:id="rId1"/>
  </p:sldMasterIdLst>
  <p:sldIdLst>
    <p:sldId id="259" r:id="rId2"/>
    <p:sldId id="352" r:id="rId3"/>
    <p:sldId id="353" r:id="rId4"/>
    <p:sldId id="307" r:id="rId5"/>
    <p:sldId id="327" r:id="rId6"/>
    <p:sldId id="304" r:id="rId7"/>
    <p:sldId id="355" r:id="rId8"/>
    <p:sldId id="313" r:id="rId9"/>
    <p:sldId id="328" r:id="rId10"/>
    <p:sldId id="314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9" r:id="rId20"/>
    <p:sldId id="32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B34877-3A9A-4F1A-8948-F72F31D771BC}" type="doc">
      <dgm:prSet loTypeId="urn:microsoft.com/office/officeart/2011/layout/HexagonRadial" loCatId="cycle" qsTypeId="urn:microsoft.com/office/officeart/2005/8/quickstyle/3d5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20F2C29-07E8-4D8B-8F98-B062A81537AA}">
      <dgm:prSet phldrT="[Text]"/>
      <dgm:spPr/>
      <dgm:t>
        <a:bodyPr/>
        <a:lstStyle/>
        <a:p>
          <a:r>
            <a:rPr lang="en-US" dirty="0" err="1"/>
            <a:t>Dict</a:t>
          </a:r>
          <a:endParaRPr lang="en-US" dirty="0"/>
        </a:p>
      </dgm:t>
    </dgm:pt>
    <dgm:pt modelId="{649B49B5-FE30-49DB-B0F9-3B039B4A8EF6}" type="parTrans" cxnId="{4BE19477-0EFD-4361-B4D4-03B4560555A5}">
      <dgm:prSet/>
      <dgm:spPr/>
      <dgm:t>
        <a:bodyPr/>
        <a:lstStyle/>
        <a:p>
          <a:endParaRPr lang="en-US"/>
        </a:p>
      </dgm:t>
    </dgm:pt>
    <dgm:pt modelId="{1A87211A-C481-4C11-8AB0-75C599979B61}" type="sibTrans" cxnId="{4BE19477-0EFD-4361-B4D4-03B4560555A5}">
      <dgm:prSet/>
      <dgm:spPr/>
      <dgm:t>
        <a:bodyPr/>
        <a:lstStyle/>
        <a:p>
          <a:endParaRPr lang="en-US"/>
        </a:p>
      </dgm:t>
    </dgm:pt>
    <dgm:pt modelId="{C57C47B6-5B1E-46CB-BA60-3056F06F4562}">
      <dgm:prSet phldrT="[Text]"/>
      <dgm:spPr/>
      <dgm:t>
        <a:bodyPr/>
        <a:lstStyle/>
        <a:p>
          <a:r>
            <a:rPr lang="en-US" b="0" i="0" dirty="0"/>
            <a:t>int</a:t>
          </a:r>
          <a:endParaRPr lang="en-US" dirty="0"/>
        </a:p>
      </dgm:t>
    </dgm:pt>
    <dgm:pt modelId="{F8D28478-9AF2-4D75-9928-496D43738D6C}" type="parTrans" cxnId="{20BCEA86-D105-4946-A7CC-8EC988A0AD9D}">
      <dgm:prSet/>
      <dgm:spPr/>
      <dgm:t>
        <a:bodyPr/>
        <a:lstStyle/>
        <a:p>
          <a:endParaRPr lang="en-US"/>
        </a:p>
      </dgm:t>
    </dgm:pt>
    <dgm:pt modelId="{8313C74C-153C-43B1-B1C9-B0EF2C526A1E}" type="sibTrans" cxnId="{20BCEA86-D105-4946-A7CC-8EC988A0AD9D}">
      <dgm:prSet/>
      <dgm:spPr/>
      <dgm:t>
        <a:bodyPr/>
        <a:lstStyle/>
        <a:p>
          <a:endParaRPr lang="en-US"/>
        </a:p>
      </dgm:t>
    </dgm:pt>
    <dgm:pt modelId="{D33D401D-94D7-43E0-B9D6-F823C29D452A}">
      <dgm:prSet phldrT="[Text]"/>
      <dgm:spPr/>
      <dgm:t>
        <a:bodyPr/>
        <a:lstStyle/>
        <a:p>
          <a:r>
            <a:rPr lang="en-US" dirty="0"/>
            <a:t>str</a:t>
          </a:r>
        </a:p>
      </dgm:t>
    </dgm:pt>
    <dgm:pt modelId="{26A0D91F-8FA2-474A-B5BB-DE70BF54C214}" type="parTrans" cxnId="{AB200CE7-F657-41E6-B8F6-198329DEA135}">
      <dgm:prSet/>
      <dgm:spPr/>
      <dgm:t>
        <a:bodyPr/>
        <a:lstStyle/>
        <a:p>
          <a:endParaRPr lang="en-US"/>
        </a:p>
      </dgm:t>
    </dgm:pt>
    <dgm:pt modelId="{0FB6E2A9-28AB-4932-9AF0-4EC47AD49D73}" type="sibTrans" cxnId="{AB200CE7-F657-41E6-B8F6-198329DEA135}">
      <dgm:prSet/>
      <dgm:spPr/>
      <dgm:t>
        <a:bodyPr/>
        <a:lstStyle/>
        <a:p>
          <a:endParaRPr lang="en-US"/>
        </a:p>
      </dgm:t>
    </dgm:pt>
    <dgm:pt modelId="{292E789A-4219-4187-A84C-F3696427B907}">
      <dgm:prSet phldrT="[Text]"/>
      <dgm:spPr/>
      <dgm:t>
        <a:bodyPr/>
        <a:lstStyle/>
        <a:p>
          <a:r>
            <a:rPr lang="en-US" dirty="0"/>
            <a:t>bool</a:t>
          </a:r>
        </a:p>
      </dgm:t>
    </dgm:pt>
    <dgm:pt modelId="{761D1946-98C4-4DA5-8FFC-DE2CEA609F47}" type="parTrans" cxnId="{FEE2EBB8-F4AD-4D9A-AAB7-2251BA53FEA3}">
      <dgm:prSet/>
      <dgm:spPr/>
      <dgm:t>
        <a:bodyPr/>
        <a:lstStyle/>
        <a:p>
          <a:endParaRPr lang="en-US"/>
        </a:p>
      </dgm:t>
    </dgm:pt>
    <dgm:pt modelId="{AD7783CC-37DE-40F1-900E-7E998FD722BD}" type="sibTrans" cxnId="{FEE2EBB8-F4AD-4D9A-AAB7-2251BA53FEA3}">
      <dgm:prSet/>
      <dgm:spPr/>
      <dgm:t>
        <a:bodyPr/>
        <a:lstStyle/>
        <a:p>
          <a:endParaRPr lang="en-US"/>
        </a:p>
      </dgm:t>
    </dgm:pt>
    <dgm:pt modelId="{776715FE-71AB-4190-83F3-795EA59D9406}">
      <dgm:prSet phldrT="[Text]"/>
      <dgm:spPr/>
      <dgm:t>
        <a:bodyPr/>
        <a:lstStyle/>
        <a:p>
          <a:r>
            <a:rPr lang="en-US" dirty="0"/>
            <a:t>list</a:t>
          </a:r>
        </a:p>
      </dgm:t>
    </dgm:pt>
    <dgm:pt modelId="{CB6A41F0-BB19-4499-B04C-B1600AEFF286}" type="parTrans" cxnId="{2A7629D5-4F85-43F0-894B-7DD5D87D8CFC}">
      <dgm:prSet/>
      <dgm:spPr/>
      <dgm:t>
        <a:bodyPr/>
        <a:lstStyle/>
        <a:p>
          <a:endParaRPr lang="en-US"/>
        </a:p>
      </dgm:t>
    </dgm:pt>
    <dgm:pt modelId="{B73879C1-C38F-4E4A-B362-1B6A58A2C69F}" type="sibTrans" cxnId="{2A7629D5-4F85-43F0-894B-7DD5D87D8CFC}">
      <dgm:prSet/>
      <dgm:spPr/>
      <dgm:t>
        <a:bodyPr/>
        <a:lstStyle/>
        <a:p>
          <a:endParaRPr lang="en-US"/>
        </a:p>
      </dgm:t>
    </dgm:pt>
    <dgm:pt modelId="{88EC7D60-83E5-44B5-B088-D9F811DDA737}">
      <dgm:prSet phldrT="[Text]"/>
      <dgm:spPr/>
      <dgm:t>
        <a:bodyPr/>
        <a:lstStyle/>
        <a:p>
          <a:r>
            <a:rPr lang="en-US" dirty="0"/>
            <a:t>tuple</a:t>
          </a:r>
        </a:p>
      </dgm:t>
    </dgm:pt>
    <dgm:pt modelId="{2577CFB1-535F-4257-A629-1EC6EFD78989}" type="parTrans" cxnId="{45F9B6CB-224C-4BA8-A5D8-55D3295A75C3}">
      <dgm:prSet/>
      <dgm:spPr/>
      <dgm:t>
        <a:bodyPr/>
        <a:lstStyle/>
        <a:p>
          <a:endParaRPr lang="en-US"/>
        </a:p>
      </dgm:t>
    </dgm:pt>
    <dgm:pt modelId="{26C1CC4F-D3DF-435C-B975-EDC69724C678}" type="sibTrans" cxnId="{45F9B6CB-224C-4BA8-A5D8-55D3295A75C3}">
      <dgm:prSet/>
      <dgm:spPr/>
      <dgm:t>
        <a:bodyPr/>
        <a:lstStyle/>
        <a:p>
          <a:endParaRPr lang="en-US"/>
        </a:p>
      </dgm:t>
    </dgm:pt>
    <dgm:pt modelId="{18C68CBD-D3FB-46F7-8C77-A1E026769625}">
      <dgm:prSet phldrT="[Text]"/>
      <dgm:spPr/>
      <dgm:t>
        <a:bodyPr/>
        <a:lstStyle/>
        <a:p>
          <a:r>
            <a:rPr lang="en-US" dirty="0"/>
            <a:t>float</a:t>
          </a:r>
        </a:p>
      </dgm:t>
    </dgm:pt>
    <dgm:pt modelId="{E4C273B5-D933-4B1F-93D1-01E2A2ADFA7A}" type="parTrans" cxnId="{67B21F8D-132B-477F-A421-C53EF29BDA08}">
      <dgm:prSet/>
      <dgm:spPr/>
      <dgm:t>
        <a:bodyPr/>
        <a:lstStyle/>
        <a:p>
          <a:endParaRPr lang="en-US"/>
        </a:p>
      </dgm:t>
    </dgm:pt>
    <dgm:pt modelId="{CED7FB6F-2872-4730-802D-20D7FA9566E1}" type="sibTrans" cxnId="{67B21F8D-132B-477F-A421-C53EF29BDA08}">
      <dgm:prSet/>
      <dgm:spPr/>
      <dgm:t>
        <a:bodyPr/>
        <a:lstStyle/>
        <a:p>
          <a:endParaRPr lang="en-US"/>
        </a:p>
      </dgm:t>
    </dgm:pt>
    <dgm:pt modelId="{7725C84A-F429-4113-8A6D-B3249C583570}" type="pres">
      <dgm:prSet presAssocID="{82B34877-3A9A-4F1A-8948-F72F31D771BC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1CF5079E-40FB-41E0-BA87-30A1F9349618}" type="pres">
      <dgm:prSet presAssocID="{620F2C29-07E8-4D8B-8F98-B062A81537AA}" presName="Parent" presStyleLbl="node0" presStyleIdx="0" presStyleCnt="1">
        <dgm:presLayoutVars>
          <dgm:chMax val="6"/>
          <dgm:chPref val="6"/>
        </dgm:presLayoutVars>
      </dgm:prSet>
      <dgm:spPr/>
    </dgm:pt>
    <dgm:pt modelId="{E702AE1F-28DA-4266-ADFA-F2D7B4ABF5BF}" type="pres">
      <dgm:prSet presAssocID="{C57C47B6-5B1E-46CB-BA60-3056F06F4562}" presName="Accent1" presStyleCnt="0"/>
      <dgm:spPr/>
    </dgm:pt>
    <dgm:pt modelId="{11C2701F-F8B1-4E1A-9462-D3FFA6DE6B5C}" type="pres">
      <dgm:prSet presAssocID="{C57C47B6-5B1E-46CB-BA60-3056F06F4562}" presName="Accent" presStyleLbl="bgShp" presStyleIdx="0" presStyleCnt="6"/>
      <dgm:spPr/>
    </dgm:pt>
    <dgm:pt modelId="{4A6F825A-B9E1-4875-AF8B-7EF10F0D9979}" type="pres">
      <dgm:prSet presAssocID="{C57C47B6-5B1E-46CB-BA60-3056F06F4562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80506C30-015D-4AF2-9CB5-68098A55D07B}" type="pres">
      <dgm:prSet presAssocID="{18C68CBD-D3FB-46F7-8C77-A1E026769625}" presName="Accent2" presStyleCnt="0"/>
      <dgm:spPr/>
    </dgm:pt>
    <dgm:pt modelId="{C2D0F68E-6DFD-4377-A1C8-5C68826AD708}" type="pres">
      <dgm:prSet presAssocID="{18C68CBD-D3FB-46F7-8C77-A1E026769625}" presName="Accent" presStyleLbl="bgShp" presStyleIdx="1" presStyleCnt="6"/>
      <dgm:spPr/>
    </dgm:pt>
    <dgm:pt modelId="{A6831B2E-DA6E-4BF6-A59A-2B4CA81D7409}" type="pres">
      <dgm:prSet presAssocID="{18C68CBD-D3FB-46F7-8C77-A1E026769625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B6896646-22A8-4B70-9706-0A51E186E8E5}" type="pres">
      <dgm:prSet presAssocID="{D33D401D-94D7-43E0-B9D6-F823C29D452A}" presName="Accent3" presStyleCnt="0"/>
      <dgm:spPr/>
    </dgm:pt>
    <dgm:pt modelId="{0CDE7999-6A80-4641-B8FA-7BD6F65F1EDF}" type="pres">
      <dgm:prSet presAssocID="{D33D401D-94D7-43E0-B9D6-F823C29D452A}" presName="Accent" presStyleLbl="bgShp" presStyleIdx="2" presStyleCnt="6"/>
      <dgm:spPr/>
    </dgm:pt>
    <dgm:pt modelId="{F5D53F19-9FDF-472F-B5AE-D2231C699C38}" type="pres">
      <dgm:prSet presAssocID="{D33D401D-94D7-43E0-B9D6-F823C29D452A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3098701F-E280-4E81-A42A-EBF767CD9AA7}" type="pres">
      <dgm:prSet presAssocID="{292E789A-4219-4187-A84C-F3696427B907}" presName="Accent4" presStyleCnt="0"/>
      <dgm:spPr/>
    </dgm:pt>
    <dgm:pt modelId="{FA5CAA03-F8FA-439E-A277-1E7578825949}" type="pres">
      <dgm:prSet presAssocID="{292E789A-4219-4187-A84C-F3696427B907}" presName="Accent" presStyleLbl="bgShp" presStyleIdx="3" presStyleCnt="6"/>
      <dgm:spPr/>
    </dgm:pt>
    <dgm:pt modelId="{256E1005-9B61-4619-A107-19CD72AC8D47}" type="pres">
      <dgm:prSet presAssocID="{292E789A-4219-4187-A84C-F3696427B907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579B52A7-B5CF-4B7C-AD8D-D03366C23AAA}" type="pres">
      <dgm:prSet presAssocID="{776715FE-71AB-4190-83F3-795EA59D9406}" presName="Accent5" presStyleCnt="0"/>
      <dgm:spPr/>
    </dgm:pt>
    <dgm:pt modelId="{1810835D-A66D-4C16-8B25-70D0B8229D08}" type="pres">
      <dgm:prSet presAssocID="{776715FE-71AB-4190-83F3-795EA59D9406}" presName="Accent" presStyleLbl="bgShp" presStyleIdx="4" presStyleCnt="6"/>
      <dgm:spPr/>
    </dgm:pt>
    <dgm:pt modelId="{0DDAF597-8616-436D-A6FB-DD5A11CEE27B}" type="pres">
      <dgm:prSet presAssocID="{776715FE-71AB-4190-83F3-795EA59D9406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6091B1DD-37DF-4BE0-8869-BF6138E03B75}" type="pres">
      <dgm:prSet presAssocID="{88EC7D60-83E5-44B5-B088-D9F811DDA737}" presName="Accent6" presStyleCnt="0"/>
      <dgm:spPr/>
    </dgm:pt>
    <dgm:pt modelId="{6EB02FCF-BC68-41A8-AE02-9727E0792593}" type="pres">
      <dgm:prSet presAssocID="{88EC7D60-83E5-44B5-B088-D9F811DDA737}" presName="Accent" presStyleLbl="bgShp" presStyleIdx="5" presStyleCnt="6"/>
      <dgm:spPr/>
    </dgm:pt>
    <dgm:pt modelId="{0CF09EEF-748A-4B29-9703-518706E28366}" type="pres">
      <dgm:prSet presAssocID="{88EC7D60-83E5-44B5-B088-D9F811DDA737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E4C0D224-1BB4-4172-9633-8D688DBBB488}" type="presOf" srcId="{C57C47B6-5B1E-46CB-BA60-3056F06F4562}" destId="{4A6F825A-B9E1-4875-AF8B-7EF10F0D9979}" srcOrd="0" destOrd="0" presId="urn:microsoft.com/office/officeart/2011/layout/HexagonRadial"/>
    <dgm:cxn modelId="{1B50AA3F-2C63-48C9-80C4-A2434D32A8EF}" type="presOf" srcId="{292E789A-4219-4187-A84C-F3696427B907}" destId="{256E1005-9B61-4619-A107-19CD72AC8D47}" srcOrd="0" destOrd="0" presId="urn:microsoft.com/office/officeart/2011/layout/HexagonRadial"/>
    <dgm:cxn modelId="{CE1C1143-B3FD-4A71-BCA0-BDBE8709CE2E}" type="presOf" srcId="{776715FE-71AB-4190-83F3-795EA59D9406}" destId="{0DDAF597-8616-436D-A6FB-DD5A11CEE27B}" srcOrd="0" destOrd="0" presId="urn:microsoft.com/office/officeart/2011/layout/HexagonRadial"/>
    <dgm:cxn modelId="{4BE19477-0EFD-4361-B4D4-03B4560555A5}" srcId="{82B34877-3A9A-4F1A-8948-F72F31D771BC}" destId="{620F2C29-07E8-4D8B-8F98-B062A81537AA}" srcOrd="0" destOrd="0" parTransId="{649B49B5-FE30-49DB-B0F9-3B039B4A8EF6}" sibTransId="{1A87211A-C481-4C11-8AB0-75C599979B61}"/>
    <dgm:cxn modelId="{20BCEA86-D105-4946-A7CC-8EC988A0AD9D}" srcId="{620F2C29-07E8-4D8B-8F98-B062A81537AA}" destId="{C57C47B6-5B1E-46CB-BA60-3056F06F4562}" srcOrd="0" destOrd="0" parTransId="{F8D28478-9AF2-4D75-9928-496D43738D6C}" sibTransId="{8313C74C-153C-43B1-B1C9-B0EF2C526A1E}"/>
    <dgm:cxn modelId="{67B21F8D-132B-477F-A421-C53EF29BDA08}" srcId="{620F2C29-07E8-4D8B-8F98-B062A81537AA}" destId="{18C68CBD-D3FB-46F7-8C77-A1E026769625}" srcOrd="1" destOrd="0" parTransId="{E4C273B5-D933-4B1F-93D1-01E2A2ADFA7A}" sibTransId="{CED7FB6F-2872-4730-802D-20D7FA9566E1}"/>
    <dgm:cxn modelId="{DF51BCAC-A704-4A94-91DF-DB63A536C19E}" type="presOf" srcId="{88EC7D60-83E5-44B5-B088-D9F811DDA737}" destId="{0CF09EEF-748A-4B29-9703-518706E28366}" srcOrd="0" destOrd="0" presId="urn:microsoft.com/office/officeart/2011/layout/HexagonRadial"/>
    <dgm:cxn modelId="{576166B6-9038-4FB7-9227-87C171360538}" type="presOf" srcId="{620F2C29-07E8-4D8B-8F98-B062A81537AA}" destId="{1CF5079E-40FB-41E0-BA87-30A1F9349618}" srcOrd="0" destOrd="0" presId="urn:microsoft.com/office/officeart/2011/layout/HexagonRadial"/>
    <dgm:cxn modelId="{FEE2EBB8-F4AD-4D9A-AAB7-2251BA53FEA3}" srcId="{620F2C29-07E8-4D8B-8F98-B062A81537AA}" destId="{292E789A-4219-4187-A84C-F3696427B907}" srcOrd="3" destOrd="0" parTransId="{761D1946-98C4-4DA5-8FFC-DE2CEA609F47}" sibTransId="{AD7783CC-37DE-40F1-900E-7E998FD722BD}"/>
    <dgm:cxn modelId="{45F9B6CB-224C-4BA8-A5D8-55D3295A75C3}" srcId="{620F2C29-07E8-4D8B-8F98-B062A81537AA}" destId="{88EC7D60-83E5-44B5-B088-D9F811DDA737}" srcOrd="5" destOrd="0" parTransId="{2577CFB1-535F-4257-A629-1EC6EFD78989}" sibTransId="{26C1CC4F-D3DF-435C-B975-EDC69724C678}"/>
    <dgm:cxn modelId="{2A7629D5-4F85-43F0-894B-7DD5D87D8CFC}" srcId="{620F2C29-07E8-4D8B-8F98-B062A81537AA}" destId="{776715FE-71AB-4190-83F3-795EA59D9406}" srcOrd="4" destOrd="0" parTransId="{CB6A41F0-BB19-4499-B04C-B1600AEFF286}" sibTransId="{B73879C1-C38F-4E4A-B362-1B6A58A2C69F}"/>
    <dgm:cxn modelId="{6FE433DB-DA97-4150-B215-14A13738BEEE}" type="presOf" srcId="{D33D401D-94D7-43E0-B9D6-F823C29D452A}" destId="{F5D53F19-9FDF-472F-B5AE-D2231C699C38}" srcOrd="0" destOrd="0" presId="urn:microsoft.com/office/officeart/2011/layout/HexagonRadial"/>
    <dgm:cxn modelId="{8EC410E6-210E-43DB-9367-683D4D92F576}" type="presOf" srcId="{18C68CBD-D3FB-46F7-8C77-A1E026769625}" destId="{A6831B2E-DA6E-4BF6-A59A-2B4CA81D7409}" srcOrd="0" destOrd="0" presId="urn:microsoft.com/office/officeart/2011/layout/HexagonRadial"/>
    <dgm:cxn modelId="{AB200CE7-F657-41E6-B8F6-198329DEA135}" srcId="{620F2C29-07E8-4D8B-8F98-B062A81537AA}" destId="{D33D401D-94D7-43E0-B9D6-F823C29D452A}" srcOrd="2" destOrd="0" parTransId="{26A0D91F-8FA2-474A-B5BB-DE70BF54C214}" sibTransId="{0FB6E2A9-28AB-4932-9AF0-4EC47AD49D73}"/>
    <dgm:cxn modelId="{B272D5F5-9100-4023-ACDA-B04221782942}" type="presOf" srcId="{82B34877-3A9A-4F1A-8948-F72F31D771BC}" destId="{7725C84A-F429-4113-8A6D-B3249C583570}" srcOrd="0" destOrd="0" presId="urn:microsoft.com/office/officeart/2011/layout/HexagonRadial"/>
    <dgm:cxn modelId="{39C9E6D4-A9F4-451B-BFAB-C90CB326F85C}" type="presParOf" srcId="{7725C84A-F429-4113-8A6D-B3249C583570}" destId="{1CF5079E-40FB-41E0-BA87-30A1F9349618}" srcOrd="0" destOrd="0" presId="urn:microsoft.com/office/officeart/2011/layout/HexagonRadial"/>
    <dgm:cxn modelId="{76D65654-F7FE-44B4-85F7-11E84F964CE3}" type="presParOf" srcId="{7725C84A-F429-4113-8A6D-B3249C583570}" destId="{E702AE1F-28DA-4266-ADFA-F2D7B4ABF5BF}" srcOrd="1" destOrd="0" presId="urn:microsoft.com/office/officeart/2011/layout/HexagonRadial"/>
    <dgm:cxn modelId="{45694C5D-DA25-4E20-B03A-ECB5A34C0FE8}" type="presParOf" srcId="{E702AE1F-28DA-4266-ADFA-F2D7B4ABF5BF}" destId="{11C2701F-F8B1-4E1A-9462-D3FFA6DE6B5C}" srcOrd="0" destOrd="0" presId="urn:microsoft.com/office/officeart/2011/layout/HexagonRadial"/>
    <dgm:cxn modelId="{DC39FA0F-5AB7-4C80-82B7-79E06944D3DF}" type="presParOf" srcId="{7725C84A-F429-4113-8A6D-B3249C583570}" destId="{4A6F825A-B9E1-4875-AF8B-7EF10F0D9979}" srcOrd="2" destOrd="0" presId="urn:microsoft.com/office/officeart/2011/layout/HexagonRadial"/>
    <dgm:cxn modelId="{2B18647E-9A66-4DD1-9378-9B171F22E3FB}" type="presParOf" srcId="{7725C84A-F429-4113-8A6D-B3249C583570}" destId="{80506C30-015D-4AF2-9CB5-68098A55D07B}" srcOrd="3" destOrd="0" presId="urn:microsoft.com/office/officeart/2011/layout/HexagonRadial"/>
    <dgm:cxn modelId="{81CAFA9A-0A56-4591-B8F1-F9999E1C7488}" type="presParOf" srcId="{80506C30-015D-4AF2-9CB5-68098A55D07B}" destId="{C2D0F68E-6DFD-4377-A1C8-5C68826AD708}" srcOrd="0" destOrd="0" presId="urn:microsoft.com/office/officeart/2011/layout/HexagonRadial"/>
    <dgm:cxn modelId="{33ED7510-B8B2-4512-91CA-78EE382A6AEE}" type="presParOf" srcId="{7725C84A-F429-4113-8A6D-B3249C583570}" destId="{A6831B2E-DA6E-4BF6-A59A-2B4CA81D7409}" srcOrd="4" destOrd="0" presId="urn:microsoft.com/office/officeart/2011/layout/HexagonRadial"/>
    <dgm:cxn modelId="{5068D1E2-4D66-467E-881C-8C5284F5EF06}" type="presParOf" srcId="{7725C84A-F429-4113-8A6D-B3249C583570}" destId="{B6896646-22A8-4B70-9706-0A51E186E8E5}" srcOrd="5" destOrd="0" presId="urn:microsoft.com/office/officeart/2011/layout/HexagonRadial"/>
    <dgm:cxn modelId="{BA42B3C8-B6B7-426B-A12B-1B48A51C9A83}" type="presParOf" srcId="{B6896646-22A8-4B70-9706-0A51E186E8E5}" destId="{0CDE7999-6A80-4641-B8FA-7BD6F65F1EDF}" srcOrd="0" destOrd="0" presId="urn:microsoft.com/office/officeart/2011/layout/HexagonRadial"/>
    <dgm:cxn modelId="{59CEE650-4455-46D3-9F52-7120E587B472}" type="presParOf" srcId="{7725C84A-F429-4113-8A6D-B3249C583570}" destId="{F5D53F19-9FDF-472F-B5AE-D2231C699C38}" srcOrd="6" destOrd="0" presId="urn:microsoft.com/office/officeart/2011/layout/HexagonRadial"/>
    <dgm:cxn modelId="{E884F3A5-4D3E-4139-A619-C1860D05ADB4}" type="presParOf" srcId="{7725C84A-F429-4113-8A6D-B3249C583570}" destId="{3098701F-E280-4E81-A42A-EBF767CD9AA7}" srcOrd="7" destOrd="0" presId="urn:microsoft.com/office/officeart/2011/layout/HexagonRadial"/>
    <dgm:cxn modelId="{8F049DBD-778B-4412-A6C9-261BB5EEFBC7}" type="presParOf" srcId="{3098701F-E280-4E81-A42A-EBF767CD9AA7}" destId="{FA5CAA03-F8FA-439E-A277-1E7578825949}" srcOrd="0" destOrd="0" presId="urn:microsoft.com/office/officeart/2011/layout/HexagonRadial"/>
    <dgm:cxn modelId="{9BBBAC41-31B1-422E-BBCF-EE5F8BE98C5B}" type="presParOf" srcId="{7725C84A-F429-4113-8A6D-B3249C583570}" destId="{256E1005-9B61-4619-A107-19CD72AC8D47}" srcOrd="8" destOrd="0" presId="urn:microsoft.com/office/officeart/2011/layout/HexagonRadial"/>
    <dgm:cxn modelId="{5322F157-8047-4F89-BCB4-265AC3DC43C5}" type="presParOf" srcId="{7725C84A-F429-4113-8A6D-B3249C583570}" destId="{579B52A7-B5CF-4B7C-AD8D-D03366C23AAA}" srcOrd="9" destOrd="0" presId="urn:microsoft.com/office/officeart/2011/layout/HexagonRadial"/>
    <dgm:cxn modelId="{374FE38F-0B06-4B94-A954-4F3CE292329B}" type="presParOf" srcId="{579B52A7-B5CF-4B7C-AD8D-D03366C23AAA}" destId="{1810835D-A66D-4C16-8B25-70D0B8229D08}" srcOrd="0" destOrd="0" presId="urn:microsoft.com/office/officeart/2011/layout/HexagonRadial"/>
    <dgm:cxn modelId="{C5BD6CCC-583F-47BF-A319-77318594B5BF}" type="presParOf" srcId="{7725C84A-F429-4113-8A6D-B3249C583570}" destId="{0DDAF597-8616-436D-A6FB-DD5A11CEE27B}" srcOrd="10" destOrd="0" presId="urn:microsoft.com/office/officeart/2011/layout/HexagonRadial"/>
    <dgm:cxn modelId="{CEE047B9-2EF7-478A-AC26-136ACE2AA4AD}" type="presParOf" srcId="{7725C84A-F429-4113-8A6D-B3249C583570}" destId="{6091B1DD-37DF-4BE0-8869-BF6138E03B75}" srcOrd="11" destOrd="0" presId="urn:microsoft.com/office/officeart/2011/layout/HexagonRadial"/>
    <dgm:cxn modelId="{7A60E107-57DD-41B9-8157-350BA1C879EB}" type="presParOf" srcId="{6091B1DD-37DF-4BE0-8869-BF6138E03B75}" destId="{6EB02FCF-BC68-41A8-AE02-9727E0792593}" srcOrd="0" destOrd="0" presId="urn:microsoft.com/office/officeart/2011/layout/HexagonRadial"/>
    <dgm:cxn modelId="{63507D97-7D9D-4284-A241-B7C99F2AE83A}" type="presParOf" srcId="{7725C84A-F429-4113-8A6D-B3249C583570}" destId="{0CF09EEF-748A-4B29-9703-518706E28366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F5079E-40FB-41E0-BA87-30A1F9349618}">
      <dsp:nvSpPr>
        <dsp:cNvPr id="0" name=""/>
        <dsp:cNvSpPr/>
      </dsp:nvSpPr>
      <dsp:spPr>
        <a:xfrm>
          <a:off x="1955591" y="1346907"/>
          <a:ext cx="1711978" cy="1480930"/>
        </a:xfrm>
        <a:prstGeom prst="hexagon">
          <a:avLst>
            <a:gd name="adj" fmla="val 2857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 err="1"/>
            <a:t>Dict</a:t>
          </a:r>
          <a:endParaRPr lang="en-US" sz="3300" kern="1200" dirty="0"/>
        </a:p>
      </dsp:txBody>
      <dsp:txXfrm>
        <a:off x="2239290" y="1592318"/>
        <a:ext cx="1144580" cy="990108"/>
      </dsp:txXfrm>
    </dsp:sp>
    <dsp:sp modelId="{C2D0F68E-6DFD-4377-A1C8-5C68826AD708}">
      <dsp:nvSpPr>
        <dsp:cNvPr id="0" name=""/>
        <dsp:cNvSpPr/>
      </dsp:nvSpPr>
      <dsp:spPr>
        <a:xfrm>
          <a:off x="3027619" y="638382"/>
          <a:ext cx="645924" cy="556549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6F825A-B9E1-4875-AF8B-7EF10F0D9979}">
      <dsp:nvSpPr>
        <dsp:cNvPr id="0" name=""/>
        <dsp:cNvSpPr/>
      </dsp:nvSpPr>
      <dsp:spPr>
        <a:xfrm>
          <a:off x="2113289" y="0"/>
          <a:ext cx="1402954" cy="1213720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0" i="0" kern="1200" dirty="0"/>
            <a:t>int</a:t>
          </a:r>
          <a:endParaRPr lang="en-US" sz="3300" kern="1200" dirty="0"/>
        </a:p>
      </dsp:txBody>
      <dsp:txXfrm>
        <a:off x="2345788" y="201139"/>
        <a:ext cx="937956" cy="811442"/>
      </dsp:txXfrm>
    </dsp:sp>
    <dsp:sp modelId="{0CDE7999-6A80-4641-B8FA-7BD6F65F1EDF}">
      <dsp:nvSpPr>
        <dsp:cNvPr id="0" name=""/>
        <dsp:cNvSpPr/>
      </dsp:nvSpPr>
      <dsp:spPr>
        <a:xfrm>
          <a:off x="3781463" y="1678833"/>
          <a:ext cx="645924" cy="556549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831B2E-DA6E-4BF6-A59A-2B4CA81D7409}">
      <dsp:nvSpPr>
        <dsp:cNvPr id="0" name=""/>
        <dsp:cNvSpPr/>
      </dsp:nvSpPr>
      <dsp:spPr>
        <a:xfrm>
          <a:off x="3399961" y="746519"/>
          <a:ext cx="1402954" cy="1213720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114871"/>
            <a:satOff val="11032"/>
            <a:lumOff val="-3491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float</a:t>
          </a:r>
        </a:p>
      </dsp:txBody>
      <dsp:txXfrm>
        <a:off x="3632460" y="947658"/>
        <a:ext cx="937956" cy="811442"/>
      </dsp:txXfrm>
    </dsp:sp>
    <dsp:sp modelId="{FA5CAA03-F8FA-439E-A277-1E7578825949}">
      <dsp:nvSpPr>
        <dsp:cNvPr id="0" name=""/>
        <dsp:cNvSpPr/>
      </dsp:nvSpPr>
      <dsp:spPr>
        <a:xfrm>
          <a:off x="3257794" y="2853307"/>
          <a:ext cx="645924" cy="556549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D53F19-9FDF-472F-B5AE-D2231C699C38}">
      <dsp:nvSpPr>
        <dsp:cNvPr id="0" name=""/>
        <dsp:cNvSpPr/>
      </dsp:nvSpPr>
      <dsp:spPr>
        <a:xfrm>
          <a:off x="3399961" y="2214089"/>
          <a:ext cx="1402954" cy="1213720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229742"/>
            <a:satOff val="22065"/>
            <a:lumOff val="-6981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str</a:t>
          </a:r>
        </a:p>
      </dsp:txBody>
      <dsp:txXfrm>
        <a:off x="3632460" y="2415228"/>
        <a:ext cx="937956" cy="811442"/>
      </dsp:txXfrm>
    </dsp:sp>
    <dsp:sp modelId="{1810835D-A66D-4C16-8B25-70D0B8229D08}">
      <dsp:nvSpPr>
        <dsp:cNvPr id="0" name=""/>
        <dsp:cNvSpPr/>
      </dsp:nvSpPr>
      <dsp:spPr>
        <a:xfrm>
          <a:off x="1958777" y="2975221"/>
          <a:ext cx="645924" cy="556549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6E1005-9B61-4619-A107-19CD72AC8D47}">
      <dsp:nvSpPr>
        <dsp:cNvPr id="0" name=""/>
        <dsp:cNvSpPr/>
      </dsp:nvSpPr>
      <dsp:spPr>
        <a:xfrm>
          <a:off x="2113289" y="2961443"/>
          <a:ext cx="1402954" cy="1213720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344614"/>
            <a:satOff val="33097"/>
            <a:lumOff val="-10472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bool</a:t>
          </a:r>
        </a:p>
      </dsp:txBody>
      <dsp:txXfrm>
        <a:off x="2345788" y="3162582"/>
        <a:ext cx="937956" cy="811442"/>
      </dsp:txXfrm>
    </dsp:sp>
    <dsp:sp modelId="{6EB02FCF-BC68-41A8-AE02-9727E0792593}">
      <dsp:nvSpPr>
        <dsp:cNvPr id="0" name=""/>
        <dsp:cNvSpPr/>
      </dsp:nvSpPr>
      <dsp:spPr>
        <a:xfrm>
          <a:off x="1192588" y="1935188"/>
          <a:ext cx="645924" cy="556549"/>
        </a:xfrm>
        <a:prstGeom prst="hexagon">
          <a:avLst>
            <a:gd name="adj" fmla="val 28900"/>
            <a:gd name="vf" fmla="val 11547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DAF597-8616-436D-A6FB-DD5A11CEE27B}">
      <dsp:nvSpPr>
        <dsp:cNvPr id="0" name=""/>
        <dsp:cNvSpPr/>
      </dsp:nvSpPr>
      <dsp:spPr>
        <a:xfrm>
          <a:off x="820644" y="2214924"/>
          <a:ext cx="1402954" cy="1213720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459485"/>
            <a:satOff val="44130"/>
            <a:lumOff val="-13962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list</a:t>
          </a:r>
        </a:p>
      </dsp:txBody>
      <dsp:txXfrm>
        <a:off x="1053143" y="2416063"/>
        <a:ext cx="937956" cy="811442"/>
      </dsp:txXfrm>
    </dsp:sp>
    <dsp:sp modelId="{0CF09EEF-748A-4B29-9703-518706E28366}">
      <dsp:nvSpPr>
        <dsp:cNvPr id="0" name=""/>
        <dsp:cNvSpPr/>
      </dsp:nvSpPr>
      <dsp:spPr>
        <a:xfrm>
          <a:off x="820644" y="744849"/>
          <a:ext cx="1402954" cy="1213720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574356"/>
            <a:satOff val="55162"/>
            <a:lumOff val="-17453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tuple</a:t>
          </a:r>
        </a:p>
      </dsp:txBody>
      <dsp:txXfrm>
        <a:off x="1053143" y="945988"/>
        <a:ext cx="937956" cy="8114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6/30/2025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6/30/2025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6/30/2025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6/30/2025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6/30/2025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6/30/2025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6/30/2025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12.jp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ownload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894660"/>
            <a:ext cx="12192000" cy="264838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6699"/>
                </a:solidFill>
                <a:effectLst/>
              </a:rPr>
              <a:t>KP-IT Board AI (ML/DL) Certification 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5984" y="4662489"/>
            <a:ext cx="9440034" cy="1397951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Trainer: Fawad Bahadur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3BB1218-F04D-41DB-9003-3537B029DA2D}"/>
              </a:ext>
            </a:extLst>
          </p:cNvPr>
          <p:cNvSpPr/>
          <p:nvPr/>
        </p:nvSpPr>
        <p:spPr>
          <a:xfrm>
            <a:off x="5715000" y="5659120"/>
            <a:ext cx="762000" cy="762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AB00D1-880D-47FD-9738-1EEFA9E61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463"/>
            <a:ext cx="1219200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99849"/>
            <a:ext cx="9440034" cy="11919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6699"/>
                </a:solidFill>
                <a:effectLst/>
              </a:rPr>
              <a:t>Variables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09956" y="6504690"/>
            <a:ext cx="3012121" cy="457275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Trainer: Fawad Bahadur Marwat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DFFAA7-1E53-4EE5-9780-46E009EA6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09" y="1248816"/>
            <a:ext cx="3515871" cy="21912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65210B7-1D7B-432D-A80E-2180BEF65844}"/>
              </a:ext>
            </a:extLst>
          </p:cNvPr>
          <p:cNvGrpSpPr/>
          <p:nvPr/>
        </p:nvGrpSpPr>
        <p:grpSpPr>
          <a:xfrm>
            <a:off x="296987" y="1553159"/>
            <a:ext cx="7645541" cy="1284543"/>
            <a:chOff x="1178565" y="2608805"/>
            <a:chExt cx="7645541" cy="128454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406394C-1DC7-4FEE-8B37-0100EA794FF0}"/>
                </a:ext>
              </a:extLst>
            </p:cNvPr>
            <p:cNvSpPr txBox="1"/>
            <p:nvPr/>
          </p:nvSpPr>
          <p:spPr>
            <a:xfrm>
              <a:off x="1178565" y="3062351"/>
              <a:ext cx="7645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A named container to store data in memory.</a:t>
              </a:r>
            </a:p>
            <a:p>
              <a:r>
                <a:rPr lang="en-US" sz="2400" dirty="0">
                  <a:solidFill>
                    <a:schemeClr val="bg1"/>
                  </a:solidFill>
                </a:rPr>
                <a:t>Holds values that can be changed during program execution.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25CA00E-45C5-40F7-ABBE-506A7D6B6993}"/>
                </a:ext>
              </a:extLst>
            </p:cNvPr>
            <p:cNvSpPr txBox="1"/>
            <p:nvPr/>
          </p:nvSpPr>
          <p:spPr>
            <a:xfrm>
              <a:off x="1178565" y="2608805"/>
              <a:ext cx="5051349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lnSpc>
                  <a:spcPct val="90000"/>
                </a:lnSpc>
                <a:spcBef>
                  <a:spcPct val="0"/>
                </a:spcBef>
              </a:pPr>
              <a:r>
                <a:rPr lang="en-US" sz="2400" b="1" dirty="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rgbClr val="0070C0"/>
                  </a:solidFill>
                  <a:latin typeface="+mj-lt"/>
                  <a:ea typeface="+mj-ea"/>
                </a:rPr>
                <a:t>What is a Variable?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F7CAD3-8EA1-42CB-9D05-4BDCF5751F13}"/>
              </a:ext>
            </a:extLst>
          </p:cNvPr>
          <p:cNvGrpSpPr/>
          <p:nvPr/>
        </p:nvGrpSpPr>
        <p:grpSpPr>
          <a:xfrm>
            <a:off x="296987" y="3163658"/>
            <a:ext cx="5111415" cy="2071146"/>
            <a:chOff x="-5518699" y="2560865"/>
            <a:chExt cx="13128539" cy="207114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16622A5-6FD8-496A-ADAA-0D82CA167B4C}"/>
                </a:ext>
              </a:extLst>
            </p:cNvPr>
            <p:cNvSpPr txBox="1"/>
            <p:nvPr/>
          </p:nvSpPr>
          <p:spPr>
            <a:xfrm>
              <a:off x="-5518699" y="3062351"/>
              <a:ext cx="1312853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Names are case-sensitive (x ≠ X).</a:t>
              </a:r>
            </a:p>
            <a:p>
              <a:r>
                <a:rPr lang="en-US" sz="2400" dirty="0">
                  <a:solidFill>
                    <a:schemeClr val="bg1"/>
                  </a:solidFill>
                </a:rPr>
                <a:t>Can include letters, digits, _ (no spaces).</a:t>
              </a:r>
            </a:p>
            <a:p>
              <a:r>
                <a:rPr lang="en-US" sz="2400" dirty="0">
                  <a:solidFill>
                    <a:schemeClr val="bg1"/>
                  </a:solidFill>
                </a:rPr>
                <a:t>Cannot start with a digit.</a:t>
              </a:r>
            </a:p>
            <a:p>
              <a:r>
                <a:rPr lang="en-US" sz="2400" dirty="0">
                  <a:solidFill>
                    <a:schemeClr val="bg1"/>
                  </a:solidFill>
                </a:rPr>
                <a:t>Avoid Python keywords (if, for, etc.).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088A79D-0DCF-4895-8961-3FAFCA6C53CA}"/>
                </a:ext>
              </a:extLst>
            </p:cNvPr>
            <p:cNvSpPr txBox="1"/>
            <p:nvPr/>
          </p:nvSpPr>
          <p:spPr>
            <a:xfrm>
              <a:off x="-4412087" y="2560865"/>
              <a:ext cx="5051349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lnSpc>
                  <a:spcPct val="90000"/>
                </a:lnSpc>
                <a:spcBef>
                  <a:spcPct val="0"/>
                </a:spcBef>
              </a:pPr>
              <a:r>
                <a:rPr lang="en-US" sz="2400" b="1" dirty="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rgbClr val="0070C0"/>
                  </a:solidFill>
                  <a:latin typeface="+mj-lt"/>
                  <a:ea typeface="+mj-ea"/>
                </a:rPr>
                <a:t>Key Rules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8F1A171-0E15-40B0-B3D5-84D31F57BA8E}"/>
              </a:ext>
            </a:extLst>
          </p:cNvPr>
          <p:cNvGrpSpPr/>
          <p:nvPr/>
        </p:nvGrpSpPr>
        <p:grpSpPr>
          <a:xfrm>
            <a:off x="433060" y="5713570"/>
            <a:ext cx="2949660" cy="923330"/>
            <a:chOff x="1184900" y="4646770"/>
            <a:chExt cx="2949660" cy="92333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1ADF17-66AD-485E-9040-1A3CFF0EBD74}"/>
                </a:ext>
              </a:extLst>
            </p:cNvPr>
            <p:cNvGrpSpPr/>
            <p:nvPr/>
          </p:nvGrpSpPr>
          <p:grpSpPr>
            <a:xfrm>
              <a:off x="1184900" y="4646770"/>
              <a:ext cx="2949660" cy="923330"/>
              <a:chOff x="845979" y="2600686"/>
              <a:chExt cx="6763861" cy="923330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BC1FDE9-F039-4B36-A86C-2BA08127F1FF}"/>
                  </a:ext>
                </a:extLst>
              </p:cNvPr>
              <p:cNvSpPr txBox="1"/>
              <p:nvPr/>
            </p:nvSpPr>
            <p:spPr>
              <a:xfrm>
                <a:off x="845979" y="3062351"/>
                <a:ext cx="67638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>
                    <a:solidFill>
                      <a:schemeClr val="bg1"/>
                    </a:solidFill>
                  </a:rPr>
                  <a:t>variable_name</a:t>
                </a:r>
                <a:r>
                  <a:rPr lang="en-US" sz="2400" dirty="0">
                    <a:solidFill>
                      <a:schemeClr val="bg1"/>
                    </a:solidFill>
                  </a:rPr>
                  <a:t> = value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2FF0F2B-36C0-45A5-990C-A6179F71F100}"/>
                  </a:ext>
                </a:extLst>
              </p:cNvPr>
              <p:cNvSpPr txBox="1"/>
              <p:nvPr/>
            </p:nvSpPr>
            <p:spPr>
              <a:xfrm>
                <a:off x="1722917" y="2600686"/>
                <a:ext cx="5051350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2400" b="1" dirty="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rgbClr val="0070C0"/>
                    </a:solidFill>
                    <a:latin typeface="+mj-lt"/>
                    <a:ea typeface="+mj-ea"/>
                  </a:rPr>
                  <a:t>Syntax</a:t>
                </a:r>
              </a:p>
            </p:txBody>
          </p:sp>
        </p:grp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8E1EE6D-1ABD-49DE-B1D9-24642D14F9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4900" y="4686589"/>
              <a:ext cx="382025" cy="382025"/>
            </a:xfrm>
            <a:prstGeom prst="rect">
              <a:avLst/>
            </a:prstGeom>
          </p:spPr>
        </p:pic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D7A8952E-B539-4832-9A16-1BCA0483492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71" t="15565" r="23926" b="6484"/>
          <a:stretch/>
        </p:blipFill>
        <p:spPr>
          <a:xfrm>
            <a:off x="388365" y="3068522"/>
            <a:ext cx="426720" cy="674659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5ED8F150-FBF1-4036-A1B8-9F55A2C11A6A}"/>
              </a:ext>
            </a:extLst>
          </p:cNvPr>
          <p:cNvGrpSpPr/>
          <p:nvPr/>
        </p:nvGrpSpPr>
        <p:grpSpPr>
          <a:xfrm>
            <a:off x="3981480" y="5588023"/>
            <a:ext cx="2503928" cy="1292662"/>
            <a:chOff x="9356120" y="4455759"/>
            <a:chExt cx="2503928" cy="129266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F4CD52B-3744-4C11-BB45-6F1ED6B92A5C}"/>
                </a:ext>
              </a:extLst>
            </p:cNvPr>
            <p:cNvGrpSpPr/>
            <p:nvPr/>
          </p:nvGrpSpPr>
          <p:grpSpPr>
            <a:xfrm>
              <a:off x="9356120" y="4455759"/>
              <a:ext cx="2503928" cy="1292662"/>
              <a:chOff x="1178565" y="2600686"/>
              <a:chExt cx="6431275" cy="1292662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AC5A57D-478B-484E-8C73-664977036250}"/>
                  </a:ext>
                </a:extLst>
              </p:cNvPr>
              <p:cNvSpPr txBox="1"/>
              <p:nvPr/>
            </p:nvSpPr>
            <p:spPr>
              <a:xfrm>
                <a:off x="1178565" y="3062351"/>
                <a:ext cx="643127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age = 25  </a:t>
                </a:r>
              </a:p>
              <a:p>
                <a:r>
                  <a:rPr lang="en-US" sz="2400" dirty="0">
                    <a:solidFill>
                      <a:schemeClr val="bg1"/>
                    </a:solidFill>
                  </a:rPr>
                  <a:t>name = "Alice" 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7FCCD0B-1714-47BA-A12C-146F00A09454}"/>
                  </a:ext>
                </a:extLst>
              </p:cNvPr>
              <p:cNvSpPr txBox="1"/>
              <p:nvPr/>
            </p:nvSpPr>
            <p:spPr>
              <a:xfrm>
                <a:off x="1583131" y="2600686"/>
                <a:ext cx="5051349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2400" b="1" dirty="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rgbClr val="0070C0"/>
                    </a:solidFill>
                    <a:latin typeface="+mj-lt"/>
                    <a:ea typeface="+mj-ea"/>
                  </a:rPr>
                  <a:t>Example</a:t>
                </a:r>
              </a:p>
            </p:txBody>
          </p:sp>
        </p:grp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FD0B3E28-B2D3-47CE-BEF9-8FC29C4E11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86600" y="4468412"/>
              <a:ext cx="426721" cy="426721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F4AC01E-92A9-49BD-9C69-D6ED9B9D12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605" y="3743181"/>
            <a:ext cx="4105395" cy="24945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35202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360" y="99849"/>
            <a:ext cx="11226800" cy="1191998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006699"/>
                </a:solidFill>
                <a:effectLst/>
              </a:rPr>
              <a:t>Data 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09956" y="6504690"/>
            <a:ext cx="3012121" cy="457275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Trainer: Fawad Bahadur Marwat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0F449E5-B672-4A00-AB97-9AE7C1E856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7340382"/>
              </p:ext>
            </p:extLst>
          </p:nvPr>
        </p:nvGraphicFramePr>
        <p:xfrm>
          <a:off x="4709160" y="1892107"/>
          <a:ext cx="5623560" cy="4175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A3078E6-D368-42B3-96D1-70A9B3B021D3}"/>
              </a:ext>
            </a:extLst>
          </p:cNvPr>
          <p:cNvSpPr txBox="1"/>
          <p:nvPr/>
        </p:nvSpPr>
        <p:spPr>
          <a:xfrm>
            <a:off x="314960" y="1507281"/>
            <a:ext cx="4480560" cy="522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90000"/>
              </a:lnSpc>
              <a:spcBef>
                <a:spcPct val="0"/>
              </a:spcBef>
            </a:pPr>
            <a:r>
              <a:rPr lang="en-US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70C0"/>
                </a:solidFill>
                <a:latin typeface="+mj-lt"/>
                <a:ea typeface="+mj-ea"/>
              </a:rPr>
              <a:t>What is Data type?</a:t>
            </a:r>
          </a:p>
          <a:p>
            <a:r>
              <a:rPr lang="en-US" sz="2400" i="1" dirty="0">
                <a:solidFill>
                  <a:schemeClr val="bg1"/>
                </a:solidFill>
              </a:rPr>
              <a:t>Building Blocks of Python Programs</a:t>
            </a:r>
          </a:p>
          <a:p>
            <a:endParaRPr lang="en-US" sz="2400" i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1. Numeric Types</a:t>
            </a:r>
          </a:p>
          <a:p>
            <a:pPr marL="800100" lvl="1" indent="-342900">
              <a:buFont typeface="Goudy Old Style" panose="02020502050305020303" pitchFamily="18" charset="0"/>
              <a:buChar char="–"/>
            </a:pPr>
            <a:r>
              <a:rPr lang="en-US" sz="2400" i="1" dirty="0">
                <a:solidFill>
                  <a:schemeClr val="bg1"/>
                </a:solidFill>
              </a:rPr>
              <a:t>Int, Float, Complex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2. Sequence Types</a:t>
            </a:r>
          </a:p>
          <a:p>
            <a:pPr marL="800100" lvl="1" indent="-342900">
              <a:buFont typeface="Goudy Old Style" panose="02020502050305020303" pitchFamily="18" charset="0"/>
              <a:buChar char="–"/>
            </a:pPr>
            <a:r>
              <a:rPr lang="en-US" sz="2400" i="1" dirty="0">
                <a:solidFill>
                  <a:schemeClr val="bg1"/>
                </a:solidFill>
              </a:rPr>
              <a:t>Str, list, tuple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3. Mapping Types</a:t>
            </a:r>
          </a:p>
          <a:p>
            <a:pPr marL="800100" lvl="1" indent="-342900">
              <a:buFont typeface="Goudy Old Style" panose="02020502050305020303" pitchFamily="18" charset="0"/>
              <a:buChar char="–"/>
            </a:pPr>
            <a:r>
              <a:rPr lang="en-US" sz="2400" i="1" dirty="0" err="1">
                <a:solidFill>
                  <a:schemeClr val="bg1"/>
                </a:solidFill>
              </a:rPr>
              <a:t>dict</a:t>
            </a:r>
            <a:endParaRPr lang="en-US" sz="2400" i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4. Set Types</a:t>
            </a:r>
          </a:p>
          <a:p>
            <a:pPr marL="800100" lvl="1" indent="-342900">
              <a:buFont typeface="Goudy Old Style" panose="02020502050305020303" pitchFamily="18" charset="0"/>
              <a:buChar char="–"/>
            </a:pPr>
            <a:r>
              <a:rPr lang="en-US" sz="2400" i="1" dirty="0">
                <a:solidFill>
                  <a:schemeClr val="bg1"/>
                </a:solidFill>
              </a:rPr>
              <a:t>Set 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5. Boolean Types</a:t>
            </a:r>
          </a:p>
          <a:p>
            <a:pPr marL="800100" lvl="1" indent="-342900">
              <a:buFont typeface="Goudy Old Style" panose="02020502050305020303" pitchFamily="18" charset="0"/>
              <a:buChar char="–"/>
            </a:pPr>
            <a:r>
              <a:rPr lang="en-US" sz="2400" i="1" dirty="0">
                <a:solidFill>
                  <a:schemeClr val="bg1"/>
                </a:solidFill>
              </a:rPr>
              <a:t>bool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6. None Types</a:t>
            </a:r>
          </a:p>
          <a:p>
            <a:pPr marL="800100" lvl="1" indent="-342900">
              <a:buFont typeface="Goudy Old Style" panose="02020502050305020303" pitchFamily="18" charset="0"/>
              <a:buChar char="–"/>
            </a:pPr>
            <a:r>
              <a:rPr lang="en-US" sz="2400" i="1" dirty="0">
                <a:solidFill>
                  <a:schemeClr val="bg1"/>
                </a:solidFill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1311249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360" y="99849"/>
            <a:ext cx="11226800" cy="1191998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006699"/>
                </a:solidFill>
                <a:effectLst/>
              </a:rPr>
              <a:t>Integers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09956" y="6504690"/>
            <a:ext cx="3012121" cy="457275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Trainer: Fawad Bahadur Marwat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00177A6-88FE-4E2E-B201-3781D3AC7971}"/>
              </a:ext>
            </a:extLst>
          </p:cNvPr>
          <p:cNvGrpSpPr/>
          <p:nvPr/>
        </p:nvGrpSpPr>
        <p:grpSpPr>
          <a:xfrm>
            <a:off x="163852" y="1759990"/>
            <a:ext cx="6045199" cy="2031325"/>
            <a:chOff x="663939" y="2600686"/>
            <a:chExt cx="8160168" cy="203132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35932C5-D501-4BE2-9416-850179899B8C}"/>
                </a:ext>
              </a:extLst>
            </p:cNvPr>
            <p:cNvSpPr txBox="1"/>
            <p:nvPr/>
          </p:nvSpPr>
          <p:spPr>
            <a:xfrm>
              <a:off x="663939" y="3062351"/>
              <a:ext cx="816016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/>
                  </a:solidFill>
                </a:rPr>
                <a:t>A whole number (positive, negative, or zero) without decimals.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/>
                  </a:solidFill>
                </a:rPr>
                <a:t>Used for counting, indexing, and mathematical operations.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38287BF-8CAD-45F2-8862-AD4D4C160A49}"/>
                </a:ext>
              </a:extLst>
            </p:cNvPr>
            <p:cNvSpPr txBox="1"/>
            <p:nvPr/>
          </p:nvSpPr>
          <p:spPr>
            <a:xfrm>
              <a:off x="1583130" y="2600686"/>
              <a:ext cx="5051349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lnSpc>
                  <a:spcPct val="90000"/>
                </a:lnSpc>
                <a:spcBef>
                  <a:spcPct val="0"/>
                </a:spcBef>
              </a:pPr>
              <a:r>
                <a:rPr lang="en-US" sz="2400" b="1" dirty="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rgbClr val="0070C0"/>
                  </a:solidFill>
                  <a:latin typeface="+mj-lt"/>
                  <a:ea typeface="+mj-ea"/>
                </a:rPr>
                <a:t>What is a Integers?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D8BE6A-2E66-49B1-915A-9C48886F9FB0}"/>
              </a:ext>
            </a:extLst>
          </p:cNvPr>
          <p:cNvGrpSpPr/>
          <p:nvPr/>
        </p:nvGrpSpPr>
        <p:grpSpPr>
          <a:xfrm>
            <a:off x="8550074" y="1843056"/>
            <a:ext cx="3891280" cy="872095"/>
            <a:chOff x="990474" y="4646770"/>
            <a:chExt cx="3891280" cy="87209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2E8C569-5557-470A-9A96-D6970FB7DDC9}"/>
                </a:ext>
              </a:extLst>
            </p:cNvPr>
            <p:cNvGrpSpPr/>
            <p:nvPr/>
          </p:nvGrpSpPr>
          <p:grpSpPr>
            <a:xfrm>
              <a:off x="990474" y="4646770"/>
              <a:ext cx="3891280" cy="872095"/>
              <a:chOff x="400141" y="2600686"/>
              <a:chExt cx="8923089" cy="872095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614E011-6682-4C16-A8C6-C57C9655E8CA}"/>
                  </a:ext>
                </a:extLst>
              </p:cNvPr>
              <p:cNvSpPr txBox="1"/>
              <p:nvPr/>
            </p:nvSpPr>
            <p:spPr>
              <a:xfrm>
                <a:off x="400141" y="3072671"/>
                <a:ext cx="892308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variable_name</a:t>
                </a:r>
                <a:r>
                  <a:rPr lang="en-US" sz="2000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 = </a:t>
                </a:r>
                <a:r>
                  <a:rPr lang="en-US" sz="2000" dirty="0" err="1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integer_value</a:t>
                </a:r>
                <a:endParaRPr lang="en-US" sz="2000" dirty="0">
                  <a:solidFill>
                    <a:schemeClr val="bg1"/>
                  </a:solidFill>
                  <a:highlight>
                    <a:srgbClr val="C0C0C0"/>
                  </a:highlight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DA56C97-935E-406C-A42C-5BF3B23AA025}"/>
                  </a:ext>
                </a:extLst>
              </p:cNvPr>
              <p:cNvSpPr txBox="1"/>
              <p:nvPr/>
            </p:nvSpPr>
            <p:spPr>
              <a:xfrm>
                <a:off x="1722917" y="2600686"/>
                <a:ext cx="5051350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2400" b="1" dirty="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rgbClr val="0070C0"/>
                    </a:solidFill>
                    <a:latin typeface="+mj-lt"/>
                    <a:ea typeface="+mj-ea"/>
                  </a:rPr>
                  <a:t>Syntax</a:t>
                </a:r>
              </a:p>
            </p:txBody>
          </p:sp>
        </p:grp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7462D192-79FA-470C-B62D-254E975AF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8677" y="4685036"/>
              <a:ext cx="382025" cy="382025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95E8C36-DDF5-40A1-9EBB-391E24C00840}"/>
              </a:ext>
            </a:extLst>
          </p:cNvPr>
          <p:cNvGrpSpPr/>
          <p:nvPr/>
        </p:nvGrpSpPr>
        <p:grpSpPr>
          <a:xfrm>
            <a:off x="163852" y="4602437"/>
            <a:ext cx="6614159" cy="2124845"/>
            <a:chOff x="4007561" y="3953867"/>
            <a:chExt cx="7273859" cy="212484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2DAE84B-FC9B-4FE6-8281-98BBE6C10F21}"/>
                </a:ext>
              </a:extLst>
            </p:cNvPr>
            <p:cNvGrpSpPr/>
            <p:nvPr/>
          </p:nvGrpSpPr>
          <p:grpSpPr>
            <a:xfrm>
              <a:off x="4007561" y="4000627"/>
              <a:ext cx="7273859" cy="2078085"/>
              <a:chOff x="-5518699" y="2553926"/>
              <a:chExt cx="12813119" cy="2078085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2531BE4-5099-4F3E-A06C-CA4BF645D84F}"/>
                  </a:ext>
                </a:extLst>
              </p:cNvPr>
              <p:cNvSpPr txBox="1"/>
              <p:nvPr/>
            </p:nvSpPr>
            <p:spPr>
              <a:xfrm>
                <a:off x="-5518699" y="3062351"/>
                <a:ext cx="1281311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</a:rPr>
                  <a:t>Immutable</a:t>
                </a:r>
                <a:r>
                  <a:rPr lang="en-US" sz="2400" dirty="0">
                    <a:solidFill>
                      <a:schemeClr val="bg1"/>
                    </a:solidFill>
                  </a:rPr>
                  <a:t>: Cannot be changed after creation </a:t>
                </a:r>
              </a:p>
              <a:p>
                <a:r>
                  <a:rPr lang="en-US" sz="2400" dirty="0">
                    <a:solidFill>
                      <a:schemeClr val="bg1"/>
                    </a:solidFill>
                  </a:rPr>
                  <a:t>(a new object is created on modification).</a:t>
                </a:r>
              </a:p>
              <a:p>
                <a:r>
                  <a:rPr lang="en-US" sz="2400" b="1" dirty="0">
                    <a:solidFill>
                      <a:schemeClr val="bg1"/>
                    </a:solidFill>
                  </a:rPr>
                  <a:t>Unlimited Size: </a:t>
                </a:r>
                <a:r>
                  <a:rPr lang="en-US" sz="2400" dirty="0">
                    <a:solidFill>
                      <a:schemeClr val="bg1"/>
                    </a:solidFill>
                  </a:rPr>
                  <a:t>Python handles large numbers seamlessly.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CCBF41A-F2D0-498F-9328-15381A664BDD}"/>
                  </a:ext>
                </a:extLst>
              </p:cNvPr>
              <p:cNvSpPr txBox="1"/>
              <p:nvPr/>
            </p:nvSpPr>
            <p:spPr>
              <a:xfrm>
                <a:off x="-2628070" y="2553926"/>
                <a:ext cx="5051349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2400" b="1" dirty="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rgbClr val="0070C0"/>
                    </a:solidFill>
                    <a:latin typeface="+mj-lt"/>
                    <a:ea typeface="+mj-ea"/>
                  </a:rPr>
                  <a:t>Key Properties</a:t>
                </a:r>
              </a:p>
            </p:txBody>
          </p:sp>
        </p:grp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D39E3F5-2E13-4C75-AFE9-B6A2793E6F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71" t="15565" r="23926" b="6484"/>
            <a:stretch/>
          </p:blipFill>
          <p:spPr>
            <a:xfrm>
              <a:off x="5435178" y="3953867"/>
              <a:ext cx="426720" cy="674659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09DCFB2-758D-4E7F-9508-9489A941B210}"/>
              </a:ext>
            </a:extLst>
          </p:cNvPr>
          <p:cNvGrpSpPr/>
          <p:nvPr/>
        </p:nvGrpSpPr>
        <p:grpSpPr>
          <a:xfrm>
            <a:off x="9286660" y="3971505"/>
            <a:ext cx="2503928" cy="1477328"/>
            <a:chOff x="9356120" y="4455759"/>
            <a:chExt cx="2503928" cy="147732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1C0DDC5-BA1E-4408-A41E-77EBF2571BA8}"/>
                </a:ext>
              </a:extLst>
            </p:cNvPr>
            <p:cNvGrpSpPr/>
            <p:nvPr/>
          </p:nvGrpSpPr>
          <p:grpSpPr>
            <a:xfrm>
              <a:off x="9356120" y="4455759"/>
              <a:ext cx="2503928" cy="1477328"/>
              <a:chOff x="1178565" y="2600686"/>
              <a:chExt cx="6431275" cy="1477328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FD1CF3-8072-49EB-847C-D43C5BDD4881}"/>
                  </a:ext>
                </a:extLst>
              </p:cNvPr>
              <p:cNvSpPr txBox="1"/>
              <p:nvPr/>
            </p:nvSpPr>
            <p:spPr>
              <a:xfrm>
                <a:off x="1178565" y="3062351"/>
                <a:ext cx="643127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age = 30  </a:t>
                </a:r>
              </a:p>
              <a:p>
                <a:r>
                  <a:rPr lang="en-US" sz="2000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temperature = -10  </a:t>
                </a:r>
              </a:p>
              <a:p>
                <a:r>
                  <a:rPr lang="en-US" sz="2000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count = 0 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1A2B42F-339C-448A-9BCB-BD11E2F0D72D}"/>
                  </a:ext>
                </a:extLst>
              </p:cNvPr>
              <p:cNvSpPr txBox="1"/>
              <p:nvPr/>
            </p:nvSpPr>
            <p:spPr>
              <a:xfrm>
                <a:off x="1583131" y="2600686"/>
                <a:ext cx="5051349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2400" b="1" dirty="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rgbClr val="0070C0"/>
                    </a:solidFill>
                    <a:latin typeface="+mj-lt"/>
                    <a:ea typeface="+mj-ea"/>
                  </a:rPr>
                  <a:t>Example</a:t>
                </a:r>
              </a:p>
            </p:txBody>
          </p:sp>
        </p:grp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0E406ED4-2D63-401C-A59C-AFA164885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86600" y="4468412"/>
              <a:ext cx="426721" cy="426721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3848D935-ACA5-4CB0-8000-7D4FB96B17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07" y="1660500"/>
            <a:ext cx="644843" cy="644843"/>
          </a:xfrm>
          <a:prstGeom prst="rect">
            <a:avLst/>
          </a:prstGeom>
        </p:spPr>
      </p:pic>
      <p:sp>
        <p:nvSpPr>
          <p:cNvPr id="26" name="Rectangle: Folded Corner 25">
            <a:extLst>
              <a:ext uri="{FF2B5EF4-FFF2-40B4-BE49-F238E27FC236}">
                <a16:creationId xmlns:a16="http://schemas.microsoft.com/office/drawing/2014/main" id="{2F303E07-0845-43AB-8220-46EB800AA98C}"/>
              </a:ext>
            </a:extLst>
          </p:cNvPr>
          <p:cNvSpPr/>
          <p:nvPr/>
        </p:nvSpPr>
        <p:spPr>
          <a:xfrm>
            <a:off x="5064620" y="2410886"/>
            <a:ext cx="3403600" cy="2326474"/>
          </a:xfrm>
          <a:prstGeom prst="foldedCorner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  <a:softEdge rad="317500"/>
          </a:effectLst>
          <a:scene3d>
            <a:camera prst="isometricRightUp"/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defTabSz="457200"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sz="72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70C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Integers</a:t>
            </a:r>
            <a:endParaRPr lang="en-US" sz="1600" b="1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rgbClr val="0070C0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13157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99849"/>
            <a:ext cx="12322076" cy="1191998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006699"/>
                </a:solidFill>
                <a:effectLst/>
              </a:rPr>
              <a:t>Floating-Point Numbers (Floats)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09956" y="6504690"/>
            <a:ext cx="3012121" cy="457275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Trainer: Fawad Bahadur Marwat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9B9ABFA-B03D-426D-8532-371F8C74DBF3}"/>
              </a:ext>
            </a:extLst>
          </p:cNvPr>
          <p:cNvGrpSpPr/>
          <p:nvPr/>
        </p:nvGrpSpPr>
        <p:grpSpPr>
          <a:xfrm>
            <a:off x="133372" y="1658390"/>
            <a:ext cx="6045199" cy="2031325"/>
            <a:chOff x="663939" y="2600686"/>
            <a:chExt cx="8160168" cy="203132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1B2447F-AE5F-4CD8-AE70-DD30FBA8092A}"/>
                </a:ext>
              </a:extLst>
            </p:cNvPr>
            <p:cNvSpPr txBox="1"/>
            <p:nvPr/>
          </p:nvSpPr>
          <p:spPr>
            <a:xfrm>
              <a:off x="663939" y="3062351"/>
              <a:ext cx="816016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/>
                  </a:solidFill>
                </a:rPr>
                <a:t>Represents real numbers (with decimal points or scientific notation).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/>
                  </a:solidFill>
                </a:rPr>
                <a:t>Used for measurements, scientific calculations, and fractional values.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68D49FA-F60F-4D5F-AD0C-3B57CF7B6082}"/>
                </a:ext>
              </a:extLst>
            </p:cNvPr>
            <p:cNvSpPr txBox="1"/>
            <p:nvPr/>
          </p:nvSpPr>
          <p:spPr>
            <a:xfrm>
              <a:off x="1583130" y="2600686"/>
              <a:ext cx="5051349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lnSpc>
                  <a:spcPct val="90000"/>
                </a:lnSpc>
                <a:spcBef>
                  <a:spcPct val="0"/>
                </a:spcBef>
              </a:pPr>
              <a:r>
                <a:rPr lang="en-US" sz="2400" b="1" dirty="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rgbClr val="0070C0"/>
                  </a:solidFill>
                  <a:latin typeface="+mj-lt"/>
                  <a:ea typeface="+mj-ea"/>
                </a:rPr>
                <a:t>What is a Floats?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943D1EA-B75E-4CF7-995E-82EA14F6C42B}"/>
              </a:ext>
            </a:extLst>
          </p:cNvPr>
          <p:cNvGrpSpPr/>
          <p:nvPr/>
        </p:nvGrpSpPr>
        <p:grpSpPr>
          <a:xfrm>
            <a:off x="8550074" y="1843056"/>
            <a:ext cx="3891280" cy="872095"/>
            <a:chOff x="990474" y="4646770"/>
            <a:chExt cx="3891280" cy="87209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200672A-6BE7-4C23-AE2E-DE3DFDC21BA6}"/>
                </a:ext>
              </a:extLst>
            </p:cNvPr>
            <p:cNvGrpSpPr/>
            <p:nvPr/>
          </p:nvGrpSpPr>
          <p:grpSpPr>
            <a:xfrm>
              <a:off x="990474" y="4646770"/>
              <a:ext cx="3891280" cy="872095"/>
              <a:chOff x="400141" y="2600686"/>
              <a:chExt cx="8923089" cy="872095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B457FD5-F582-477D-A051-D55E64FA0579}"/>
                  </a:ext>
                </a:extLst>
              </p:cNvPr>
              <p:cNvSpPr txBox="1"/>
              <p:nvPr/>
            </p:nvSpPr>
            <p:spPr>
              <a:xfrm>
                <a:off x="400141" y="3072671"/>
                <a:ext cx="892308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variable_name</a:t>
                </a:r>
                <a:r>
                  <a:rPr lang="en-US" sz="2000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 = </a:t>
                </a:r>
                <a:r>
                  <a:rPr lang="en-US" sz="2000" dirty="0" err="1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float_value</a:t>
                </a:r>
                <a:endParaRPr lang="en-US" sz="2000" dirty="0">
                  <a:solidFill>
                    <a:schemeClr val="bg1"/>
                  </a:solidFill>
                  <a:highlight>
                    <a:srgbClr val="C0C0C0"/>
                  </a:highlight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2006518-7130-4069-B584-F316812875FE}"/>
                  </a:ext>
                </a:extLst>
              </p:cNvPr>
              <p:cNvSpPr txBox="1"/>
              <p:nvPr/>
            </p:nvSpPr>
            <p:spPr>
              <a:xfrm>
                <a:off x="1722917" y="2600686"/>
                <a:ext cx="5051350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2400" b="1" dirty="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rgbClr val="0070C0"/>
                    </a:solidFill>
                    <a:latin typeface="+mj-lt"/>
                    <a:ea typeface="+mj-ea"/>
                  </a:rPr>
                  <a:t>Syntax</a:t>
                </a:r>
              </a:p>
            </p:txBody>
          </p:sp>
        </p:grp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28B591D-BC6C-4BA1-A325-248B4B618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8677" y="4685036"/>
              <a:ext cx="382025" cy="382025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3C62C73-E717-418C-BB55-83F2A0C0A6F2}"/>
              </a:ext>
            </a:extLst>
          </p:cNvPr>
          <p:cNvGrpSpPr/>
          <p:nvPr/>
        </p:nvGrpSpPr>
        <p:grpSpPr>
          <a:xfrm>
            <a:off x="133372" y="4839145"/>
            <a:ext cx="7207662" cy="1755514"/>
            <a:chOff x="4007561" y="3953867"/>
            <a:chExt cx="7926558" cy="1755514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443CB8C-C461-4AE6-A8A8-3682498D17F7}"/>
                </a:ext>
              </a:extLst>
            </p:cNvPr>
            <p:cNvGrpSpPr/>
            <p:nvPr/>
          </p:nvGrpSpPr>
          <p:grpSpPr>
            <a:xfrm>
              <a:off x="4007561" y="4000627"/>
              <a:ext cx="7926558" cy="1708754"/>
              <a:chOff x="-5518699" y="2553926"/>
              <a:chExt cx="13962868" cy="1708754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4FD888B-7AED-460D-B82C-99CB5D5DBF21}"/>
                  </a:ext>
                </a:extLst>
              </p:cNvPr>
              <p:cNvSpPr txBox="1"/>
              <p:nvPr/>
            </p:nvSpPr>
            <p:spPr>
              <a:xfrm>
                <a:off x="-5518699" y="3062351"/>
                <a:ext cx="1396286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</a:rPr>
                  <a:t>Precision: </a:t>
                </a:r>
                <a:r>
                  <a:rPr lang="en-US" sz="2400" dirty="0">
                    <a:solidFill>
                      <a:schemeClr val="bg1"/>
                    </a:solidFill>
                  </a:rPr>
                  <a:t>Limited by hardware (64-bit double-precision).</a:t>
                </a:r>
              </a:p>
              <a:p>
                <a:r>
                  <a:rPr lang="en-US" sz="2400" b="1" dirty="0">
                    <a:solidFill>
                      <a:schemeClr val="bg1"/>
                    </a:solidFill>
                  </a:rPr>
                  <a:t>Immutable: </a:t>
                </a:r>
                <a:r>
                  <a:rPr lang="en-US" sz="2400" dirty="0">
                    <a:solidFill>
                      <a:schemeClr val="bg1"/>
                    </a:solidFill>
                  </a:rPr>
                  <a:t>Like integers, floats are immutable objects.</a:t>
                </a:r>
              </a:p>
              <a:p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2292536-97BE-4DBA-A72A-40FB1FF4C54C}"/>
                  </a:ext>
                </a:extLst>
              </p:cNvPr>
              <p:cNvSpPr txBox="1"/>
              <p:nvPr/>
            </p:nvSpPr>
            <p:spPr>
              <a:xfrm>
                <a:off x="-2628070" y="2553926"/>
                <a:ext cx="5051349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2400" b="1" dirty="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rgbClr val="0070C0"/>
                    </a:solidFill>
                    <a:latin typeface="+mj-lt"/>
                    <a:ea typeface="+mj-ea"/>
                  </a:rPr>
                  <a:t>Key Properties</a:t>
                </a:r>
              </a:p>
            </p:txBody>
          </p:sp>
        </p:grp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F8573057-3F2B-440D-ACB7-E41A408D37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71" t="15565" r="23926" b="6484"/>
            <a:stretch/>
          </p:blipFill>
          <p:spPr>
            <a:xfrm>
              <a:off x="5435178" y="3953867"/>
              <a:ext cx="426720" cy="674659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55A412F-9AE7-4B45-806C-566A5745FB71}"/>
              </a:ext>
            </a:extLst>
          </p:cNvPr>
          <p:cNvGrpSpPr/>
          <p:nvPr/>
        </p:nvGrpSpPr>
        <p:grpSpPr>
          <a:xfrm>
            <a:off x="9286660" y="3971505"/>
            <a:ext cx="2503928" cy="1785104"/>
            <a:chOff x="9356120" y="4455759"/>
            <a:chExt cx="2503928" cy="1785104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2FF0D8A-2BCF-4861-8CAC-B1F52C1F9BBF}"/>
                </a:ext>
              </a:extLst>
            </p:cNvPr>
            <p:cNvGrpSpPr/>
            <p:nvPr/>
          </p:nvGrpSpPr>
          <p:grpSpPr>
            <a:xfrm>
              <a:off x="9356120" y="4455759"/>
              <a:ext cx="2503928" cy="1785104"/>
              <a:chOff x="1178565" y="2600686"/>
              <a:chExt cx="6431275" cy="1785104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4218282-6721-462A-98F0-DFAC8E2D6EC1}"/>
                  </a:ext>
                </a:extLst>
              </p:cNvPr>
              <p:cNvSpPr txBox="1"/>
              <p:nvPr/>
            </p:nvSpPr>
            <p:spPr>
              <a:xfrm>
                <a:off x="1178565" y="3062351"/>
                <a:ext cx="6431275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0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pi = 3.14159  </a:t>
                </a:r>
              </a:p>
              <a:p>
                <a:r>
                  <a:rPr lang="it-IT" sz="2000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temperature = -12.5  </a:t>
                </a:r>
              </a:p>
              <a:p>
                <a:r>
                  <a:rPr lang="it-IT" sz="2000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scientific_notation = 2.5e3  # 2500.0 </a:t>
                </a:r>
                <a:endParaRPr lang="en-US" sz="2000" dirty="0">
                  <a:solidFill>
                    <a:schemeClr val="bg1"/>
                  </a:solidFill>
                  <a:highlight>
                    <a:srgbClr val="C0C0C0"/>
                  </a:highlight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13C502D-F88E-441E-8EB5-606D8351DF3A}"/>
                  </a:ext>
                </a:extLst>
              </p:cNvPr>
              <p:cNvSpPr txBox="1"/>
              <p:nvPr/>
            </p:nvSpPr>
            <p:spPr>
              <a:xfrm>
                <a:off x="1583131" y="2600686"/>
                <a:ext cx="5051349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2400" b="1" dirty="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rgbClr val="0070C0"/>
                    </a:solidFill>
                    <a:latin typeface="+mj-lt"/>
                    <a:ea typeface="+mj-ea"/>
                  </a:rPr>
                  <a:t>Example</a:t>
                </a:r>
              </a:p>
            </p:txBody>
          </p:sp>
        </p:grp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A952F34D-5EC6-4C83-B6A6-30DFC0DA03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86600" y="4468412"/>
              <a:ext cx="426721" cy="426721"/>
            </a:xfrm>
            <a:prstGeom prst="rect">
              <a:avLst/>
            </a:prstGeom>
          </p:spPr>
        </p:pic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26C4E550-E746-4AA4-B34E-1BE6A83DDD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27" y="1558900"/>
            <a:ext cx="644843" cy="644843"/>
          </a:xfrm>
          <a:prstGeom prst="rect">
            <a:avLst/>
          </a:prstGeom>
        </p:spPr>
      </p:pic>
      <p:sp>
        <p:nvSpPr>
          <p:cNvPr id="24" name="Rectangle: Folded Corner 23">
            <a:extLst>
              <a:ext uri="{FF2B5EF4-FFF2-40B4-BE49-F238E27FC236}">
                <a16:creationId xmlns:a16="http://schemas.microsoft.com/office/drawing/2014/main" id="{981D4534-1C53-486B-ABE1-5B012EBD0CDA}"/>
              </a:ext>
            </a:extLst>
          </p:cNvPr>
          <p:cNvSpPr/>
          <p:nvPr/>
        </p:nvSpPr>
        <p:spPr>
          <a:xfrm>
            <a:off x="5659120" y="2794001"/>
            <a:ext cx="2817769" cy="2042102"/>
          </a:xfrm>
          <a:prstGeom prst="foldedCorner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  <a:softEdge rad="317500"/>
          </a:effectLst>
          <a:scene3d>
            <a:camera prst="isometricRightUp"/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defTabSz="457200"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sz="8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70C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Float</a:t>
            </a:r>
            <a:endParaRPr lang="en-US" sz="2000" b="1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rgbClr val="0070C0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31183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360" y="99849"/>
            <a:ext cx="11226800" cy="1191998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006699"/>
                </a:solidFill>
                <a:effectLst/>
              </a:rPr>
              <a:t>Strings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09956" y="6504690"/>
            <a:ext cx="3012121" cy="457275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Trainer: Fawad Bahadur Marwat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EDF4A14-2BDF-4940-9BD3-A6E545776466}"/>
              </a:ext>
            </a:extLst>
          </p:cNvPr>
          <p:cNvGrpSpPr/>
          <p:nvPr/>
        </p:nvGrpSpPr>
        <p:grpSpPr>
          <a:xfrm>
            <a:off x="360870" y="1658390"/>
            <a:ext cx="7085340" cy="1364009"/>
            <a:chOff x="-661005" y="2600686"/>
            <a:chExt cx="9564212" cy="136400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485DF9-B9E4-45AD-8775-2FBC9FC5AAC0}"/>
                </a:ext>
              </a:extLst>
            </p:cNvPr>
            <p:cNvSpPr txBox="1"/>
            <p:nvPr/>
          </p:nvSpPr>
          <p:spPr>
            <a:xfrm>
              <a:off x="-661005" y="3133698"/>
              <a:ext cx="95642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/>
                  </a:solidFill>
                </a:rPr>
                <a:t>A sequence of characters enclosed in quotes (' ' or " ").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/>
                  </a:solidFill>
                </a:rPr>
                <a:t>Used to represent text data in Python.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796A387-CB08-4CD8-978B-445468BC1B53}"/>
                </a:ext>
              </a:extLst>
            </p:cNvPr>
            <p:cNvSpPr txBox="1"/>
            <p:nvPr/>
          </p:nvSpPr>
          <p:spPr>
            <a:xfrm>
              <a:off x="1583131" y="2600686"/>
              <a:ext cx="5051349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lnSpc>
                  <a:spcPct val="90000"/>
                </a:lnSpc>
                <a:spcBef>
                  <a:spcPct val="0"/>
                </a:spcBef>
              </a:pPr>
              <a:r>
                <a:rPr lang="en-US" sz="2400" b="1" dirty="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rgbClr val="0070C0"/>
                  </a:solidFill>
                  <a:latin typeface="+mj-lt"/>
                  <a:ea typeface="+mj-ea"/>
                </a:rPr>
                <a:t>What is a String?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9A82CA-B7FC-4B78-B1AB-6F0D7FFDEA62}"/>
              </a:ext>
            </a:extLst>
          </p:cNvPr>
          <p:cNvGrpSpPr/>
          <p:nvPr/>
        </p:nvGrpSpPr>
        <p:grpSpPr>
          <a:xfrm>
            <a:off x="8550074" y="1843056"/>
            <a:ext cx="3891280" cy="872095"/>
            <a:chOff x="990474" y="4646770"/>
            <a:chExt cx="3891280" cy="87209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E0FE9DE-9365-4920-B2A6-4CDC51E88F78}"/>
                </a:ext>
              </a:extLst>
            </p:cNvPr>
            <p:cNvGrpSpPr/>
            <p:nvPr/>
          </p:nvGrpSpPr>
          <p:grpSpPr>
            <a:xfrm>
              <a:off x="990474" y="4646770"/>
              <a:ext cx="3891280" cy="872095"/>
              <a:chOff x="400141" y="2600686"/>
              <a:chExt cx="8923089" cy="872095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BD631F6-886A-48FB-9BA9-6AD45077B8ED}"/>
                  </a:ext>
                </a:extLst>
              </p:cNvPr>
              <p:cNvSpPr txBox="1"/>
              <p:nvPr/>
            </p:nvSpPr>
            <p:spPr>
              <a:xfrm>
                <a:off x="400141" y="3072671"/>
                <a:ext cx="892308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string_name</a:t>
                </a:r>
                <a:r>
                  <a:rPr lang="en-US" sz="2000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 = "text"  # or 'text'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959D105-AF86-4CFE-83E4-234E78C85CBD}"/>
                  </a:ext>
                </a:extLst>
              </p:cNvPr>
              <p:cNvSpPr txBox="1"/>
              <p:nvPr/>
            </p:nvSpPr>
            <p:spPr>
              <a:xfrm>
                <a:off x="1722917" y="2600686"/>
                <a:ext cx="5051350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2400" b="1" dirty="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rgbClr val="0070C0"/>
                    </a:solidFill>
                    <a:latin typeface="+mj-lt"/>
                    <a:ea typeface="+mj-ea"/>
                  </a:rPr>
                  <a:t>Syntax</a:t>
                </a:r>
              </a:p>
            </p:txBody>
          </p:sp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A14DED2-DDE1-414B-A4C2-585F35A38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8677" y="4685036"/>
              <a:ext cx="382025" cy="382025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B43798-B96D-4457-BFC9-1BD89B5CEAB3}"/>
              </a:ext>
            </a:extLst>
          </p:cNvPr>
          <p:cNvGrpSpPr/>
          <p:nvPr/>
        </p:nvGrpSpPr>
        <p:grpSpPr>
          <a:xfrm>
            <a:off x="1342412" y="3924745"/>
            <a:ext cx="7207662" cy="1755514"/>
            <a:chOff x="4007561" y="3953867"/>
            <a:chExt cx="7926558" cy="1755514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B757A8F-CF4E-4138-AFCE-1E322E0FAEAF}"/>
                </a:ext>
              </a:extLst>
            </p:cNvPr>
            <p:cNvGrpSpPr/>
            <p:nvPr/>
          </p:nvGrpSpPr>
          <p:grpSpPr>
            <a:xfrm>
              <a:off x="4007561" y="4000627"/>
              <a:ext cx="7926558" cy="1708754"/>
              <a:chOff x="-5518699" y="2553926"/>
              <a:chExt cx="13962868" cy="1708754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2DD5E64-B71A-482E-A56B-A71F513945AE}"/>
                  </a:ext>
                </a:extLst>
              </p:cNvPr>
              <p:cNvSpPr txBox="1"/>
              <p:nvPr/>
            </p:nvSpPr>
            <p:spPr>
              <a:xfrm>
                <a:off x="-5518699" y="3062351"/>
                <a:ext cx="1396286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</a:rPr>
                  <a:t>Immutable: </a:t>
                </a:r>
                <a:r>
                  <a:rPr lang="en-US" sz="2400" dirty="0">
                    <a:solidFill>
                      <a:schemeClr val="bg1"/>
                    </a:solidFill>
                  </a:rPr>
                  <a:t>Cannot be changed after creation.</a:t>
                </a:r>
              </a:p>
              <a:p>
                <a:r>
                  <a:rPr lang="en-US" sz="2400" b="1" dirty="0">
                    <a:solidFill>
                      <a:schemeClr val="bg1"/>
                    </a:solidFill>
                  </a:rPr>
                  <a:t>Indexed: </a:t>
                </a:r>
                <a:r>
                  <a:rPr lang="en-US" sz="2400" dirty="0">
                    <a:solidFill>
                      <a:schemeClr val="bg1"/>
                    </a:solidFill>
                  </a:rPr>
                  <a:t>Access characters using indices (starts at 0).</a:t>
                </a:r>
              </a:p>
              <a:p>
                <a:r>
                  <a:rPr lang="en-US" sz="2400" b="1" dirty="0" err="1">
                    <a:solidFill>
                      <a:schemeClr val="bg1"/>
                    </a:solidFill>
                  </a:rPr>
                  <a:t>Iterable</a:t>
                </a:r>
                <a:r>
                  <a:rPr lang="en-US" sz="2400" b="1" dirty="0">
                    <a:solidFill>
                      <a:schemeClr val="bg1"/>
                    </a:solidFill>
                  </a:rPr>
                  <a:t>: </a:t>
                </a:r>
                <a:r>
                  <a:rPr lang="en-US" sz="2400" dirty="0">
                    <a:solidFill>
                      <a:schemeClr val="bg1"/>
                    </a:solidFill>
                  </a:rPr>
                  <a:t>Can loop through characters.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0BCD06C-F1C8-44ED-97BD-08B4077E55C2}"/>
                  </a:ext>
                </a:extLst>
              </p:cNvPr>
              <p:cNvSpPr txBox="1"/>
              <p:nvPr/>
            </p:nvSpPr>
            <p:spPr>
              <a:xfrm>
                <a:off x="-2628070" y="2553926"/>
                <a:ext cx="5051349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2400" b="1" dirty="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rgbClr val="0070C0"/>
                    </a:solidFill>
                    <a:latin typeface="+mj-lt"/>
                    <a:ea typeface="+mj-ea"/>
                  </a:rPr>
                  <a:t>Key Properties</a:t>
                </a:r>
              </a:p>
            </p:txBody>
          </p:sp>
        </p:grp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EC2A49D-A2E3-48E8-A742-41359FE12A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71" t="15565" r="23926" b="6484"/>
            <a:stretch/>
          </p:blipFill>
          <p:spPr>
            <a:xfrm>
              <a:off x="5435178" y="3953867"/>
              <a:ext cx="426720" cy="674659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FAD73D8-CD2E-437C-BAC8-BC785469E6EB}"/>
              </a:ext>
            </a:extLst>
          </p:cNvPr>
          <p:cNvGrpSpPr/>
          <p:nvPr/>
        </p:nvGrpSpPr>
        <p:grpSpPr>
          <a:xfrm>
            <a:off x="9286660" y="3971505"/>
            <a:ext cx="2503928" cy="2092881"/>
            <a:chOff x="9356120" y="4455759"/>
            <a:chExt cx="2503928" cy="2092881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C06E3A3-135D-4D94-A639-BB49C1820D59}"/>
                </a:ext>
              </a:extLst>
            </p:cNvPr>
            <p:cNvGrpSpPr/>
            <p:nvPr/>
          </p:nvGrpSpPr>
          <p:grpSpPr>
            <a:xfrm>
              <a:off x="9356120" y="4455759"/>
              <a:ext cx="2503928" cy="2092881"/>
              <a:chOff x="1178565" y="2600686"/>
              <a:chExt cx="6431275" cy="2092881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1A1E96D-9AED-4D4A-BF31-5FDF303A16AD}"/>
                  </a:ext>
                </a:extLst>
              </p:cNvPr>
              <p:cNvSpPr txBox="1"/>
              <p:nvPr/>
            </p:nvSpPr>
            <p:spPr>
              <a:xfrm>
                <a:off x="1178565" y="3062351"/>
                <a:ext cx="6431275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name = "Alice"</a:t>
                </a:r>
              </a:p>
              <a:p>
                <a:r>
                  <a:rPr lang="en-US" sz="2000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greeting = 'Hello, World!'</a:t>
                </a:r>
              </a:p>
              <a:p>
                <a:r>
                  <a:rPr lang="en-US" sz="2000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multiline = """This is a</a:t>
                </a:r>
              </a:p>
              <a:p>
                <a:r>
                  <a:rPr lang="en-US" sz="2000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multi-line string"""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F9AAD39-DA7E-4ECF-9218-EA4289656A8E}"/>
                  </a:ext>
                </a:extLst>
              </p:cNvPr>
              <p:cNvSpPr txBox="1"/>
              <p:nvPr/>
            </p:nvSpPr>
            <p:spPr>
              <a:xfrm>
                <a:off x="1583131" y="2600686"/>
                <a:ext cx="5051349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2400" b="1" dirty="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rgbClr val="0070C0"/>
                    </a:solidFill>
                    <a:latin typeface="+mj-lt"/>
                    <a:ea typeface="+mj-ea"/>
                  </a:rPr>
                  <a:t>Example</a:t>
                </a:r>
              </a:p>
            </p:txBody>
          </p:sp>
        </p:grp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0AA2254-E9F8-44CC-8953-560AB1F8A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86600" y="4468412"/>
              <a:ext cx="426721" cy="426721"/>
            </a:xfrm>
            <a:prstGeom prst="rect">
              <a:avLst/>
            </a:prstGeom>
          </p:spPr>
        </p:pic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C148BD66-7488-43BB-9859-130F4636B0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867" y="1558900"/>
            <a:ext cx="644843" cy="644843"/>
          </a:xfrm>
          <a:prstGeom prst="rect">
            <a:avLst/>
          </a:prstGeom>
        </p:spPr>
      </p:pic>
      <p:sp>
        <p:nvSpPr>
          <p:cNvPr id="28" name="Rectangle: Folded Corner 27">
            <a:extLst>
              <a:ext uri="{FF2B5EF4-FFF2-40B4-BE49-F238E27FC236}">
                <a16:creationId xmlns:a16="http://schemas.microsoft.com/office/drawing/2014/main" id="{BEEE5CC6-8B30-4E11-BC53-A8D21E351E7C}"/>
              </a:ext>
            </a:extLst>
          </p:cNvPr>
          <p:cNvSpPr/>
          <p:nvPr/>
        </p:nvSpPr>
        <p:spPr>
          <a:xfrm>
            <a:off x="6325034" y="2528703"/>
            <a:ext cx="2225040" cy="1936499"/>
          </a:xfrm>
          <a:prstGeom prst="foldedCorner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  <a:softEdge rad="317500"/>
          </a:effectLst>
          <a:scene3d>
            <a:camera prst="isometricRightUp"/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defTabSz="457200"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sz="60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70C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String</a:t>
            </a:r>
            <a:endParaRPr lang="en-US" sz="1200" b="1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rgbClr val="0070C0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29461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360" y="99849"/>
            <a:ext cx="11226800" cy="1191998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006699"/>
                </a:solidFill>
                <a:effectLst/>
              </a:rPr>
              <a:t>Boolean (bool)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09956" y="6504690"/>
            <a:ext cx="3012121" cy="457275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Trainer: Fawad Bahadur Marwat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7BA3461-170F-4EF7-92DC-572D0B3E2287}"/>
              </a:ext>
            </a:extLst>
          </p:cNvPr>
          <p:cNvSpPr txBox="1">
            <a:spLocks/>
          </p:cNvSpPr>
          <p:nvPr/>
        </p:nvSpPr>
        <p:spPr>
          <a:xfrm>
            <a:off x="944880" y="1802150"/>
            <a:ext cx="4870559" cy="93751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lvl="1" algn="l">
              <a:lnSpc>
                <a:spcPct val="90000"/>
              </a:lnSpc>
              <a:spcBef>
                <a:spcPct val="0"/>
              </a:spcBef>
            </a:pPr>
            <a:r>
              <a:rPr lang="en-US" sz="2400" b="1" dirty="0">
                <a:solidFill>
                  <a:srgbClr val="0070C0"/>
                </a:solidFill>
                <a:effectLst/>
                <a:latin typeface="+mj-lt"/>
                <a:ea typeface="+mj-ea"/>
              </a:rPr>
              <a:t>Definition</a:t>
            </a:r>
          </a:p>
          <a:p>
            <a:pPr marL="0" lvl="1">
              <a:lnSpc>
                <a:spcPct val="110000"/>
              </a:lnSpc>
            </a:pPr>
            <a:r>
              <a:rPr lang="en-US" sz="2000" dirty="0">
                <a:solidFill>
                  <a:schemeClr val="bg1"/>
                </a:solidFill>
                <a:effectLst/>
              </a:rPr>
              <a:t>Represent True or False values.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9CDF42-A9E6-482D-BE1D-50E5BEC6F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9417" y="3914092"/>
            <a:ext cx="3889784" cy="2128372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20DB74CE-246C-461E-98D7-DE8FBBB9BBC5}"/>
              </a:ext>
            </a:extLst>
          </p:cNvPr>
          <p:cNvGrpSpPr/>
          <p:nvPr/>
        </p:nvGrpSpPr>
        <p:grpSpPr>
          <a:xfrm>
            <a:off x="8060235" y="1756910"/>
            <a:ext cx="2499442" cy="1926069"/>
            <a:chOff x="3714800" y="4653207"/>
            <a:chExt cx="2519680" cy="196622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75CA7FA-2DF8-4042-A5D1-C21ACC07E2B1}"/>
                </a:ext>
              </a:extLst>
            </p:cNvPr>
            <p:cNvGrpSpPr/>
            <p:nvPr/>
          </p:nvGrpSpPr>
          <p:grpSpPr>
            <a:xfrm>
              <a:off x="3714800" y="4693586"/>
              <a:ext cx="2519680" cy="1925846"/>
              <a:chOff x="2262941" y="2118830"/>
              <a:chExt cx="3161428" cy="192584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F82DE9A-FECC-4C4D-9165-51B59CA04753}"/>
                  </a:ext>
                </a:extLst>
              </p:cNvPr>
              <p:cNvSpPr txBox="1"/>
              <p:nvPr/>
            </p:nvSpPr>
            <p:spPr>
              <a:xfrm>
                <a:off x="2935440" y="2118830"/>
                <a:ext cx="2090447" cy="4335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2400" b="1" dirty="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rgbClr val="0070C0"/>
                    </a:solidFill>
                    <a:latin typeface="+mj-lt"/>
                    <a:ea typeface="+mj-ea"/>
                  </a:rPr>
                  <a:t>Example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524985C-EA5A-4623-B45B-769CF2D677A4}"/>
                  </a:ext>
                </a:extLst>
              </p:cNvPr>
              <p:cNvSpPr txBox="1"/>
              <p:nvPr/>
            </p:nvSpPr>
            <p:spPr>
              <a:xfrm>
                <a:off x="2262941" y="2819322"/>
                <a:ext cx="3161428" cy="12253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is_logged_in</a:t>
                </a:r>
                <a:r>
                  <a:rPr lang="en-US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 = True</a:t>
                </a:r>
              </a:p>
              <a:p>
                <a:r>
                  <a:rPr lang="en-US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if </a:t>
                </a:r>
                <a:r>
                  <a:rPr lang="en-US" i="1" dirty="0" err="1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is_logged_in</a:t>
                </a:r>
                <a:r>
                  <a:rPr lang="en-US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:</a:t>
                </a:r>
              </a:p>
              <a:p>
                <a:r>
                  <a:rPr lang="en-US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    print("User is logged in")  </a:t>
                </a:r>
              </a:p>
              <a:p>
                <a:r>
                  <a:rPr lang="en-US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# Output: User is logged in</a:t>
                </a:r>
              </a:p>
            </p:txBody>
          </p:sp>
        </p:grp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C18E248-4A4B-4B29-9361-361DDEF65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5296" y="4653207"/>
              <a:ext cx="524712" cy="524712"/>
            </a:xfrm>
            <a:prstGeom prst="rect">
              <a:avLst/>
            </a:prstGeom>
          </p:spPr>
        </p:pic>
      </p:grp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CD91375-299A-4414-B11E-31252DB83AA8}"/>
              </a:ext>
            </a:extLst>
          </p:cNvPr>
          <p:cNvSpPr txBox="1">
            <a:spLocks/>
          </p:cNvSpPr>
          <p:nvPr/>
        </p:nvSpPr>
        <p:spPr>
          <a:xfrm>
            <a:off x="843280" y="5130070"/>
            <a:ext cx="3102102" cy="93751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lvl="1" algn="l">
              <a:lnSpc>
                <a:spcPct val="90000"/>
              </a:lnSpc>
              <a:spcBef>
                <a:spcPct val="0"/>
              </a:spcBef>
            </a:pPr>
            <a:r>
              <a:rPr lang="en-US" sz="2400" b="1" dirty="0">
                <a:solidFill>
                  <a:srgbClr val="0070C0"/>
                </a:solidFill>
                <a:effectLst/>
                <a:latin typeface="+mj-lt"/>
                <a:ea typeface="+mj-ea"/>
              </a:rPr>
              <a:t>Conversions:</a:t>
            </a:r>
          </a:p>
          <a:p>
            <a:pPr marL="0" lvl="1">
              <a:lnSpc>
                <a:spcPct val="110000"/>
              </a:lnSpc>
            </a:pPr>
            <a:r>
              <a:rPr lang="en-US" sz="2000" dirty="0">
                <a:solidFill>
                  <a:schemeClr val="bg1"/>
                </a:solidFill>
                <a:effectLst/>
              </a:rPr>
              <a:t>bool(0) → False, </a:t>
            </a:r>
          </a:p>
          <a:p>
            <a:pPr marL="0" lvl="1">
              <a:lnSpc>
                <a:spcPct val="110000"/>
              </a:lnSpc>
            </a:pPr>
            <a:r>
              <a:rPr lang="en-US" sz="2000" dirty="0">
                <a:solidFill>
                  <a:schemeClr val="bg1"/>
                </a:solidFill>
                <a:effectLst/>
              </a:rPr>
              <a:t>bool(1) → True.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9FCC5E0-BD3B-4D3B-A3CB-E08BA3CDD6D7}"/>
              </a:ext>
            </a:extLst>
          </p:cNvPr>
          <p:cNvSpPr txBox="1">
            <a:spLocks/>
          </p:cNvSpPr>
          <p:nvPr/>
        </p:nvSpPr>
        <p:spPr>
          <a:xfrm>
            <a:off x="843280" y="2976581"/>
            <a:ext cx="5872428" cy="93751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lvl="1" algn="l">
              <a:lnSpc>
                <a:spcPct val="110000"/>
              </a:lnSpc>
            </a:pPr>
            <a:r>
              <a:rPr lang="en-US" sz="2400" b="1" dirty="0">
                <a:solidFill>
                  <a:srgbClr val="0070C0"/>
                </a:solidFill>
                <a:effectLst/>
                <a:latin typeface="+mj-lt"/>
                <a:ea typeface="+mj-ea"/>
              </a:rPr>
              <a:t>Key Uses:</a:t>
            </a:r>
          </a:p>
          <a:p>
            <a:pPr marL="342900" lvl="1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/>
              </a:rPr>
              <a:t>Control flow in if and while statements.</a:t>
            </a:r>
          </a:p>
          <a:p>
            <a:pPr marL="342900" lvl="1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/>
              </a:rPr>
              <a:t>Result of logical operations (e.g., 5 &gt; 3 → True).</a:t>
            </a:r>
          </a:p>
          <a:p>
            <a:pPr marL="342900" lvl="1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/>
              </a:rPr>
              <a:t>Represent states (e.g., on/off, open/closed).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C5E13A-7042-44EA-BF4F-4FE65715CD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98" y="1813245"/>
            <a:ext cx="689402" cy="68940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9CAB96D-CA51-4225-A467-FD8583865F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96" y="2893791"/>
            <a:ext cx="689403" cy="689403"/>
          </a:xfrm>
          <a:prstGeom prst="rect">
            <a:avLst/>
          </a:prstGeom>
        </p:spPr>
      </p:pic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id="{1F48E7E7-ABEC-4D16-84E9-05F8DD9BA8EB}"/>
              </a:ext>
            </a:extLst>
          </p:cNvPr>
          <p:cNvSpPr/>
          <p:nvPr/>
        </p:nvSpPr>
        <p:spPr>
          <a:xfrm>
            <a:off x="5924964" y="2937283"/>
            <a:ext cx="2225040" cy="1936499"/>
          </a:xfrm>
          <a:prstGeom prst="foldedCorner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  <a:softEdge rad="317500"/>
          </a:effectLst>
          <a:scene3d>
            <a:camera prst="isometricRightUp"/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defTabSz="457200"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sz="72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70C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Bool</a:t>
            </a:r>
            <a:endParaRPr lang="en-US" sz="1600" b="1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rgbClr val="0070C0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1144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360" y="99849"/>
            <a:ext cx="11226800" cy="1191998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006699"/>
                </a:solidFill>
                <a:effectLst/>
              </a:rPr>
              <a:t>List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09956" y="6504690"/>
            <a:ext cx="3012121" cy="457275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Trainer: Fawad Bahadur Marwat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7BA3461-170F-4EF7-92DC-572D0B3E2287}"/>
              </a:ext>
            </a:extLst>
          </p:cNvPr>
          <p:cNvSpPr txBox="1">
            <a:spLocks/>
          </p:cNvSpPr>
          <p:nvPr/>
        </p:nvSpPr>
        <p:spPr>
          <a:xfrm>
            <a:off x="-10161" y="1607603"/>
            <a:ext cx="6106161" cy="406892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lvl="1" algn="l">
              <a:lnSpc>
                <a:spcPct val="90000"/>
              </a:lnSpc>
              <a:spcBef>
                <a:spcPct val="0"/>
              </a:spcBef>
            </a:pPr>
            <a:r>
              <a:rPr lang="en-US" sz="2400" b="1" dirty="0">
                <a:solidFill>
                  <a:srgbClr val="0070C0"/>
                </a:solidFill>
                <a:effectLst/>
                <a:latin typeface="+mj-lt"/>
                <a:ea typeface="+mj-ea"/>
              </a:rPr>
              <a:t>Definition </a:t>
            </a:r>
          </a:p>
          <a:p>
            <a:pPr marL="0" lvl="1" algn="l">
              <a:lnSpc>
                <a:spcPct val="110000"/>
              </a:lnSpc>
            </a:pPr>
            <a:r>
              <a:rPr lang="en-US" sz="2000" dirty="0">
                <a:solidFill>
                  <a:schemeClr val="bg1"/>
                </a:solidFill>
                <a:effectLst/>
              </a:rPr>
              <a:t>Ordered, mutable collections of items.</a:t>
            </a:r>
          </a:p>
          <a:p>
            <a:pPr marL="0" lvl="1" algn="l">
              <a:lnSpc>
                <a:spcPct val="110000"/>
              </a:lnSpc>
            </a:pPr>
            <a:endParaRPr lang="en-US" sz="2000" dirty="0">
              <a:solidFill>
                <a:schemeClr val="bg1"/>
              </a:solidFill>
              <a:effectLst/>
            </a:endParaRPr>
          </a:p>
          <a:p>
            <a:pPr marL="0" lvl="1" algn="l">
              <a:lnSpc>
                <a:spcPct val="90000"/>
              </a:lnSpc>
              <a:spcBef>
                <a:spcPct val="0"/>
              </a:spcBef>
            </a:pPr>
            <a:r>
              <a:rPr lang="en-US" sz="2400" b="1" dirty="0">
                <a:solidFill>
                  <a:srgbClr val="0070C0"/>
                </a:solidFill>
                <a:latin typeface="+mj-lt"/>
                <a:ea typeface="+mj-ea"/>
              </a:rPr>
              <a:t>Key Features</a:t>
            </a:r>
          </a:p>
          <a:p>
            <a:pPr marL="342900" lvl="1" indent="-342900" algn="l">
              <a:lnSpc>
                <a:spcPct val="110000"/>
              </a:lnSpc>
              <a:buFont typeface="Calibri" panose="020F0502020204030204" pitchFamily="34" charset="0"/>
              <a:buChar char="⁻"/>
            </a:pPr>
            <a:r>
              <a:rPr lang="en-US" sz="2000" dirty="0">
                <a:solidFill>
                  <a:schemeClr val="bg1"/>
                </a:solidFill>
                <a:effectLst/>
              </a:rPr>
              <a:t>Can store mixed data types (e.g., integers, strings, lists).</a:t>
            </a:r>
          </a:p>
          <a:p>
            <a:pPr marL="342900" lvl="1" indent="-342900" algn="l">
              <a:lnSpc>
                <a:spcPct val="110000"/>
              </a:lnSpc>
              <a:buFont typeface="Calibri" panose="020F0502020204030204" pitchFamily="34" charset="0"/>
              <a:buChar char="⁻"/>
            </a:pPr>
            <a:r>
              <a:rPr lang="en-US" sz="2000" dirty="0">
                <a:solidFill>
                  <a:schemeClr val="bg1"/>
                </a:solidFill>
                <a:effectLst/>
              </a:rPr>
              <a:t>Indexed from 0.</a:t>
            </a:r>
          </a:p>
          <a:p>
            <a:pPr marL="342900" lvl="1" indent="-342900" algn="l">
              <a:lnSpc>
                <a:spcPct val="110000"/>
              </a:lnSpc>
              <a:buFont typeface="Calibri" panose="020F0502020204030204" pitchFamily="34" charset="0"/>
              <a:buChar char="⁻"/>
            </a:pPr>
            <a:r>
              <a:rPr lang="en-US" sz="2000" dirty="0">
                <a:solidFill>
                  <a:schemeClr val="bg1"/>
                </a:solidFill>
                <a:effectLst/>
              </a:rPr>
              <a:t>Supports operations: .append(), .remove(), .sort().</a:t>
            </a:r>
          </a:p>
          <a:p>
            <a:pPr marL="342900" lvl="1" indent="-342900" algn="l">
              <a:lnSpc>
                <a:spcPct val="110000"/>
              </a:lnSpc>
              <a:buFont typeface="Calibri" panose="020F0502020204030204" pitchFamily="34" charset="0"/>
              <a:buChar char="⁻"/>
            </a:pPr>
            <a:endParaRPr lang="en-US" sz="2000" dirty="0">
              <a:solidFill>
                <a:schemeClr val="bg1"/>
              </a:solidFill>
              <a:effectLst/>
            </a:endParaRPr>
          </a:p>
          <a:p>
            <a:pPr marL="0" lvl="1" algn="l">
              <a:lnSpc>
                <a:spcPct val="90000"/>
              </a:lnSpc>
              <a:spcBef>
                <a:spcPct val="0"/>
              </a:spcBef>
            </a:pPr>
            <a:r>
              <a:rPr lang="en-US" sz="2400" b="1" dirty="0">
                <a:solidFill>
                  <a:srgbClr val="0070C0"/>
                </a:solidFill>
                <a:latin typeface="+mj-lt"/>
                <a:ea typeface="+mj-ea"/>
              </a:rPr>
              <a:t>Use Cases</a:t>
            </a:r>
          </a:p>
          <a:p>
            <a:pPr marL="0" lvl="1" algn="l">
              <a:lnSpc>
                <a:spcPct val="110000"/>
              </a:lnSpc>
            </a:pPr>
            <a:r>
              <a:rPr lang="en-US" sz="2000" dirty="0">
                <a:solidFill>
                  <a:schemeClr val="bg1"/>
                </a:solidFill>
                <a:effectLst/>
              </a:rPr>
              <a:t>Store sequences (e.g., names, numbers, objects).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A5C0A5-D371-4DED-BFFC-A6FE2A785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682" y="4134151"/>
            <a:ext cx="3993847" cy="163226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5D9EC584-AC4A-45EC-9E2B-0F41488AD1AE}"/>
              </a:ext>
            </a:extLst>
          </p:cNvPr>
          <p:cNvGrpSpPr/>
          <p:nvPr/>
        </p:nvGrpSpPr>
        <p:grpSpPr>
          <a:xfrm>
            <a:off x="7152641" y="1766230"/>
            <a:ext cx="3881120" cy="1875836"/>
            <a:chOff x="2618878" y="4653207"/>
            <a:chExt cx="3881120" cy="191494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9D80118-BFE9-4799-BECB-B10817273D85}"/>
                </a:ext>
              </a:extLst>
            </p:cNvPr>
            <p:cNvGrpSpPr/>
            <p:nvPr/>
          </p:nvGrpSpPr>
          <p:grpSpPr>
            <a:xfrm>
              <a:off x="2618878" y="4693586"/>
              <a:ext cx="3881120" cy="1874566"/>
              <a:chOff x="887894" y="2118830"/>
              <a:chExt cx="4869619" cy="187456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67FDD89-E4E6-4985-88EC-11C9719894FA}"/>
                  </a:ext>
                </a:extLst>
              </p:cNvPr>
              <p:cNvSpPr txBox="1"/>
              <p:nvPr/>
            </p:nvSpPr>
            <p:spPr>
              <a:xfrm>
                <a:off x="2935440" y="2118830"/>
                <a:ext cx="20904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u="sng" dirty="0">
                    <a:solidFill>
                      <a:schemeClr val="bg1"/>
                    </a:solidFill>
                  </a:rPr>
                  <a:t>Example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7F955E-6C53-43D7-ABFA-DC564CAE9DA7}"/>
                  </a:ext>
                </a:extLst>
              </p:cNvPr>
              <p:cNvSpPr txBox="1"/>
              <p:nvPr/>
            </p:nvSpPr>
            <p:spPr>
              <a:xfrm>
                <a:off x="887894" y="2768042"/>
                <a:ext cx="4869619" cy="12253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fruits = ["apple", "banana", "cherry"]</a:t>
                </a:r>
              </a:p>
              <a:p>
                <a:r>
                  <a:rPr lang="en-US" i="1" dirty="0" err="1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fruits.append</a:t>
                </a:r>
                <a:r>
                  <a:rPr lang="en-US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("orange")</a:t>
                </a:r>
              </a:p>
              <a:p>
                <a:r>
                  <a:rPr lang="en-US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print(fruits)  </a:t>
                </a:r>
              </a:p>
              <a:p>
                <a:r>
                  <a:rPr lang="en-US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# Output: ['apple', 'banana', 'cherry', 'orange']</a:t>
                </a:r>
              </a:p>
            </p:txBody>
          </p:sp>
        </p:grp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760F186-BCA7-454B-B153-6FC8CF17B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5296" y="4653207"/>
              <a:ext cx="524712" cy="524712"/>
            </a:xfrm>
            <a:prstGeom prst="rect">
              <a:avLst/>
            </a:prstGeom>
          </p:spPr>
        </p:pic>
      </p:grp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D4FC89B7-2AF4-4734-B524-D91BF81867E8}"/>
              </a:ext>
            </a:extLst>
          </p:cNvPr>
          <p:cNvSpPr/>
          <p:nvPr/>
        </p:nvSpPr>
        <p:spPr>
          <a:xfrm>
            <a:off x="5445760" y="3895341"/>
            <a:ext cx="2225040" cy="1936499"/>
          </a:xfrm>
          <a:prstGeom prst="foldedCorner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  <a:softEdge rad="317500"/>
          </a:effectLst>
          <a:scene3d>
            <a:camera prst="isometricRightUp"/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defTabSz="457200"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sz="72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70C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LIST</a:t>
            </a:r>
            <a:endParaRPr lang="en-US" sz="1600" b="1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rgbClr val="0070C0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43710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360" y="99849"/>
            <a:ext cx="11226800" cy="1191998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006699"/>
                </a:solidFill>
                <a:effectLst/>
              </a:rPr>
              <a:t>Tuple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09956" y="6504690"/>
            <a:ext cx="3012121" cy="457275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Trainer: Fawad Bahadur Marwat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7BA3461-170F-4EF7-92DC-572D0B3E2287}"/>
              </a:ext>
            </a:extLst>
          </p:cNvPr>
          <p:cNvSpPr txBox="1">
            <a:spLocks/>
          </p:cNvSpPr>
          <p:nvPr/>
        </p:nvSpPr>
        <p:spPr>
          <a:xfrm>
            <a:off x="467360" y="1351792"/>
            <a:ext cx="5994401" cy="515289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lvl="1" algn="l">
              <a:lnSpc>
                <a:spcPct val="90000"/>
              </a:lnSpc>
              <a:spcBef>
                <a:spcPct val="0"/>
              </a:spcBef>
            </a:pPr>
            <a:r>
              <a:rPr lang="en-US" sz="2400" b="1" dirty="0">
                <a:solidFill>
                  <a:srgbClr val="0070C0"/>
                </a:solidFill>
                <a:effectLst/>
                <a:latin typeface="+mj-lt"/>
                <a:ea typeface="+mj-ea"/>
              </a:rPr>
              <a:t>Definition</a:t>
            </a:r>
          </a:p>
          <a:p>
            <a:pPr marL="0" lvl="1" algn="l">
              <a:lnSpc>
                <a:spcPct val="110000"/>
              </a:lnSpc>
            </a:pPr>
            <a:r>
              <a:rPr lang="en-US" sz="2000" dirty="0">
                <a:solidFill>
                  <a:schemeClr val="bg1"/>
                </a:solidFill>
                <a:effectLst/>
              </a:rPr>
              <a:t>Ordered, immutable collections of items.</a:t>
            </a:r>
          </a:p>
          <a:p>
            <a:pPr marL="0" lvl="1" algn="l">
              <a:lnSpc>
                <a:spcPct val="110000"/>
              </a:lnSpc>
            </a:pPr>
            <a:endParaRPr lang="en-US" sz="2000" dirty="0">
              <a:solidFill>
                <a:schemeClr val="bg1"/>
              </a:solidFill>
              <a:effectLst/>
            </a:endParaRPr>
          </a:p>
          <a:p>
            <a:pPr marL="0" lvl="1" algn="l">
              <a:lnSpc>
                <a:spcPct val="90000"/>
              </a:lnSpc>
              <a:spcBef>
                <a:spcPct val="0"/>
              </a:spcBef>
            </a:pPr>
            <a:r>
              <a:rPr lang="en-US" sz="2400" b="1" dirty="0">
                <a:solidFill>
                  <a:srgbClr val="0070C0"/>
                </a:solidFill>
                <a:effectLst/>
                <a:latin typeface="+mj-lt"/>
                <a:ea typeface="+mj-ea"/>
              </a:rPr>
              <a:t>Key Features</a:t>
            </a:r>
          </a:p>
          <a:p>
            <a:pPr marL="342900" lvl="1" indent="-342900" algn="l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  <a:effectLst/>
              </a:rPr>
              <a:t>Values cannot be changed after creation.</a:t>
            </a:r>
          </a:p>
          <a:p>
            <a:pPr marL="342900" lvl="1" indent="-342900" algn="l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  <a:effectLst/>
              </a:rPr>
              <a:t>Indexed from 0, like lists.</a:t>
            </a:r>
          </a:p>
          <a:p>
            <a:pPr marL="342900" lvl="1" indent="-342900" algn="l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  <a:effectLst/>
              </a:rPr>
              <a:t>Can store mixed data types (e.g., integers, strings, tuples).</a:t>
            </a:r>
          </a:p>
          <a:p>
            <a:pPr marL="0" lvl="1" algn="l">
              <a:lnSpc>
                <a:spcPct val="110000"/>
              </a:lnSpc>
            </a:pPr>
            <a:endParaRPr lang="en-US" sz="2000" dirty="0">
              <a:solidFill>
                <a:schemeClr val="bg1"/>
              </a:solidFill>
              <a:effectLst/>
            </a:endParaRPr>
          </a:p>
          <a:p>
            <a:pPr marL="0" lvl="1" algn="l">
              <a:lnSpc>
                <a:spcPct val="90000"/>
              </a:lnSpc>
              <a:spcBef>
                <a:spcPct val="0"/>
              </a:spcBef>
            </a:pPr>
            <a:r>
              <a:rPr lang="en-US" sz="2400" b="1" dirty="0">
                <a:solidFill>
                  <a:srgbClr val="0070C0"/>
                </a:solidFill>
                <a:effectLst/>
                <a:latin typeface="+mj-lt"/>
                <a:ea typeface="+mj-ea"/>
              </a:rPr>
              <a:t>Use Cases</a:t>
            </a:r>
          </a:p>
          <a:p>
            <a:pPr marL="0" lvl="1" algn="l">
              <a:lnSpc>
                <a:spcPct val="110000"/>
              </a:lnSpc>
            </a:pPr>
            <a:r>
              <a:rPr lang="en-US" sz="2000" dirty="0">
                <a:solidFill>
                  <a:schemeClr val="bg1"/>
                </a:solidFill>
                <a:effectLst/>
              </a:rPr>
              <a:t>Fixed data sets (e.g., coordinates, color values).</a:t>
            </a:r>
          </a:p>
          <a:p>
            <a:pPr marL="0" lvl="1" algn="l">
              <a:lnSpc>
                <a:spcPct val="110000"/>
              </a:lnSpc>
            </a:pPr>
            <a:r>
              <a:rPr lang="en-US" sz="2000" dirty="0">
                <a:solidFill>
                  <a:schemeClr val="bg1"/>
                </a:solidFill>
                <a:effectLst/>
              </a:rPr>
              <a:t>Unpacking: x, y = (10, 20).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5FA528-2CDA-43E4-B74F-B578D9FE3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050" y="3231932"/>
            <a:ext cx="3402597" cy="2860959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70409F54-D38C-42A4-9BE6-EDF7B0664485}"/>
              </a:ext>
            </a:extLst>
          </p:cNvPr>
          <p:cNvGrpSpPr/>
          <p:nvPr/>
        </p:nvGrpSpPr>
        <p:grpSpPr>
          <a:xfrm>
            <a:off x="7912338" y="1726377"/>
            <a:ext cx="3781822" cy="1321838"/>
            <a:chOff x="3805296" y="4653207"/>
            <a:chExt cx="3781822" cy="134939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49B9D9D-3630-4016-B820-E25563310ABD}"/>
                </a:ext>
              </a:extLst>
            </p:cNvPr>
            <p:cNvGrpSpPr/>
            <p:nvPr/>
          </p:nvGrpSpPr>
          <p:grpSpPr>
            <a:xfrm>
              <a:off x="3805296" y="4693586"/>
              <a:ext cx="3781822" cy="1309018"/>
              <a:chOff x="2376486" y="2118830"/>
              <a:chExt cx="4745030" cy="1309018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2728E2B-8962-46E1-BB82-4C7BE0144AF5}"/>
                  </a:ext>
                </a:extLst>
              </p:cNvPr>
              <p:cNvSpPr txBox="1"/>
              <p:nvPr/>
            </p:nvSpPr>
            <p:spPr>
              <a:xfrm>
                <a:off x="2935440" y="2118830"/>
                <a:ext cx="20904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u="sng" dirty="0">
                    <a:solidFill>
                      <a:schemeClr val="bg1"/>
                    </a:solidFill>
                  </a:rPr>
                  <a:t>Example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F24E9-2A4B-48D5-AC6D-8B0CF01998A0}"/>
                  </a:ext>
                </a:extLst>
              </p:cNvPr>
              <p:cNvSpPr txBox="1"/>
              <p:nvPr/>
            </p:nvSpPr>
            <p:spPr>
              <a:xfrm>
                <a:off x="2376486" y="2768042"/>
                <a:ext cx="4745030" cy="6598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coordinates = (34.0522, -118.2437)</a:t>
                </a:r>
              </a:p>
              <a:p>
                <a:r>
                  <a:rPr lang="en-US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print(coordinates[0])  # Output: 34.0522</a:t>
                </a:r>
              </a:p>
            </p:txBody>
          </p:sp>
        </p:grp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344A55C-92F6-4969-9C0C-126309FB94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5296" y="4653207"/>
              <a:ext cx="524712" cy="524712"/>
            </a:xfrm>
            <a:prstGeom prst="rect">
              <a:avLst/>
            </a:prstGeom>
          </p:spPr>
        </p:pic>
      </p:grpSp>
      <p:sp>
        <p:nvSpPr>
          <p:cNvPr id="14" name="Rectangle: Folded Corner 13">
            <a:extLst>
              <a:ext uri="{FF2B5EF4-FFF2-40B4-BE49-F238E27FC236}">
                <a16:creationId xmlns:a16="http://schemas.microsoft.com/office/drawing/2014/main" id="{BD0A81FC-983A-4D13-936D-E638F8F0C7AA}"/>
              </a:ext>
            </a:extLst>
          </p:cNvPr>
          <p:cNvSpPr/>
          <p:nvPr/>
        </p:nvSpPr>
        <p:spPr>
          <a:xfrm>
            <a:off x="6132788" y="3429000"/>
            <a:ext cx="2225040" cy="1936499"/>
          </a:xfrm>
          <a:prstGeom prst="foldedCorner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  <a:softEdge rad="317500"/>
          </a:effectLst>
          <a:scene3d>
            <a:camera prst="isometricRightUp"/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defTabSz="457200"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sz="66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70C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Tuple</a:t>
            </a:r>
            <a:endParaRPr lang="en-US" sz="1400" b="1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rgbClr val="0070C0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89421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360" y="99849"/>
            <a:ext cx="11226800" cy="1191998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006699"/>
                </a:solidFill>
                <a:effectLst/>
              </a:rPr>
              <a:t>Dictionary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09956" y="6504690"/>
            <a:ext cx="3012121" cy="457275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Trainer: Fawad Bahadur Marwat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7A9410-3A7B-4A7C-BE96-69EBB86119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02"/>
          <a:stretch/>
        </p:blipFill>
        <p:spPr>
          <a:xfrm>
            <a:off x="7912338" y="3822986"/>
            <a:ext cx="3154650" cy="21708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CDA97FE-2C5A-4176-843A-4FB667BA9E4E}"/>
              </a:ext>
            </a:extLst>
          </p:cNvPr>
          <p:cNvGrpSpPr/>
          <p:nvPr/>
        </p:nvGrpSpPr>
        <p:grpSpPr>
          <a:xfrm>
            <a:off x="183440" y="1153826"/>
            <a:ext cx="6142020" cy="5604325"/>
            <a:chOff x="1138479" y="1722786"/>
            <a:chExt cx="6461761" cy="5604325"/>
          </a:xfrm>
        </p:grpSpPr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C7BA3461-170F-4EF7-92DC-572D0B3E2287}"/>
                </a:ext>
              </a:extLst>
            </p:cNvPr>
            <p:cNvSpPr txBox="1">
              <a:spLocks/>
            </p:cNvSpPr>
            <p:nvPr/>
          </p:nvSpPr>
          <p:spPr>
            <a:xfrm>
              <a:off x="1138479" y="1722786"/>
              <a:ext cx="6461761" cy="3367374"/>
            </a:xfrm>
            <a:prstGeom prst="rect">
              <a:avLst/>
            </a:prstGeom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  <p:txBody>
            <a:bodyPr vert="horz" lIns="91440" tIns="45720" rIns="91440" bIns="45720" rtlCol="0" anchor="t">
              <a:noAutofit/>
            </a:bodyPr>
            <a:lstStyle>
              <a:lvl1pPr marL="0" indent="0" algn="ctr" defTabSz="457200" rtl="0" eaLnBrk="1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None/>
                <a:defRPr sz="23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1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None/>
                <a:defRPr sz="21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1">
                      <a:tint val="75000"/>
                    </a:schemeClr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None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1">
                      <a:tint val="75000"/>
                    </a:schemeClr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None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1">
                      <a:tint val="75000"/>
                    </a:schemeClr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None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1">
                      <a:tint val="75000"/>
                    </a:schemeClr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None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1">
                      <a:tint val="75000"/>
                    </a:schemeClr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None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1">
                      <a:tint val="75000"/>
                    </a:schemeClr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None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1">
                      <a:tint val="75000"/>
                    </a:schemeClr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None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1">
                      <a:tint val="75000"/>
                    </a:schemeClr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>
                <a:lnSpc>
                  <a:spcPct val="90000"/>
                </a:lnSpc>
                <a:spcBef>
                  <a:spcPct val="0"/>
                </a:spcBef>
              </a:pPr>
              <a:r>
                <a:rPr lang="en-US" sz="2400" b="1" dirty="0">
                  <a:solidFill>
                    <a:srgbClr val="0070C0"/>
                  </a:solidFill>
                  <a:effectLst/>
                  <a:latin typeface="+mj-lt"/>
                  <a:ea typeface="+mj-ea"/>
                </a:rPr>
                <a:t>Definition</a:t>
              </a:r>
            </a:p>
            <a:p>
              <a:pPr marL="0" lvl="1" algn="l">
                <a:lnSpc>
                  <a:spcPct val="110000"/>
                </a:lnSpc>
              </a:pPr>
              <a:r>
                <a:rPr lang="en-US" sz="2000" dirty="0">
                  <a:solidFill>
                    <a:schemeClr val="bg1"/>
                  </a:solidFill>
                  <a:effectLst/>
                </a:rPr>
                <a:t>Stores data in key-value pairs for fast lookups.</a:t>
              </a:r>
            </a:p>
            <a:p>
              <a:pPr marL="0" lvl="1" algn="l">
                <a:lnSpc>
                  <a:spcPct val="110000"/>
                </a:lnSpc>
              </a:pPr>
              <a:endParaRPr lang="en-US" sz="2000" dirty="0">
                <a:solidFill>
                  <a:schemeClr val="bg1"/>
                </a:solidFill>
                <a:effectLst/>
              </a:endParaRPr>
            </a:p>
            <a:p>
              <a:pPr marL="0" lvl="1" algn="l">
                <a:lnSpc>
                  <a:spcPct val="110000"/>
                </a:lnSpc>
              </a:pPr>
              <a:r>
                <a:rPr lang="en-US" sz="2400" b="1" dirty="0">
                  <a:solidFill>
                    <a:srgbClr val="0070C0"/>
                  </a:solidFill>
                  <a:effectLst/>
                  <a:latin typeface="+mj-lt"/>
                  <a:ea typeface="+mj-ea"/>
                </a:rPr>
                <a:t>Keys: </a:t>
              </a:r>
              <a:r>
                <a:rPr lang="en-US" sz="2000" dirty="0">
                  <a:solidFill>
                    <a:schemeClr val="bg1"/>
                  </a:solidFill>
                  <a:effectLst/>
                </a:rPr>
                <a:t>Unique, immutable (e.g., strings, numbers, tuples).</a:t>
              </a:r>
            </a:p>
            <a:p>
              <a:pPr marL="0" lvl="1" algn="l">
                <a:lnSpc>
                  <a:spcPct val="110000"/>
                </a:lnSpc>
              </a:pPr>
              <a:r>
                <a:rPr lang="en-US" sz="2400" b="1" dirty="0">
                  <a:solidFill>
                    <a:srgbClr val="0070C0"/>
                  </a:solidFill>
                  <a:effectLst/>
                  <a:latin typeface="+mj-lt"/>
                  <a:ea typeface="+mj-ea"/>
                </a:rPr>
                <a:t>Values: </a:t>
              </a:r>
              <a:r>
                <a:rPr lang="en-US" sz="2000" dirty="0">
                  <a:solidFill>
                    <a:schemeClr val="bg1"/>
                  </a:solidFill>
                  <a:effectLst/>
                </a:rPr>
                <a:t>Any data type, mutable.</a:t>
              </a:r>
            </a:p>
            <a:p>
              <a:pPr marL="0" lvl="1" algn="l">
                <a:lnSpc>
                  <a:spcPct val="90000"/>
                </a:lnSpc>
                <a:spcBef>
                  <a:spcPct val="0"/>
                </a:spcBef>
              </a:pPr>
              <a:endParaRPr lang="en-US" sz="2400" b="1" dirty="0">
                <a:solidFill>
                  <a:srgbClr val="0070C0"/>
                </a:solidFill>
                <a:effectLst/>
                <a:latin typeface="+mj-lt"/>
                <a:ea typeface="+mj-ea"/>
              </a:endParaRPr>
            </a:p>
            <a:p>
              <a:pPr marL="0" lvl="1" algn="l">
                <a:lnSpc>
                  <a:spcPct val="90000"/>
                </a:lnSpc>
                <a:spcBef>
                  <a:spcPct val="0"/>
                </a:spcBef>
              </a:pPr>
              <a:r>
                <a:rPr lang="en-US" sz="2400" b="1" dirty="0">
                  <a:solidFill>
                    <a:srgbClr val="0070C0"/>
                  </a:solidFill>
                  <a:effectLst/>
                  <a:latin typeface="+mj-lt"/>
                  <a:ea typeface="+mj-ea"/>
                </a:rPr>
                <a:t>Use Cases: </a:t>
              </a:r>
              <a:r>
                <a:rPr lang="en-US" sz="2000" dirty="0">
                  <a:solidFill>
                    <a:schemeClr val="bg1"/>
                  </a:solidFill>
                  <a:effectLst/>
                </a:rPr>
                <a:t>Structured data (e.g., user profiles, settings, JSON).</a:t>
              </a:r>
            </a:p>
          </p:txBody>
        </p:sp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E2F911A7-E5EB-496B-BBA0-EAC534A916E5}"/>
                </a:ext>
              </a:extLst>
            </p:cNvPr>
            <p:cNvSpPr txBox="1">
              <a:spLocks/>
            </p:cNvSpPr>
            <p:nvPr/>
          </p:nvSpPr>
          <p:spPr>
            <a:xfrm>
              <a:off x="1138479" y="5336775"/>
              <a:ext cx="6461761" cy="1990336"/>
            </a:xfrm>
            <a:prstGeom prst="rect">
              <a:avLst/>
            </a:prstGeom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  <p:txBody>
            <a:bodyPr vert="horz" lIns="91440" tIns="45720" rIns="91440" bIns="45720" rtlCol="0" anchor="t">
              <a:noAutofit/>
            </a:bodyPr>
            <a:lstStyle>
              <a:lvl1pPr marL="0" indent="0" algn="ctr" defTabSz="457200" rtl="0" eaLnBrk="1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None/>
                <a:defRPr sz="23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1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None/>
                <a:defRPr sz="21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1">
                      <a:tint val="75000"/>
                    </a:schemeClr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None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1">
                      <a:tint val="75000"/>
                    </a:schemeClr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None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1">
                      <a:tint val="75000"/>
                    </a:schemeClr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None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1">
                      <a:tint val="75000"/>
                    </a:schemeClr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None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1">
                      <a:tint val="75000"/>
                    </a:schemeClr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None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1">
                      <a:tint val="75000"/>
                    </a:schemeClr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None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1">
                      <a:tint val="75000"/>
                    </a:schemeClr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None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1">
                      <a:tint val="75000"/>
                    </a:schemeClr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>
                <a:lnSpc>
                  <a:spcPct val="90000"/>
                </a:lnSpc>
                <a:spcBef>
                  <a:spcPct val="0"/>
                </a:spcBef>
              </a:pPr>
              <a:r>
                <a:rPr lang="en-US" sz="2400" b="1" dirty="0">
                  <a:solidFill>
                    <a:srgbClr val="0070C0"/>
                  </a:solidFill>
                  <a:effectLst/>
                  <a:latin typeface="+mj-lt"/>
                  <a:ea typeface="+mj-ea"/>
                </a:rPr>
                <a:t>Key Operations</a:t>
              </a:r>
            </a:p>
            <a:p>
              <a:pPr marL="0" lvl="1" algn="l">
                <a:lnSpc>
                  <a:spcPct val="110000"/>
                </a:lnSpc>
              </a:pPr>
              <a:r>
                <a:rPr lang="en-US" sz="2000" dirty="0">
                  <a:solidFill>
                    <a:schemeClr val="bg1"/>
                  </a:solidFill>
                </a:rPr>
                <a:t>Add: </a:t>
              </a:r>
              <a:r>
                <a:rPr lang="en-US" sz="2000" dirty="0" err="1">
                  <a:solidFill>
                    <a:schemeClr val="bg1"/>
                  </a:solidFill>
                </a:rPr>
                <a:t>dict</a:t>
              </a:r>
              <a:r>
                <a:rPr lang="en-US" sz="2000" dirty="0">
                  <a:solidFill>
                    <a:schemeClr val="bg1"/>
                  </a:solidFill>
                </a:rPr>
                <a:t>['key'] = value</a:t>
              </a:r>
            </a:p>
            <a:p>
              <a:pPr marL="0" lvl="1" algn="l">
                <a:lnSpc>
                  <a:spcPct val="110000"/>
                </a:lnSpc>
              </a:pPr>
              <a:r>
                <a:rPr lang="en-US" sz="2000" dirty="0">
                  <a:solidFill>
                    <a:schemeClr val="bg1"/>
                  </a:solidFill>
                </a:rPr>
                <a:t>Remove: del </a:t>
              </a:r>
              <a:r>
                <a:rPr lang="en-US" sz="2000" dirty="0" err="1">
                  <a:solidFill>
                    <a:schemeClr val="bg1"/>
                  </a:solidFill>
                </a:rPr>
                <a:t>dict</a:t>
              </a:r>
              <a:r>
                <a:rPr lang="en-US" sz="2000" dirty="0">
                  <a:solidFill>
                    <a:schemeClr val="bg1"/>
                  </a:solidFill>
                </a:rPr>
                <a:t>['key']</a:t>
              </a:r>
            </a:p>
            <a:p>
              <a:pPr marL="0" lvl="1" algn="l">
                <a:lnSpc>
                  <a:spcPct val="110000"/>
                </a:lnSpc>
              </a:pPr>
              <a:r>
                <a:rPr lang="en-US" sz="2400" b="1" dirty="0">
                  <a:solidFill>
                    <a:srgbClr val="0070C0"/>
                  </a:solidFill>
                  <a:effectLst/>
                  <a:latin typeface="+mj-lt"/>
                  <a:ea typeface="+mj-ea"/>
                </a:rPr>
                <a:t>Advantage: </a:t>
              </a:r>
              <a:r>
                <a:rPr lang="en-US" sz="2000" dirty="0">
                  <a:solidFill>
                    <a:schemeClr val="bg1"/>
                  </a:solidFill>
                </a:rPr>
                <a:t>Fast key-based access via hashing.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F808F6-1DAB-4D8E-A130-2E45A58A7FE4}"/>
              </a:ext>
            </a:extLst>
          </p:cNvPr>
          <p:cNvGrpSpPr/>
          <p:nvPr/>
        </p:nvGrpSpPr>
        <p:grpSpPr>
          <a:xfrm>
            <a:off x="7912338" y="1726376"/>
            <a:ext cx="3576290" cy="1308638"/>
            <a:chOff x="3805296" y="4653207"/>
            <a:chExt cx="3576290" cy="133592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E3EE48D-883D-47FC-96B1-4A50972C80FB}"/>
                </a:ext>
              </a:extLst>
            </p:cNvPr>
            <p:cNvGrpSpPr/>
            <p:nvPr/>
          </p:nvGrpSpPr>
          <p:grpSpPr>
            <a:xfrm>
              <a:off x="3805296" y="4693586"/>
              <a:ext cx="3576290" cy="1295543"/>
              <a:chOff x="2376486" y="2118830"/>
              <a:chExt cx="4487150" cy="1295543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12777E7-D55A-4A41-8F8D-2F77A55A98D7}"/>
                  </a:ext>
                </a:extLst>
              </p:cNvPr>
              <p:cNvSpPr txBox="1"/>
              <p:nvPr/>
            </p:nvSpPr>
            <p:spPr>
              <a:xfrm>
                <a:off x="2935440" y="2118830"/>
                <a:ext cx="20904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u="sng" dirty="0">
                    <a:solidFill>
                      <a:schemeClr val="bg1"/>
                    </a:solidFill>
                  </a:rPr>
                  <a:t>Example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B297B2-20BC-4F6E-A74F-F22DE14478A2}"/>
                  </a:ext>
                </a:extLst>
              </p:cNvPr>
              <p:cNvSpPr txBox="1"/>
              <p:nvPr/>
            </p:nvSpPr>
            <p:spPr>
              <a:xfrm>
                <a:off x="2376486" y="2768042"/>
                <a:ext cx="44871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student = {"name": "Alice", "age": 22}</a:t>
                </a:r>
              </a:p>
              <a:p>
                <a:r>
                  <a:rPr lang="en-US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print(student["name"])  # Output: Alice</a:t>
                </a:r>
              </a:p>
            </p:txBody>
          </p:sp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7A83984-5C45-49C6-85E5-1130EE8C2F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5296" y="4653207"/>
              <a:ext cx="524712" cy="524712"/>
            </a:xfrm>
            <a:prstGeom prst="rect">
              <a:avLst/>
            </a:prstGeom>
          </p:spPr>
        </p:pic>
      </p:grpSp>
      <p:sp>
        <p:nvSpPr>
          <p:cNvPr id="14" name="Rectangle: Folded Corner 13">
            <a:extLst>
              <a:ext uri="{FF2B5EF4-FFF2-40B4-BE49-F238E27FC236}">
                <a16:creationId xmlns:a16="http://schemas.microsoft.com/office/drawing/2014/main" id="{E06C4C2E-FFC3-4EC5-95D5-9F94C8BCBBBE}"/>
              </a:ext>
            </a:extLst>
          </p:cNvPr>
          <p:cNvSpPr/>
          <p:nvPr/>
        </p:nvSpPr>
        <p:spPr>
          <a:xfrm>
            <a:off x="5817828" y="3176800"/>
            <a:ext cx="2225040" cy="1936499"/>
          </a:xfrm>
          <a:prstGeom prst="foldedCorner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  <a:softEdge rad="317500"/>
          </a:effectLst>
          <a:scene3d>
            <a:camera prst="isometricRightUp"/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 defTabSz="457200"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sz="6600" b="1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70C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Dict</a:t>
            </a:r>
            <a:endParaRPr lang="en-US" sz="1400" b="1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rgbClr val="0070C0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08403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360" y="99849"/>
            <a:ext cx="11226800" cy="1191998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006699"/>
                </a:solidFill>
                <a:effectLst/>
              </a:rPr>
              <a:t>Set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09956" y="6504690"/>
            <a:ext cx="3012121" cy="457275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Trainer: Fawad Bahadur Marwat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7BA3461-170F-4EF7-92DC-572D0B3E2287}"/>
              </a:ext>
            </a:extLst>
          </p:cNvPr>
          <p:cNvSpPr txBox="1">
            <a:spLocks/>
          </p:cNvSpPr>
          <p:nvPr/>
        </p:nvSpPr>
        <p:spPr>
          <a:xfrm>
            <a:off x="131343" y="1131286"/>
            <a:ext cx="7701916" cy="335943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lvl="1" algn="l">
              <a:lnSpc>
                <a:spcPct val="90000"/>
              </a:lnSpc>
              <a:spcBef>
                <a:spcPct val="0"/>
              </a:spcBef>
            </a:pPr>
            <a:r>
              <a:rPr lang="en-US" sz="2400" b="1" dirty="0">
                <a:solidFill>
                  <a:srgbClr val="0070C0"/>
                </a:solidFill>
                <a:effectLst/>
                <a:latin typeface="+mj-lt"/>
                <a:ea typeface="+mj-ea"/>
              </a:rPr>
              <a:t>Definition</a:t>
            </a:r>
          </a:p>
          <a:p>
            <a:pPr marL="0" lvl="1" algn="l">
              <a:lnSpc>
                <a:spcPct val="110000"/>
              </a:lnSpc>
            </a:pPr>
            <a:r>
              <a:rPr lang="en-US" sz="2000" dirty="0">
                <a:solidFill>
                  <a:schemeClr val="bg1"/>
                </a:solidFill>
              </a:rPr>
              <a:t>Stores unique, unordered elements..</a:t>
            </a:r>
          </a:p>
          <a:p>
            <a:pPr marL="0" lvl="1" algn="l">
              <a:lnSpc>
                <a:spcPct val="110000"/>
              </a:lnSpc>
            </a:pPr>
            <a:r>
              <a:rPr lang="en-US" sz="2400" b="1" dirty="0">
                <a:solidFill>
                  <a:srgbClr val="0070C0"/>
                </a:solidFill>
                <a:effectLst/>
                <a:latin typeface="+mj-lt"/>
                <a:ea typeface="+mj-ea"/>
              </a:rPr>
              <a:t>Keys: </a:t>
            </a:r>
            <a:r>
              <a:rPr lang="en-US" sz="2000" dirty="0">
                <a:solidFill>
                  <a:schemeClr val="bg1"/>
                </a:solidFill>
              </a:rPr>
              <a:t>Unique, immutable (e.g., strings, numbers, tuples).</a:t>
            </a:r>
          </a:p>
          <a:p>
            <a:pPr marL="0" lvl="1" algn="l">
              <a:lnSpc>
                <a:spcPct val="110000"/>
              </a:lnSpc>
            </a:pPr>
            <a:r>
              <a:rPr lang="en-US" sz="2400" b="1" dirty="0">
                <a:solidFill>
                  <a:srgbClr val="0070C0"/>
                </a:solidFill>
                <a:effectLst/>
                <a:latin typeface="+mj-lt"/>
                <a:ea typeface="+mj-ea"/>
              </a:rPr>
              <a:t>Values: </a:t>
            </a:r>
            <a:r>
              <a:rPr lang="en-US" sz="2000" dirty="0">
                <a:solidFill>
                  <a:schemeClr val="bg1"/>
                </a:solidFill>
              </a:rPr>
              <a:t>Elements must be immutable (e.g., strings, numbers, tuples).</a:t>
            </a:r>
          </a:p>
          <a:p>
            <a:pPr marL="0" lvl="1" algn="l">
              <a:lnSpc>
                <a:spcPct val="110000"/>
              </a:lnSpc>
            </a:pPr>
            <a:r>
              <a:rPr lang="en-US" sz="2400" b="1" dirty="0">
                <a:solidFill>
                  <a:srgbClr val="0070C0"/>
                </a:solidFill>
                <a:effectLst/>
                <a:latin typeface="+mj-lt"/>
                <a:ea typeface="+mj-ea"/>
              </a:rPr>
              <a:t>Use Cases: </a:t>
            </a:r>
          </a:p>
          <a:p>
            <a:pPr marL="0" lvl="1" algn="l">
              <a:lnSpc>
                <a:spcPct val="110000"/>
              </a:lnSpc>
            </a:pPr>
            <a:r>
              <a:rPr lang="en-US" sz="2000" dirty="0">
                <a:solidFill>
                  <a:schemeClr val="bg1"/>
                </a:solidFill>
              </a:rPr>
              <a:t>Membership testing, removing duplicates, mathematical set operations (union, intersection, difference).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2F911A7-E5EB-496B-BBA0-EAC534A916E5}"/>
              </a:ext>
            </a:extLst>
          </p:cNvPr>
          <p:cNvSpPr txBox="1">
            <a:spLocks/>
          </p:cNvSpPr>
          <p:nvPr/>
        </p:nvSpPr>
        <p:spPr>
          <a:xfrm>
            <a:off x="131343" y="4406452"/>
            <a:ext cx="8477574" cy="250363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lvl="1" algn="l">
              <a:lnSpc>
                <a:spcPct val="110000"/>
              </a:lnSpc>
            </a:pPr>
            <a:endParaRPr lang="en-US" sz="2000" b="1" u="sng" dirty="0">
              <a:solidFill>
                <a:schemeClr val="bg1"/>
              </a:solidFill>
            </a:endParaRPr>
          </a:p>
          <a:p>
            <a:pPr marL="0" lvl="1" algn="l">
              <a:lnSpc>
                <a:spcPct val="90000"/>
              </a:lnSpc>
              <a:spcBef>
                <a:spcPct val="0"/>
              </a:spcBef>
            </a:pPr>
            <a:r>
              <a:rPr lang="en-US" sz="2400" b="1" dirty="0">
                <a:solidFill>
                  <a:srgbClr val="0070C0"/>
                </a:solidFill>
                <a:effectLst/>
                <a:latin typeface="+mj-lt"/>
                <a:ea typeface="+mj-ea"/>
              </a:rPr>
              <a:t>Key Operations</a:t>
            </a:r>
          </a:p>
          <a:p>
            <a:pPr marL="0" lvl="1" algn="l">
              <a:lnSpc>
                <a:spcPct val="110000"/>
              </a:lnSpc>
            </a:pPr>
            <a:r>
              <a:rPr lang="en-US" sz="2000" dirty="0">
                <a:solidFill>
                  <a:schemeClr val="bg1"/>
                </a:solidFill>
              </a:rPr>
              <a:t>Add: </a:t>
            </a:r>
            <a:r>
              <a:rPr lang="en-US" sz="2000" dirty="0" err="1">
                <a:solidFill>
                  <a:schemeClr val="bg1"/>
                </a:solidFill>
              </a:rPr>
              <a:t>set.add</a:t>
            </a:r>
            <a:r>
              <a:rPr lang="en-US" sz="2000" dirty="0">
                <a:solidFill>
                  <a:schemeClr val="bg1"/>
                </a:solidFill>
              </a:rPr>
              <a:t>(element) </a:t>
            </a:r>
          </a:p>
          <a:p>
            <a:pPr marL="0" lvl="1" algn="l">
              <a:lnSpc>
                <a:spcPct val="110000"/>
              </a:lnSpc>
            </a:pPr>
            <a:r>
              <a:rPr lang="en-US" sz="2000" dirty="0">
                <a:solidFill>
                  <a:schemeClr val="bg1"/>
                </a:solidFill>
              </a:rPr>
              <a:t>Remove: </a:t>
            </a:r>
            <a:r>
              <a:rPr lang="en-US" sz="2000" dirty="0" err="1">
                <a:solidFill>
                  <a:schemeClr val="bg1"/>
                </a:solidFill>
              </a:rPr>
              <a:t>set.remove</a:t>
            </a:r>
            <a:r>
              <a:rPr lang="en-US" sz="2000" dirty="0">
                <a:solidFill>
                  <a:schemeClr val="bg1"/>
                </a:solidFill>
              </a:rPr>
              <a:t>(element)</a:t>
            </a:r>
          </a:p>
          <a:p>
            <a:pPr marL="0" lvl="1" algn="l">
              <a:lnSpc>
                <a:spcPct val="110000"/>
              </a:lnSpc>
            </a:pPr>
            <a:r>
              <a:rPr lang="en-US" sz="2400" b="1" dirty="0">
                <a:solidFill>
                  <a:srgbClr val="0070C0"/>
                </a:solidFill>
                <a:effectLst/>
                <a:latin typeface="+mj-lt"/>
                <a:ea typeface="+mj-ea"/>
              </a:rPr>
              <a:t>Advantage: </a:t>
            </a:r>
            <a:r>
              <a:rPr lang="en-US" sz="2000" dirty="0">
                <a:solidFill>
                  <a:schemeClr val="bg1"/>
                </a:solidFill>
              </a:rPr>
              <a:t>Fast membership testing via hashing; automatic duplicate removal.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F808F6-1DAB-4D8E-A130-2E45A58A7FE4}"/>
              </a:ext>
            </a:extLst>
          </p:cNvPr>
          <p:cNvGrpSpPr/>
          <p:nvPr/>
        </p:nvGrpSpPr>
        <p:grpSpPr>
          <a:xfrm>
            <a:off x="7912338" y="1726376"/>
            <a:ext cx="3576290" cy="2152835"/>
            <a:chOff x="3805296" y="4653207"/>
            <a:chExt cx="3576290" cy="219772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E3EE48D-883D-47FC-96B1-4A50972C80FB}"/>
                </a:ext>
              </a:extLst>
            </p:cNvPr>
            <p:cNvGrpSpPr/>
            <p:nvPr/>
          </p:nvGrpSpPr>
          <p:grpSpPr>
            <a:xfrm>
              <a:off x="3805296" y="4693586"/>
              <a:ext cx="3576290" cy="2157341"/>
              <a:chOff x="2376486" y="2118830"/>
              <a:chExt cx="4487150" cy="215734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12777E7-D55A-4A41-8F8D-2F77A55A98D7}"/>
                  </a:ext>
                </a:extLst>
              </p:cNvPr>
              <p:cNvSpPr txBox="1"/>
              <p:nvPr/>
            </p:nvSpPr>
            <p:spPr>
              <a:xfrm>
                <a:off x="2935440" y="2118830"/>
                <a:ext cx="20904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u="sng" dirty="0">
                    <a:solidFill>
                      <a:schemeClr val="bg1"/>
                    </a:solidFill>
                  </a:rPr>
                  <a:t>Example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B297B2-20BC-4F6E-A74F-F22DE14478A2}"/>
                  </a:ext>
                </a:extLst>
              </p:cNvPr>
              <p:cNvSpPr txBox="1"/>
              <p:nvPr/>
            </p:nvSpPr>
            <p:spPr>
              <a:xfrm>
                <a:off x="2376486" y="2768042"/>
                <a:ext cx="4487150" cy="1508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numbers = {1, 2, 3, 3, 4}</a:t>
                </a:r>
              </a:p>
              <a:p>
                <a:r>
                  <a:rPr lang="en-US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print(numbers) </a:t>
                </a:r>
              </a:p>
              <a:p>
                <a:r>
                  <a:rPr lang="en-US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# Output: {1, 2, 3, 4} (order may vary) </a:t>
                </a:r>
              </a:p>
              <a:p>
                <a:r>
                  <a:rPr lang="en-US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print(2 in numbers) </a:t>
                </a:r>
              </a:p>
              <a:p>
                <a:r>
                  <a:rPr lang="en-US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# Output: True</a:t>
                </a:r>
              </a:p>
            </p:txBody>
          </p:sp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7A83984-5C45-49C6-85E5-1130EE8C2F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5296" y="4653207"/>
              <a:ext cx="524712" cy="524712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6B9A568F-8A04-4C8A-B79F-B92F28E4F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065" y="3976252"/>
            <a:ext cx="2063095" cy="2063095"/>
          </a:xfrm>
          <a:prstGeom prst="rect">
            <a:avLst/>
          </a:prstGeom>
        </p:spPr>
      </p:pic>
      <p:sp>
        <p:nvSpPr>
          <p:cNvPr id="17" name="Rectangle: Folded Corner 16">
            <a:extLst>
              <a:ext uri="{FF2B5EF4-FFF2-40B4-BE49-F238E27FC236}">
                <a16:creationId xmlns:a16="http://schemas.microsoft.com/office/drawing/2014/main" id="{4FBE2032-DD68-4CA1-B4C9-CBD79F44057E}"/>
              </a:ext>
            </a:extLst>
          </p:cNvPr>
          <p:cNvSpPr/>
          <p:nvPr/>
        </p:nvSpPr>
        <p:spPr>
          <a:xfrm>
            <a:off x="5608219" y="4253760"/>
            <a:ext cx="2225040" cy="1936499"/>
          </a:xfrm>
          <a:prstGeom prst="foldedCorner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  <a:softEdge rad="317500"/>
          </a:effectLst>
          <a:scene3d>
            <a:camera prst="isometricRightUp"/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 defTabSz="457200"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sz="66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70C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Set</a:t>
            </a:r>
            <a:endParaRPr lang="en-US" sz="1400" b="1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rgbClr val="0070C0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77438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99849"/>
            <a:ext cx="9440034" cy="11919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6699"/>
                </a:solidFill>
                <a:effectLst/>
              </a:rPr>
              <a:t>Introduction to Python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B2F2659B-32B7-4789-BDCB-09CDCA3C5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09956" y="6504690"/>
            <a:ext cx="3012121" cy="457275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Trainer: Fawad Bahadur Marwat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43C32022-CD51-43A0-8E0D-E593D4A08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6848" y="1184677"/>
            <a:ext cx="5305229" cy="298507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582AC50C-A9FC-4218-93FF-3EEA82A85526}"/>
              </a:ext>
            </a:extLst>
          </p:cNvPr>
          <p:cNvGrpSpPr/>
          <p:nvPr/>
        </p:nvGrpSpPr>
        <p:grpSpPr>
          <a:xfrm>
            <a:off x="296987" y="1365000"/>
            <a:ext cx="7577013" cy="2002995"/>
            <a:chOff x="465996" y="2182711"/>
            <a:chExt cx="8029128" cy="200299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7808A7C-1526-460A-9083-F61E844DE386}"/>
                </a:ext>
              </a:extLst>
            </p:cNvPr>
            <p:cNvSpPr txBox="1"/>
            <p:nvPr/>
          </p:nvSpPr>
          <p:spPr>
            <a:xfrm>
              <a:off x="465996" y="2616046"/>
              <a:ext cx="802912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/>
                  </a:solidFill>
                </a:rPr>
                <a:t>Python is a high-level, interpreted, general-purpose programming language.</a:t>
              </a:r>
            </a:p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en-US" sz="2400" dirty="0">
                  <a:solidFill>
                    <a:schemeClr val="bg1"/>
                  </a:solidFill>
                </a:rPr>
                <a:t>Known for its </a:t>
              </a:r>
              <a:r>
                <a:rPr lang="en-US" sz="2400" b="1" dirty="0">
                  <a:solidFill>
                    <a:schemeClr val="bg1"/>
                  </a:solidFill>
                </a:rPr>
                <a:t>clear syntax</a:t>
              </a:r>
              <a:r>
                <a:rPr lang="en-US" sz="2400" dirty="0">
                  <a:solidFill>
                    <a:schemeClr val="bg1"/>
                  </a:solidFill>
                </a:rPr>
                <a:t>, </a:t>
              </a:r>
              <a:r>
                <a:rPr lang="en-US" sz="2400" b="1" dirty="0">
                  <a:solidFill>
                    <a:schemeClr val="bg1"/>
                  </a:solidFill>
                </a:rPr>
                <a:t>readability</a:t>
              </a:r>
              <a:r>
                <a:rPr lang="en-US" sz="2400" dirty="0">
                  <a:solidFill>
                    <a:schemeClr val="bg1"/>
                  </a:solidFill>
                </a:rPr>
                <a:t>, and </a:t>
              </a:r>
              <a:r>
                <a:rPr lang="en-US" sz="2400" b="1" dirty="0">
                  <a:solidFill>
                    <a:schemeClr val="bg1"/>
                  </a:solidFill>
                </a:rPr>
                <a:t>simplicity</a:t>
              </a:r>
              <a:r>
                <a:rPr lang="en-US" sz="2400" dirty="0">
                  <a:solidFill>
                    <a:schemeClr val="bg1"/>
                  </a:solidFill>
                </a:rPr>
                <a:t>.</a:t>
              </a:r>
            </a:p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en-US" sz="2400" dirty="0">
                  <a:solidFill>
                    <a:schemeClr val="bg1"/>
                  </a:solidFill>
                </a:rPr>
                <a:t>Used by </a:t>
              </a:r>
              <a:r>
                <a:rPr lang="en-US" sz="2400" b="1" dirty="0">
                  <a:solidFill>
                    <a:schemeClr val="bg1"/>
                  </a:solidFill>
                </a:rPr>
                <a:t>beginners</a:t>
              </a:r>
              <a:r>
                <a:rPr lang="en-US" sz="2400" dirty="0">
                  <a:solidFill>
                    <a:schemeClr val="bg1"/>
                  </a:solidFill>
                </a:rPr>
                <a:t> and </a:t>
              </a:r>
              <a:r>
                <a:rPr lang="en-US" sz="2400" b="1" dirty="0">
                  <a:solidFill>
                    <a:schemeClr val="bg1"/>
                  </a:solidFill>
                </a:rPr>
                <a:t>experts</a:t>
              </a:r>
              <a:r>
                <a:rPr lang="en-US" sz="2400" dirty="0">
                  <a:solidFill>
                    <a:schemeClr val="bg1"/>
                  </a:solidFill>
                </a:rPr>
                <a:t> alike due to its </a:t>
              </a:r>
              <a:r>
                <a:rPr lang="en-US" sz="2400" b="1" dirty="0">
                  <a:solidFill>
                    <a:schemeClr val="bg1"/>
                  </a:solidFill>
                </a:rPr>
                <a:t>versatility</a:t>
              </a:r>
              <a:r>
                <a:rPr lang="en-US" sz="2400" dirty="0">
                  <a:solidFill>
                    <a:schemeClr val="bg1"/>
                  </a:solidFill>
                </a:rPr>
                <a:t>.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DE09C0E-12BF-45E5-A2E2-91DF25E657A8}"/>
                </a:ext>
              </a:extLst>
            </p:cNvPr>
            <p:cNvSpPr txBox="1"/>
            <p:nvPr/>
          </p:nvSpPr>
          <p:spPr>
            <a:xfrm>
              <a:off x="505926" y="2182711"/>
              <a:ext cx="4267200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lnSpc>
                  <a:spcPct val="90000"/>
                </a:lnSpc>
                <a:spcBef>
                  <a:spcPct val="0"/>
                </a:spcBef>
              </a:pPr>
              <a:r>
                <a:rPr lang="en-US" sz="2400" b="1" dirty="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rgbClr val="0070C0"/>
                  </a:solidFill>
                  <a:latin typeface="+mj-lt"/>
                  <a:ea typeface="+mj-ea"/>
                </a:rPr>
                <a:t>What Is Python?</a:t>
              </a:r>
            </a:p>
          </p:txBody>
        </p:sp>
      </p:grpSp>
      <p:sp>
        <p:nvSpPr>
          <p:cNvPr id="3" name="Rectangle 1">
            <a:extLst>
              <a:ext uri="{FF2B5EF4-FFF2-40B4-BE49-F238E27FC236}">
                <a16:creationId xmlns:a16="http://schemas.microsoft.com/office/drawing/2014/main" id="{06A8039A-8E7C-4F99-AA10-76B30573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High-level, interpreted, general-purpose programming language.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Known for its clear syntax, readability, and simplicity.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3D8CAF8-6E17-41CA-99E8-E3A35C3A08A6}"/>
              </a:ext>
            </a:extLst>
          </p:cNvPr>
          <p:cNvGrpSpPr/>
          <p:nvPr/>
        </p:nvGrpSpPr>
        <p:grpSpPr>
          <a:xfrm>
            <a:off x="296987" y="4094480"/>
            <a:ext cx="7577013" cy="1264332"/>
            <a:chOff x="465996" y="2182711"/>
            <a:chExt cx="8029128" cy="1264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C3D1089-B44A-4E0E-A7AF-CFBC52DAD6FC}"/>
                </a:ext>
              </a:extLst>
            </p:cNvPr>
            <p:cNvSpPr txBox="1"/>
            <p:nvPr/>
          </p:nvSpPr>
          <p:spPr>
            <a:xfrm>
              <a:off x="465996" y="2616046"/>
              <a:ext cx="80291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b="1" dirty="0">
                  <a:solidFill>
                    <a:schemeClr val="bg1"/>
                  </a:solidFill>
                </a:rPr>
                <a:t>Beginner-friendly</a:t>
              </a:r>
              <a:r>
                <a:rPr lang="en-US" sz="2400" dirty="0">
                  <a:solidFill>
                    <a:schemeClr val="bg1"/>
                  </a:solidFill>
                </a:rPr>
                <a:t> yet </a:t>
              </a:r>
              <a:r>
                <a:rPr lang="en-US" sz="2400" b="1" dirty="0">
                  <a:solidFill>
                    <a:schemeClr val="bg1"/>
                  </a:solidFill>
                </a:rPr>
                <a:t>powerful</a:t>
              </a:r>
              <a:r>
                <a:rPr lang="en-US" sz="2400" dirty="0">
                  <a:solidFill>
                    <a:schemeClr val="bg1"/>
                  </a:solidFill>
                </a:rPr>
                <a:t> for complex applications.</a:t>
              </a:r>
              <a:endParaRPr lang="en-US" sz="2800" dirty="0">
                <a:solidFill>
                  <a:schemeClr val="bg1"/>
                </a:solidFill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b="1" dirty="0">
                  <a:solidFill>
                    <a:schemeClr val="bg1"/>
                  </a:solidFill>
                </a:rPr>
                <a:t>Widely adopted</a:t>
              </a:r>
              <a:r>
                <a:rPr lang="en-US" sz="2400" dirty="0">
                  <a:solidFill>
                    <a:schemeClr val="bg1"/>
                  </a:solidFill>
                </a:rPr>
                <a:t> by </a:t>
              </a:r>
              <a:r>
                <a:rPr lang="en-US" sz="2400" b="1" dirty="0">
                  <a:solidFill>
                    <a:schemeClr val="bg1"/>
                  </a:solidFill>
                </a:rPr>
                <a:t>Google, NASA, Netflix, and more</a:t>
              </a:r>
              <a:r>
                <a:rPr lang="en-US" sz="2400" dirty="0">
                  <a:solidFill>
                    <a:schemeClr val="bg1"/>
                  </a:solidFill>
                </a:rPr>
                <a:t>.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3E9C8B7-DC0C-4D3E-9AA9-0EF1E7DC0C78}"/>
                </a:ext>
              </a:extLst>
            </p:cNvPr>
            <p:cNvSpPr txBox="1"/>
            <p:nvPr/>
          </p:nvSpPr>
          <p:spPr>
            <a:xfrm>
              <a:off x="505926" y="2182711"/>
              <a:ext cx="4267200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lnSpc>
                  <a:spcPct val="90000"/>
                </a:lnSpc>
                <a:spcBef>
                  <a:spcPct val="0"/>
                </a:spcBef>
              </a:pPr>
              <a:r>
                <a:rPr lang="en-US" sz="2400" b="1" dirty="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rgbClr val="0070C0"/>
                  </a:solidFill>
                  <a:latin typeface="+mj-lt"/>
                  <a:ea typeface="+mj-ea"/>
                </a:rPr>
                <a:t>Why Learn Python?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ECA757A5-C260-4C27-9AC7-B6769BFEDF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014"/>
          <a:stretch/>
        </p:blipFill>
        <p:spPr>
          <a:xfrm>
            <a:off x="8355811" y="3878513"/>
            <a:ext cx="2643086" cy="228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05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360" y="99849"/>
            <a:ext cx="11653520" cy="1191998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006699"/>
                </a:solidFill>
                <a:effectLst/>
              </a:rPr>
              <a:t>Comparison of Mutability and Use Case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09956" y="6504690"/>
            <a:ext cx="3012121" cy="457275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Trainer: Fawad Bahadur Marwat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003E25B-A842-4A3F-8B0B-FEA5ABFCE5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175014"/>
              </p:ext>
            </p:extLst>
          </p:nvPr>
        </p:nvGraphicFramePr>
        <p:xfrm>
          <a:off x="1351280" y="1620521"/>
          <a:ext cx="9848436" cy="457199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3679">
                  <a:extLst>
                    <a:ext uri="{9D8B030D-6E8A-4147-A177-3AD203B41FA5}">
                      <a16:colId xmlns:a16="http://schemas.microsoft.com/office/drawing/2014/main" val="147271633"/>
                    </a:ext>
                  </a:extLst>
                </a:gridCol>
                <a:gridCol w="2673041">
                  <a:extLst>
                    <a:ext uri="{9D8B030D-6E8A-4147-A177-3AD203B41FA5}">
                      <a16:colId xmlns:a16="http://schemas.microsoft.com/office/drawing/2014/main" val="3297199651"/>
                    </a:ext>
                  </a:extLst>
                </a:gridCol>
                <a:gridCol w="1757680">
                  <a:extLst>
                    <a:ext uri="{9D8B030D-6E8A-4147-A177-3AD203B41FA5}">
                      <a16:colId xmlns:a16="http://schemas.microsoft.com/office/drawing/2014/main" val="154692783"/>
                    </a:ext>
                  </a:extLst>
                </a:gridCol>
                <a:gridCol w="3854036">
                  <a:extLst>
                    <a:ext uri="{9D8B030D-6E8A-4147-A177-3AD203B41FA5}">
                      <a16:colId xmlns:a16="http://schemas.microsoft.com/office/drawing/2014/main" val="136337471"/>
                    </a:ext>
                  </a:extLst>
                </a:gridCol>
              </a:tblGrid>
              <a:tr h="502392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Mutable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Use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628571"/>
                  </a:ext>
                </a:extLst>
              </a:tr>
              <a:tr h="502392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x =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Whole numbers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270490"/>
                  </a:ext>
                </a:extLst>
              </a:tr>
              <a:tr h="552862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y = 3.24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Decimals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075112"/>
                  </a:ext>
                </a:extLst>
              </a:tr>
              <a:tr h="502392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Str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s = ‘text’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kern="1200" dirty="0">
                          <a:effectLst/>
                        </a:rPr>
                        <a:t>❌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804430"/>
                  </a:ext>
                </a:extLst>
              </a:tr>
              <a:tr h="502392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Flag =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True/False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179273"/>
                  </a:ext>
                </a:extLst>
              </a:tr>
              <a:tr h="502392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[1,2,3]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kern="1200" dirty="0">
                          <a:effectLst/>
                        </a:rPr>
                        <a:t>✅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Modifiable collection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024378"/>
                  </a:ext>
                </a:extLst>
              </a:tr>
              <a:tr h="502392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Tuple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(1,2)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kern="1200" dirty="0">
                          <a:effectLst/>
                        </a:rPr>
                        <a:t>❌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Fixed Collection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092966"/>
                  </a:ext>
                </a:extLst>
              </a:tr>
              <a:tr h="502392">
                <a:tc>
                  <a:txBody>
                    <a:bodyPr/>
                    <a:lstStyle/>
                    <a:p>
                      <a:pPr algn="l"/>
                      <a:r>
                        <a:rPr lang="en-US" sz="2400" dirty="0" err="1"/>
                        <a:t>Dict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{“key” : “value”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kern="1200" dirty="0">
                          <a:effectLst/>
                        </a:rPr>
                        <a:t>✅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Key-Value Pairs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740328"/>
                  </a:ext>
                </a:extLst>
              </a:tr>
              <a:tr h="502392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{1,2,3}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kern="1200" dirty="0">
                          <a:effectLst/>
                        </a:rPr>
                        <a:t>✅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Unique elements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586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599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99849"/>
            <a:ext cx="9440034" cy="11919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6699"/>
                </a:solidFill>
                <a:effectLst/>
              </a:rPr>
              <a:t>Conti…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B2F2659B-32B7-4789-BDCB-09CDCA3C5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09956" y="6504690"/>
            <a:ext cx="3012121" cy="457275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Trainer: Fawad Bahadur Marwat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6A8039A-8E7C-4F99-AA10-76B30573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High-level, interpreted, general-purpose programming language.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Known for its clear syntax, readability, and simplicity.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A885FF0-21BC-4827-A66B-4B5CF674A281}"/>
              </a:ext>
            </a:extLst>
          </p:cNvPr>
          <p:cNvGrpSpPr/>
          <p:nvPr/>
        </p:nvGrpSpPr>
        <p:grpSpPr>
          <a:xfrm>
            <a:off x="129194" y="1660481"/>
            <a:ext cx="9360246" cy="3995339"/>
            <a:chOff x="235153" y="3713678"/>
            <a:chExt cx="10897829" cy="395578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1855205-DFDE-4DF6-BD66-4EA2376C885C}"/>
                </a:ext>
              </a:extLst>
            </p:cNvPr>
            <p:cNvSpPr txBox="1"/>
            <p:nvPr/>
          </p:nvSpPr>
          <p:spPr>
            <a:xfrm>
              <a:off x="235153" y="4286964"/>
              <a:ext cx="10897829" cy="3382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b="1" dirty="0">
                  <a:solidFill>
                    <a:schemeClr val="bg1"/>
                  </a:solidFill>
                </a:rPr>
                <a:t>Easy to Learn &amp; Write</a:t>
              </a:r>
              <a:r>
                <a:rPr lang="en-US" sz="2400" dirty="0">
                  <a:solidFill>
                    <a:schemeClr val="bg1"/>
                  </a:solidFill>
                </a:rPr>
                <a:t> – Minimalistic syntax, resembles English.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b="1" dirty="0">
                  <a:solidFill>
                    <a:schemeClr val="bg1"/>
                  </a:solidFill>
                </a:rPr>
                <a:t>Rich Standard Library</a:t>
              </a:r>
              <a:r>
                <a:rPr lang="en-US" sz="2400" dirty="0">
                  <a:solidFill>
                    <a:schemeClr val="bg1"/>
                  </a:solidFill>
                </a:rPr>
                <a:t> – Pre-built modules for faster develop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b="1" dirty="0">
                  <a:solidFill>
                    <a:schemeClr val="bg1"/>
                  </a:solidFill>
                </a:rPr>
                <a:t>Strong Community Support</a:t>
              </a:r>
              <a:r>
                <a:rPr lang="en-US" sz="2400" dirty="0">
                  <a:solidFill>
                    <a:schemeClr val="bg1"/>
                  </a:solidFill>
                </a:rPr>
                <a:t> – Active forums, tutorials, and open-source </a:t>
              </a:r>
              <a:r>
                <a:rPr lang="en-US" sz="2400" dirty="0" err="1">
                  <a:solidFill>
                    <a:schemeClr val="bg1"/>
                  </a:solidFill>
                </a:rPr>
                <a:t>contributions.</a:t>
              </a:r>
              <a:r>
                <a:rPr lang="en-US" dirty="0" err="1"/>
                <a:t>ent</a:t>
              </a:r>
              <a:r>
                <a:rPr lang="en-US" dirty="0"/>
                <a:t>.</a:t>
              </a:r>
              <a:endParaRPr lang="en-US" sz="2400" dirty="0">
                <a:solidFill>
                  <a:schemeClr val="bg1"/>
                </a:solidFill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b="1" dirty="0">
                  <a:solidFill>
                    <a:schemeClr val="bg1"/>
                  </a:solidFill>
                </a:rPr>
                <a:t>Versatile</a:t>
              </a:r>
              <a:r>
                <a:rPr lang="en-US" sz="2400" dirty="0">
                  <a:solidFill>
                    <a:schemeClr val="bg1"/>
                  </a:solidFill>
                </a:rPr>
                <a:t> – Used in:</a:t>
              </a: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en-US" sz="2400" b="1" dirty="0">
                  <a:solidFill>
                    <a:schemeClr val="bg1"/>
                  </a:solidFill>
                </a:rPr>
                <a:t>Web Development</a:t>
              </a:r>
              <a:r>
                <a:rPr lang="en-US" sz="2400" dirty="0">
                  <a:solidFill>
                    <a:schemeClr val="bg1"/>
                  </a:solidFill>
                </a:rPr>
                <a:t> (Django, Flask)</a:t>
              </a: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en-US" sz="2400" b="1" dirty="0">
                  <a:solidFill>
                    <a:schemeClr val="bg1"/>
                  </a:solidFill>
                </a:rPr>
                <a:t>Data Science &amp; AI</a:t>
              </a:r>
              <a:r>
                <a:rPr lang="en-US" sz="2400" dirty="0">
                  <a:solidFill>
                    <a:schemeClr val="bg1"/>
                  </a:solidFill>
                </a:rPr>
                <a:t> (Pandas, TensorFlow)</a:t>
              </a: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en-US" sz="2400" b="1" dirty="0">
                  <a:solidFill>
                    <a:schemeClr val="bg1"/>
                  </a:solidFill>
                </a:rPr>
                <a:t>Automation &amp; Scripting</a:t>
              </a: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en-US" sz="2400" b="1" dirty="0">
                  <a:solidFill>
                    <a:schemeClr val="bg1"/>
                  </a:solidFill>
                </a:rPr>
                <a:t>Game Development</a:t>
              </a:r>
              <a:r>
                <a:rPr lang="en-US" sz="2400" dirty="0">
                  <a:solidFill>
                    <a:schemeClr val="bg1"/>
                  </a:solidFill>
                </a:rPr>
                <a:t> (</a:t>
              </a:r>
              <a:r>
                <a:rPr lang="en-US" sz="2400" dirty="0" err="1">
                  <a:solidFill>
                    <a:schemeClr val="bg1"/>
                  </a:solidFill>
                </a:rPr>
                <a:t>Pygame</a:t>
              </a:r>
              <a:r>
                <a:rPr lang="en-US" sz="2400" dirty="0">
                  <a:solidFill>
                    <a:schemeClr val="bg1"/>
                  </a:solidFill>
                </a:rPr>
                <a:t>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6A4E2BD-C9B6-437E-8C0A-AAA8A4714A27}"/>
                </a:ext>
              </a:extLst>
            </p:cNvPr>
            <p:cNvSpPr txBox="1"/>
            <p:nvPr/>
          </p:nvSpPr>
          <p:spPr>
            <a:xfrm>
              <a:off x="235153" y="3713678"/>
              <a:ext cx="4267199" cy="480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lnSpc>
                  <a:spcPct val="90000"/>
                </a:lnSpc>
                <a:spcBef>
                  <a:spcPct val="0"/>
                </a:spcBef>
              </a:pPr>
              <a:r>
                <a:rPr lang="en-US" sz="2800" b="1" dirty="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rgbClr val="0070C0"/>
                  </a:solidFill>
                  <a:latin typeface="+mj-lt"/>
                  <a:ea typeface="+mj-ea"/>
                </a:rPr>
                <a:t>Key Features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10A3AD1F-F5DD-4323-914D-608CCF024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350" y="5431784"/>
            <a:ext cx="1072906" cy="10729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64DD33-588C-4BCB-96D6-84671365B3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311" y="5353566"/>
            <a:ext cx="891984" cy="8919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CD7364F-4505-44A3-B3BE-964D5CE34C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373" y="3583538"/>
            <a:ext cx="1549083" cy="154908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956E9E0-7565-43F3-A165-C390CE62F7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6295" y="2162274"/>
            <a:ext cx="1367150" cy="13671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9E7562E-F37D-413A-ABC1-77A78366125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89" b="27843"/>
          <a:stretch/>
        </p:blipFill>
        <p:spPr>
          <a:xfrm>
            <a:off x="9772177" y="3583538"/>
            <a:ext cx="2066925" cy="13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565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99849"/>
            <a:ext cx="9440034" cy="11919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6699"/>
                </a:solidFill>
                <a:effectLst/>
              </a:rPr>
              <a:t>Key characteristics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09956" y="6504690"/>
            <a:ext cx="3012121" cy="457275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Trainer: Fawad Bahadur Marwat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D762A0-DB40-4FEE-A175-2A5864BF2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87" y="5870238"/>
            <a:ext cx="887913" cy="887913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F1D54A29-CEBA-496B-A76A-8F41E42649F6}"/>
              </a:ext>
            </a:extLst>
          </p:cNvPr>
          <p:cNvGrpSpPr/>
          <p:nvPr/>
        </p:nvGrpSpPr>
        <p:grpSpPr>
          <a:xfrm>
            <a:off x="1463957" y="2273437"/>
            <a:ext cx="4185143" cy="2641754"/>
            <a:chOff x="1463957" y="2273437"/>
            <a:chExt cx="4185143" cy="264175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9B1DF7C-A037-4351-9BB0-8149AB374C6B}"/>
                </a:ext>
              </a:extLst>
            </p:cNvPr>
            <p:cNvGrpSpPr/>
            <p:nvPr/>
          </p:nvGrpSpPr>
          <p:grpSpPr>
            <a:xfrm>
              <a:off x="1463957" y="2273437"/>
              <a:ext cx="3990937" cy="947224"/>
              <a:chOff x="163477" y="2106101"/>
              <a:chExt cx="3990937" cy="947224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C01B31BF-766F-415B-AB1A-B60E02EE1D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3477" y="2106101"/>
                <a:ext cx="1391003" cy="947224"/>
              </a:xfrm>
              <a:prstGeom prst="rect">
                <a:avLst/>
              </a:prstGeom>
            </p:spPr>
          </p:pic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7380FC4E-0A00-4534-9520-C820A39EC1EC}"/>
                  </a:ext>
                </a:extLst>
              </p:cNvPr>
              <p:cNvSpPr txBox="1"/>
              <p:nvPr/>
            </p:nvSpPr>
            <p:spPr>
              <a:xfrm>
                <a:off x="1350037" y="2379658"/>
                <a:ext cx="280437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Simple, abstracted coding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9ADCAA8-7E90-43D8-81CE-71557C36ED0A}"/>
                </a:ext>
              </a:extLst>
            </p:cNvPr>
            <p:cNvGrpSpPr/>
            <p:nvPr/>
          </p:nvGrpSpPr>
          <p:grpSpPr>
            <a:xfrm>
              <a:off x="1463957" y="4165930"/>
              <a:ext cx="4185143" cy="749261"/>
              <a:chOff x="188191" y="4386538"/>
              <a:chExt cx="4185143" cy="749261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4CC308C5-5D56-4A30-A099-2E5F2DEC0B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8191" y="4386538"/>
                <a:ext cx="1363290" cy="749261"/>
              </a:xfrm>
              <a:prstGeom prst="rect">
                <a:avLst/>
              </a:prstGeom>
            </p:spPr>
          </p:pic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6C1D3041-B1F3-4173-A647-A681BA42BF91}"/>
                  </a:ext>
                </a:extLst>
              </p:cNvPr>
              <p:cNvSpPr txBox="1"/>
              <p:nvPr/>
            </p:nvSpPr>
            <p:spPr>
              <a:xfrm>
                <a:off x="1350037" y="4447334"/>
                <a:ext cx="302329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Runs without compilation</a:t>
                </a:r>
              </a:p>
            </p:txBody>
          </p:sp>
        </p:grp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2751D131-95A5-4952-A29D-E3A50C318267}"/>
              </a:ext>
            </a:extLst>
          </p:cNvPr>
          <p:cNvGrpSpPr/>
          <p:nvPr/>
        </p:nvGrpSpPr>
        <p:grpSpPr>
          <a:xfrm>
            <a:off x="6147124" y="2379658"/>
            <a:ext cx="4419275" cy="2477314"/>
            <a:chOff x="6147124" y="2460938"/>
            <a:chExt cx="4419275" cy="2477314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33B982C-CA6A-4A96-A3E2-421D1EBF994D}"/>
                </a:ext>
              </a:extLst>
            </p:cNvPr>
            <p:cNvGrpSpPr/>
            <p:nvPr/>
          </p:nvGrpSpPr>
          <p:grpSpPr>
            <a:xfrm>
              <a:off x="6375803" y="2460938"/>
              <a:ext cx="3941198" cy="875608"/>
              <a:chOff x="6375803" y="2460938"/>
              <a:chExt cx="3941198" cy="875608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0215C010-E991-47D3-B813-9052DC1213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75803" y="2460938"/>
                <a:ext cx="1483469" cy="875608"/>
              </a:xfrm>
              <a:prstGeom prst="rect">
                <a:avLst/>
              </a:prstGeom>
            </p:spPr>
          </p:pic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0DD476CE-7AB5-4C39-B1A4-BF4289C6F91D}"/>
                  </a:ext>
                </a:extLst>
              </p:cNvPr>
              <p:cNvSpPr txBox="1"/>
              <p:nvPr/>
            </p:nvSpPr>
            <p:spPr>
              <a:xfrm>
                <a:off x="7634543" y="2583294"/>
                <a:ext cx="268245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Classes, objects support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22B3E0D-AA7E-40C0-9B4A-D113B352E093}"/>
                </a:ext>
              </a:extLst>
            </p:cNvPr>
            <p:cNvGrpSpPr/>
            <p:nvPr/>
          </p:nvGrpSpPr>
          <p:grpSpPr>
            <a:xfrm>
              <a:off x="6147124" y="3942902"/>
              <a:ext cx="4419275" cy="995350"/>
              <a:chOff x="6147124" y="3942902"/>
              <a:chExt cx="4419275" cy="995350"/>
            </a:xfrm>
          </p:grpSpPr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D215CBA8-A874-415D-98C8-214BC97F1982}"/>
                  </a:ext>
                </a:extLst>
              </p:cNvPr>
              <p:cNvSpPr txBox="1"/>
              <p:nvPr/>
            </p:nvSpPr>
            <p:spPr>
              <a:xfrm>
                <a:off x="7634542" y="4140450"/>
                <a:ext cx="293185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Versatile, multi-domain use</a:t>
                </a:r>
              </a:p>
            </p:txBody>
          </p:sp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B530B44F-8A34-4141-A5BE-129779A2B4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47124" y="3942902"/>
                <a:ext cx="1772969" cy="99535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436142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99849"/>
            <a:ext cx="9440034" cy="11919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6699"/>
                </a:solidFill>
                <a:effectLst/>
              </a:rPr>
              <a:t>Conti…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09956" y="6504690"/>
            <a:ext cx="3012121" cy="457275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Trainer: Fawad Bahadur Marwat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D762A0-DB40-4FEE-A175-2A5864BF2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87" y="5870238"/>
            <a:ext cx="887913" cy="887913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682BD67C-4402-4398-8D47-101BB3796893}"/>
              </a:ext>
            </a:extLst>
          </p:cNvPr>
          <p:cNvGrpSpPr/>
          <p:nvPr/>
        </p:nvGrpSpPr>
        <p:grpSpPr>
          <a:xfrm>
            <a:off x="6355422" y="1895988"/>
            <a:ext cx="3930558" cy="948298"/>
            <a:chOff x="6386443" y="2414896"/>
            <a:chExt cx="3930558" cy="948298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0DD476CE-7AB5-4C39-B1A4-BF4289C6F91D}"/>
                </a:ext>
              </a:extLst>
            </p:cNvPr>
            <p:cNvSpPr txBox="1"/>
            <p:nvPr/>
          </p:nvSpPr>
          <p:spPr>
            <a:xfrm>
              <a:off x="7634543" y="2583294"/>
              <a:ext cx="26824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Rich libraries, tools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32B2DF1-D9DE-4F46-A1D8-482C00D77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86443" y="2414896"/>
              <a:ext cx="1503310" cy="948298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A54B08B-B53F-4E2C-BE00-8BDDC949E767}"/>
              </a:ext>
            </a:extLst>
          </p:cNvPr>
          <p:cNvGrpSpPr/>
          <p:nvPr/>
        </p:nvGrpSpPr>
        <p:grpSpPr>
          <a:xfrm>
            <a:off x="6329414" y="3627917"/>
            <a:ext cx="4206505" cy="856215"/>
            <a:chOff x="6359894" y="3912397"/>
            <a:chExt cx="4206505" cy="856215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D215CBA8-A874-415D-98C8-214BC97F1982}"/>
                </a:ext>
              </a:extLst>
            </p:cNvPr>
            <p:cNvSpPr txBox="1"/>
            <p:nvPr/>
          </p:nvSpPr>
          <p:spPr>
            <a:xfrm>
              <a:off x="7634542" y="4140450"/>
              <a:ext cx="29318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Runs on all OS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7654859-BEAE-4F94-AA0C-6D087BD188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59894" y="3912397"/>
              <a:ext cx="1556408" cy="856215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28D4F79-7620-4C51-ABED-71D34E688932}"/>
              </a:ext>
            </a:extLst>
          </p:cNvPr>
          <p:cNvGrpSpPr/>
          <p:nvPr/>
        </p:nvGrpSpPr>
        <p:grpSpPr>
          <a:xfrm>
            <a:off x="1441997" y="1992255"/>
            <a:ext cx="4171063" cy="856214"/>
            <a:chOff x="1259117" y="2460938"/>
            <a:chExt cx="4171063" cy="856214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380FC4E-0A00-4534-9520-C820A39EC1EC}"/>
                </a:ext>
              </a:extLst>
            </p:cNvPr>
            <p:cNvSpPr txBox="1"/>
            <p:nvPr/>
          </p:nvSpPr>
          <p:spPr>
            <a:xfrm>
              <a:off x="2625803" y="2608511"/>
              <a:ext cx="28043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Integrates external code</a:t>
              </a: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FBC5DC4F-6E6E-4E22-B241-DB32C6EC5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59117" y="2460938"/>
              <a:ext cx="1772969" cy="856214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0DA48DA-4FF7-4298-9E3E-160F0CDB7016}"/>
              </a:ext>
            </a:extLst>
          </p:cNvPr>
          <p:cNvGrpSpPr/>
          <p:nvPr/>
        </p:nvGrpSpPr>
        <p:grpSpPr>
          <a:xfrm>
            <a:off x="1631940" y="3569878"/>
            <a:ext cx="4454040" cy="856214"/>
            <a:chOff x="1195060" y="4122678"/>
            <a:chExt cx="4454040" cy="856214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C1D3041-B1F3-4173-A647-A681BA42BF91}"/>
                </a:ext>
              </a:extLst>
            </p:cNvPr>
            <p:cNvSpPr txBox="1"/>
            <p:nvPr/>
          </p:nvSpPr>
          <p:spPr>
            <a:xfrm>
              <a:off x="2625803" y="4226726"/>
              <a:ext cx="30232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Flexible variable types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BCEE82D-1CBC-49EF-83F1-4AC097B7EF5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95060" y="4122678"/>
              <a:ext cx="1971887" cy="856214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EB13266-CD40-4120-90FB-B97E1D5FB306}"/>
              </a:ext>
            </a:extLst>
          </p:cNvPr>
          <p:cNvGrpSpPr/>
          <p:nvPr/>
        </p:nvGrpSpPr>
        <p:grpSpPr>
          <a:xfrm>
            <a:off x="1631940" y="5221358"/>
            <a:ext cx="4319205" cy="782452"/>
            <a:chOff x="4804342" y="5363483"/>
            <a:chExt cx="4319205" cy="78245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61BF8EC-5549-4934-BCD5-3CAAF0668D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04342" y="5363483"/>
              <a:ext cx="1586841" cy="782452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92F3E7A-E103-472E-A91C-EA780F17976C}"/>
                </a:ext>
              </a:extLst>
            </p:cNvPr>
            <p:cNvSpPr txBox="1"/>
            <p:nvPr/>
          </p:nvSpPr>
          <p:spPr>
            <a:xfrm>
              <a:off x="6191690" y="5410400"/>
              <a:ext cx="29318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Active, supportive network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6116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99849"/>
            <a:ext cx="9440034" cy="11919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6699"/>
                </a:solidFill>
                <a:effectLst/>
              </a:rPr>
              <a:t>Python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09956" y="6504690"/>
            <a:ext cx="3012121" cy="457275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Trainer: Fawad Bahadur Marwat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D7334-7330-4D51-9243-C2C3E7955136}"/>
              </a:ext>
            </a:extLst>
          </p:cNvPr>
          <p:cNvGrpSpPr/>
          <p:nvPr/>
        </p:nvGrpSpPr>
        <p:grpSpPr>
          <a:xfrm>
            <a:off x="342438" y="1291847"/>
            <a:ext cx="6324599" cy="5089094"/>
            <a:chOff x="403672" y="2082904"/>
            <a:chExt cx="5107164" cy="594718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F4540A7-976A-49E7-84AA-017376E56925}"/>
                </a:ext>
              </a:extLst>
            </p:cNvPr>
            <p:cNvSpPr txBox="1"/>
            <p:nvPr/>
          </p:nvSpPr>
          <p:spPr>
            <a:xfrm>
              <a:off x="499229" y="2082904"/>
              <a:ext cx="5011607" cy="625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lnSpc>
                  <a:spcPct val="90000"/>
                </a:lnSpc>
                <a:spcBef>
                  <a:spcPct val="0"/>
                </a:spcBef>
              </a:pPr>
              <a:r>
                <a:rPr lang="en-US" sz="3200" b="1" dirty="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rgbClr val="0070C0"/>
                  </a:solidFill>
                  <a:latin typeface="+mj-lt"/>
                  <a:ea typeface="+mj-ea"/>
                </a:rPr>
                <a:t>Applications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8FF08E8-7E21-4C94-8875-558E00F10B1D}"/>
                </a:ext>
              </a:extLst>
            </p:cNvPr>
            <p:cNvSpPr txBox="1"/>
            <p:nvPr/>
          </p:nvSpPr>
          <p:spPr>
            <a:xfrm>
              <a:off x="403672" y="2767105"/>
              <a:ext cx="5011607" cy="5262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Tx/>
                <a:buChar char="-"/>
              </a:pPr>
              <a:r>
                <a:rPr lang="en-US" sz="2800" dirty="0">
                  <a:solidFill>
                    <a:schemeClr val="bg1"/>
                  </a:solidFill>
                </a:rPr>
                <a:t>Web Development</a:t>
              </a:r>
            </a:p>
            <a:p>
              <a:pPr marL="285750" indent="-285750" algn="just">
                <a:buFontTx/>
                <a:buChar char="-"/>
              </a:pPr>
              <a:r>
                <a:rPr lang="en-US" sz="2800" dirty="0">
                  <a:solidFill>
                    <a:schemeClr val="bg1"/>
                  </a:solidFill>
                </a:rPr>
                <a:t>Data Science</a:t>
              </a:r>
            </a:p>
            <a:p>
              <a:pPr marL="285750" indent="-285750" algn="just">
                <a:buFontTx/>
                <a:buChar char="-"/>
              </a:pPr>
              <a:r>
                <a:rPr lang="en-US" sz="2800" dirty="0">
                  <a:solidFill>
                    <a:schemeClr val="bg1"/>
                  </a:solidFill>
                </a:rPr>
                <a:t>Data Analytics</a:t>
              </a:r>
            </a:p>
            <a:p>
              <a:pPr marL="285750" indent="-285750" algn="just">
                <a:buFontTx/>
                <a:buChar char="-"/>
              </a:pPr>
              <a:r>
                <a:rPr lang="en-US" sz="2800" dirty="0">
                  <a:solidFill>
                    <a:schemeClr val="bg1"/>
                  </a:solidFill>
                </a:rPr>
                <a:t>Machine Learning &amp; AI</a:t>
              </a:r>
            </a:p>
            <a:p>
              <a:pPr marL="285750" indent="-285750" algn="just">
                <a:buFontTx/>
                <a:buChar char="-"/>
              </a:pPr>
              <a:r>
                <a:rPr lang="en-US" sz="2800" dirty="0">
                  <a:solidFill>
                    <a:schemeClr val="bg1"/>
                  </a:solidFill>
                </a:rPr>
                <a:t>Automation and Scripting</a:t>
              </a:r>
            </a:p>
            <a:p>
              <a:pPr marL="285750" indent="-285750" algn="just">
                <a:buFontTx/>
                <a:buChar char="-"/>
              </a:pPr>
              <a:r>
                <a:rPr lang="en-US" sz="2800" dirty="0">
                  <a:solidFill>
                    <a:schemeClr val="bg1"/>
                  </a:solidFill>
                </a:rPr>
                <a:t>Software Development and Prototyping</a:t>
              </a:r>
            </a:p>
            <a:p>
              <a:pPr marL="285750" indent="-285750" algn="just">
                <a:buFontTx/>
                <a:buChar char="-"/>
              </a:pPr>
              <a:r>
                <a:rPr lang="en-US" sz="2800" dirty="0">
                  <a:solidFill>
                    <a:schemeClr val="bg1"/>
                  </a:solidFill>
                </a:rPr>
                <a:t>Desktop GUI applications</a:t>
              </a:r>
            </a:p>
            <a:p>
              <a:pPr marL="285750" indent="-285750" algn="just">
                <a:buFontTx/>
                <a:buChar char="-"/>
              </a:pPr>
              <a:r>
                <a:rPr lang="en-US" sz="2800" dirty="0">
                  <a:solidFill>
                    <a:schemeClr val="bg1"/>
                  </a:solidFill>
                </a:rPr>
                <a:t>Scientific and Numeric Computing</a:t>
              </a:r>
            </a:p>
            <a:p>
              <a:pPr marL="285750" indent="-285750" algn="just">
                <a:buFontTx/>
                <a:buChar char="-"/>
              </a:pPr>
              <a:r>
                <a:rPr lang="en-US" sz="2800" dirty="0">
                  <a:solidFill>
                    <a:schemeClr val="bg1"/>
                  </a:solidFill>
                </a:rPr>
                <a:t>Game Development</a:t>
              </a:r>
            </a:p>
            <a:p>
              <a:pPr marL="285750" indent="-285750" algn="just">
                <a:buFontTx/>
                <a:buChar char="-"/>
              </a:pPr>
              <a:r>
                <a:rPr lang="en-US" sz="2800" dirty="0">
                  <a:solidFill>
                    <a:schemeClr val="bg1"/>
                  </a:solidFill>
                </a:rPr>
                <a:t>Education and Research</a:t>
              </a:r>
            </a:p>
            <a:p>
              <a:pPr marL="285750" indent="-285750" algn="just">
                <a:buFontTx/>
                <a:buChar char="-"/>
              </a:pP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9E5361D1-B1C7-4C9B-AE23-737B0F897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840" y="1482779"/>
            <a:ext cx="1262646" cy="126264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7BC7B14-8272-4DF0-9C3B-ABA4131069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894" y="4532182"/>
            <a:ext cx="1549083" cy="154908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7701018-38E4-4124-A278-3D5B038AF4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89" b="27843"/>
          <a:stretch/>
        </p:blipFill>
        <p:spPr>
          <a:xfrm>
            <a:off x="9979977" y="3280733"/>
            <a:ext cx="2066925" cy="13671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B066AEF-E7EC-4276-8A66-C6C4BE7624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735" y="1847351"/>
            <a:ext cx="1367150" cy="13671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F2FCE24-51C2-4254-A712-B37F12ACB5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009" y="4991602"/>
            <a:ext cx="1549084" cy="154908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EB394AF-B5A8-482D-8CBC-0C26E8EE25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551" y="3162552"/>
            <a:ext cx="1411923" cy="141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767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99849"/>
            <a:ext cx="9440034" cy="1191998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006699"/>
                </a:solidFill>
                <a:effectLst/>
              </a:rPr>
              <a:t>Download &amp; Install Python</a:t>
            </a:r>
            <a:endParaRPr lang="en-US" sz="4900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09956" y="6504690"/>
            <a:ext cx="3012121" cy="457275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Trainer: Fawad Bahadur Marwat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A4C92B1-556D-4D80-9E8D-AB32D5DD38D5}"/>
              </a:ext>
            </a:extLst>
          </p:cNvPr>
          <p:cNvGrpSpPr/>
          <p:nvPr/>
        </p:nvGrpSpPr>
        <p:grpSpPr>
          <a:xfrm>
            <a:off x="6929928" y="1536508"/>
            <a:ext cx="4892612" cy="1846509"/>
            <a:chOff x="6070028" y="1650580"/>
            <a:chExt cx="4892612" cy="184650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0149FF5-5E87-465C-B131-71421EDBF33B}"/>
                </a:ext>
              </a:extLst>
            </p:cNvPr>
            <p:cNvGrpSpPr/>
            <p:nvPr/>
          </p:nvGrpSpPr>
          <p:grpSpPr>
            <a:xfrm>
              <a:off x="6070028" y="2291987"/>
              <a:ext cx="4892612" cy="1205102"/>
              <a:chOff x="465996" y="2118830"/>
              <a:chExt cx="7952205" cy="1205102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EBE0C25-19A5-429B-9727-1664E20BDAEF}"/>
                  </a:ext>
                </a:extLst>
              </p:cNvPr>
              <p:cNvSpPr txBox="1"/>
              <p:nvPr/>
            </p:nvSpPr>
            <p:spPr>
              <a:xfrm>
                <a:off x="465996" y="2616046"/>
                <a:ext cx="795220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Windows/macOS: </a:t>
                </a:r>
                <a:r>
                  <a:rPr lang="en-US" sz="2000" dirty="0">
                    <a:solidFill>
                      <a:schemeClr val="bg1"/>
                    </a:solidFill>
                  </a:rPr>
                  <a:t>Double-click the downloaded </a:t>
                </a:r>
                <a:r>
                  <a:rPr lang="en-US" sz="2000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.exe </a:t>
                </a:r>
                <a:r>
                  <a:rPr lang="en-US" sz="2000" dirty="0">
                    <a:solidFill>
                      <a:schemeClr val="bg1"/>
                    </a:solidFill>
                  </a:rPr>
                  <a:t>(Windows) or .pkg (macOS).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B3F2B92-73D5-49B9-ACE0-F6A98145ED54}"/>
                  </a:ext>
                </a:extLst>
              </p:cNvPr>
              <p:cNvSpPr txBox="1"/>
              <p:nvPr/>
            </p:nvSpPr>
            <p:spPr>
              <a:xfrm>
                <a:off x="1809629" y="2118830"/>
                <a:ext cx="5056415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2400" b="1" dirty="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rgbClr val="0070C0"/>
                    </a:solidFill>
                    <a:latin typeface="+mj-lt"/>
                    <a:ea typeface="+mj-ea"/>
                  </a:rPr>
                  <a:t>Run the Installer</a:t>
                </a:r>
              </a:p>
            </p:txBody>
          </p: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7B003D-8812-470C-BE46-67D67E1348DD}"/>
                </a:ext>
              </a:extLst>
            </p:cNvPr>
            <p:cNvSpPr/>
            <p:nvPr/>
          </p:nvSpPr>
          <p:spPr>
            <a:xfrm>
              <a:off x="8078162" y="1650580"/>
              <a:ext cx="559011" cy="54864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72DD1CD-CECF-4EAB-A509-BE5A22C22418}"/>
              </a:ext>
            </a:extLst>
          </p:cNvPr>
          <p:cNvGrpSpPr/>
          <p:nvPr/>
        </p:nvGrpSpPr>
        <p:grpSpPr>
          <a:xfrm>
            <a:off x="152400" y="1581834"/>
            <a:ext cx="5405120" cy="2165065"/>
            <a:chOff x="883925" y="1638629"/>
            <a:chExt cx="4632753" cy="216506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D135FE8-FAEA-4BAD-9FDA-4D6EE59C19EE}"/>
                </a:ext>
              </a:extLst>
            </p:cNvPr>
            <p:cNvGrpSpPr/>
            <p:nvPr/>
          </p:nvGrpSpPr>
          <p:grpSpPr>
            <a:xfrm>
              <a:off x="883925" y="2326366"/>
              <a:ext cx="4632753" cy="1477328"/>
              <a:chOff x="1197421" y="2118830"/>
              <a:chExt cx="7010516" cy="1477328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7BDCB18-7277-4224-A23A-0057491DED79}"/>
                  </a:ext>
                </a:extLst>
              </p:cNvPr>
              <p:cNvSpPr txBox="1"/>
              <p:nvPr/>
            </p:nvSpPr>
            <p:spPr>
              <a:xfrm>
                <a:off x="1197421" y="2580495"/>
                <a:ext cx="701051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Visit </a:t>
                </a:r>
                <a:r>
                  <a:rPr lang="en-US" sz="2000" b="1" dirty="0">
                    <a:solidFill>
                      <a:schemeClr val="bg1"/>
                    </a:solidFill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python.org/downloads</a:t>
                </a:r>
                <a:endParaRPr lang="en-US" sz="2000" dirty="0">
                  <a:solidFill>
                    <a:schemeClr val="bg1"/>
                  </a:solidFill>
                </a:endParaRP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Choose the </a:t>
                </a:r>
                <a:r>
                  <a:rPr lang="en-US" sz="2000" b="1" dirty="0">
                    <a:solidFill>
                      <a:schemeClr val="bg1"/>
                    </a:solidFill>
                  </a:rPr>
                  <a:t>latest stable version</a:t>
                </a:r>
                <a:r>
                  <a:rPr lang="en-US" sz="2000" dirty="0">
                    <a:solidFill>
                      <a:schemeClr val="bg1"/>
                    </a:solidFill>
                  </a:rPr>
                  <a:t> (e.g., Python 3.12).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3DAE8F9-A251-437B-B435-9117DC22F802}"/>
                  </a:ext>
                </a:extLst>
              </p:cNvPr>
              <p:cNvSpPr txBox="1"/>
              <p:nvPr/>
            </p:nvSpPr>
            <p:spPr>
              <a:xfrm>
                <a:off x="1809631" y="2118830"/>
                <a:ext cx="5482386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2400" b="1" dirty="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rgbClr val="0070C0"/>
                    </a:solidFill>
                    <a:latin typeface="+mj-lt"/>
                    <a:ea typeface="+mj-ea"/>
                  </a:rPr>
                  <a:t>Download Python</a:t>
                </a:r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D50145C-DB4A-47E1-90BE-EFDA761392C0}"/>
                </a:ext>
              </a:extLst>
            </p:cNvPr>
            <p:cNvSpPr/>
            <p:nvPr/>
          </p:nvSpPr>
          <p:spPr>
            <a:xfrm>
              <a:off x="2829373" y="1638629"/>
              <a:ext cx="559011" cy="54864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0D1C31F-49C0-4F5B-9E5D-7A4A34EE5F13}"/>
              </a:ext>
            </a:extLst>
          </p:cNvPr>
          <p:cNvGrpSpPr/>
          <p:nvPr/>
        </p:nvGrpSpPr>
        <p:grpSpPr>
          <a:xfrm>
            <a:off x="-213360" y="4679176"/>
            <a:ext cx="7193279" cy="1876668"/>
            <a:chOff x="813821" y="3824588"/>
            <a:chExt cx="4490028" cy="187666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A9759B2-5184-439A-A681-FD7B6BE2E128}"/>
                </a:ext>
              </a:extLst>
            </p:cNvPr>
            <p:cNvGrpSpPr/>
            <p:nvPr/>
          </p:nvGrpSpPr>
          <p:grpSpPr>
            <a:xfrm>
              <a:off x="813821" y="4434599"/>
              <a:ext cx="4490028" cy="1266657"/>
              <a:chOff x="171907" y="2118830"/>
              <a:chExt cx="6794536" cy="1266657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74B8ECD-BE32-4A1E-8900-4BB1783886A3}"/>
                  </a:ext>
                </a:extLst>
              </p:cNvPr>
              <p:cNvSpPr txBox="1"/>
              <p:nvPr/>
            </p:nvSpPr>
            <p:spPr>
              <a:xfrm>
                <a:off x="465996" y="2616046"/>
                <a:ext cx="633079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rgbClr val="C00000"/>
                    </a:solidFill>
                  </a:rPr>
                  <a:t>Check "Add Python to PATH"</a:t>
                </a:r>
                <a:r>
                  <a:rPr lang="en-US" sz="2000" dirty="0">
                    <a:solidFill>
                      <a:schemeClr val="bg1"/>
                    </a:solidFill>
                  </a:rPr>
                  <a:t> (Critical for command-line use).</a:t>
                </a:r>
              </a:p>
              <a:p>
                <a:r>
                  <a:rPr lang="en-US" sz="2400" b="1" dirty="0">
                    <a:solidFill>
                      <a:schemeClr val="bg1"/>
                    </a:solidFill>
                  </a:rPr>
                  <a:t>Optional: </a:t>
                </a:r>
                <a:r>
                  <a:rPr lang="en-US" sz="2400" dirty="0">
                    <a:solidFill>
                      <a:schemeClr val="bg1"/>
                    </a:solidFill>
                  </a:rPr>
                  <a:t>Install </a:t>
                </a:r>
                <a:r>
                  <a:rPr lang="en-US" sz="2400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pip</a:t>
                </a:r>
                <a:r>
                  <a:rPr lang="en-US" sz="2400" dirty="0">
                    <a:solidFill>
                      <a:schemeClr val="bg1"/>
                    </a:solidFill>
                  </a:rPr>
                  <a:t> (Python’s package manager).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9E55DB9-0CD3-40C7-ADFA-B28B4D79AA2C}"/>
                  </a:ext>
                </a:extLst>
              </p:cNvPr>
              <p:cNvSpPr txBox="1"/>
              <p:nvPr/>
            </p:nvSpPr>
            <p:spPr>
              <a:xfrm>
                <a:off x="171907" y="2118830"/>
                <a:ext cx="6794536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2400" b="1" dirty="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rgbClr val="0070C0"/>
                    </a:solidFill>
                    <a:latin typeface="+mj-lt"/>
                    <a:ea typeface="+mj-ea"/>
                  </a:rPr>
                  <a:t>Setup Options (Windows/macOS)</a:t>
                </a:r>
              </a:p>
            </p:txBody>
          </p:sp>
        </p:grp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D842843-BD4B-4AB4-9E40-81E2846FF7B2}"/>
                </a:ext>
              </a:extLst>
            </p:cNvPr>
            <p:cNvSpPr/>
            <p:nvPr/>
          </p:nvSpPr>
          <p:spPr>
            <a:xfrm>
              <a:off x="2829373" y="3824588"/>
              <a:ext cx="559011" cy="54864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68BEE57-67E9-4F34-8C43-B2DC77397684}"/>
              </a:ext>
            </a:extLst>
          </p:cNvPr>
          <p:cNvGrpSpPr/>
          <p:nvPr/>
        </p:nvGrpSpPr>
        <p:grpSpPr>
          <a:xfrm>
            <a:off x="6840027" y="4763342"/>
            <a:ext cx="5072414" cy="1818099"/>
            <a:chOff x="6545387" y="3920062"/>
            <a:chExt cx="4183573" cy="1818099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79162B0-9280-4455-A5C3-05476C3A121E}"/>
                </a:ext>
              </a:extLst>
            </p:cNvPr>
            <p:cNvGrpSpPr/>
            <p:nvPr/>
          </p:nvGrpSpPr>
          <p:grpSpPr>
            <a:xfrm>
              <a:off x="6545387" y="4471504"/>
              <a:ext cx="4183573" cy="1266657"/>
              <a:chOff x="465996" y="2118830"/>
              <a:chExt cx="6330794" cy="1266657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35E8666-9371-4571-BAFD-54A854E86A1D}"/>
                  </a:ext>
                </a:extLst>
              </p:cNvPr>
              <p:cNvSpPr txBox="1"/>
              <p:nvPr/>
            </p:nvSpPr>
            <p:spPr>
              <a:xfrm>
                <a:off x="465996" y="2616046"/>
                <a:ext cx="633079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Open </a:t>
                </a:r>
                <a:r>
                  <a:rPr lang="en-US" sz="2000" b="1" dirty="0">
                    <a:solidFill>
                      <a:schemeClr val="bg1"/>
                    </a:solidFill>
                  </a:rPr>
                  <a:t>Command Prompt/Terminal</a:t>
                </a:r>
                <a:r>
                  <a:rPr lang="en-US" sz="2000" dirty="0">
                    <a:solidFill>
                      <a:schemeClr val="bg1"/>
                    </a:solidFill>
                  </a:rPr>
                  <a:t> and type:</a:t>
                </a:r>
              </a:p>
              <a:p>
                <a:r>
                  <a:rPr lang="en-US" sz="2400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python </a:t>
                </a:r>
                <a:r>
                  <a:rPr lang="en-US" sz="2400" dirty="0">
                    <a:solidFill>
                      <a:schemeClr val="bg1"/>
                    </a:solidFill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--</a:t>
                </a:r>
                <a:r>
                  <a:rPr lang="en-US" sz="2400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version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AC1AA1A-BAAE-40D0-8307-71543A8F80FA}"/>
                  </a:ext>
                </a:extLst>
              </p:cNvPr>
              <p:cNvSpPr txBox="1"/>
              <p:nvPr/>
            </p:nvSpPr>
            <p:spPr>
              <a:xfrm>
                <a:off x="929648" y="2118830"/>
                <a:ext cx="5430513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2400" b="1" dirty="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rgbClr val="0070C0"/>
                    </a:solidFill>
                    <a:latin typeface="+mj-lt"/>
                    <a:ea typeface="+mj-ea"/>
                  </a:rPr>
                  <a:t>Verify Installation</a:t>
                </a:r>
              </a:p>
            </p:txBody>
          </p:sp>
        </p:grp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4980779-C353-4315-8DED-828ECB58BABC}"/>
                </a:ext>
              </a:extLst>
            </p:cNvPr>
            <p:cNvSpPr/>
            <p:nvPr/>
          </p:nvSpPr>
          <p:spPr>
            <a:xfrm>
              <a:off x="8244607" y="3920062"/>
              <a:ext cx="559011" cy="54864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04A4DE20-D072-4293-93B9-DCAF0BB0D3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579" y="3612245"/>
            <a:ext cx="1770956" cy="177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097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E49CD4E-FE4E-4485-A308-5795C31B41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665" y="4252494"/>
            <a:ext cx="2867025" cy="15906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99849"/>
            <a:ext cx="9440034" cy="11919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6699"/>
                </a:solidFill>
                <a:effectLst/>
              </a:rPr>
              <a:t>Install Anaconda for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09956" y="6504690"/>
            <a:ext cx="3012121" cy="457275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Trainer: Fawad Bahadur Marwat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0149FF5-5E87-465C-B131-71421EDBF33B}"/>
              </a:ext>
            </a:extLst>
          </p:cNvPr>
          <p:cNvGrpSpPr/>
          <p:nvPr/>
        </p:nvGrpSpPr>
        <p:grpSpPr>
          <a:xfrm>
            <a:off x="0" y="3186309"/>
            <a:ext cx="5920936" cy="1235591"/>
            <a:chOff x="465994" y="2088341"/>
            <a:chExt cx="6799771" cy="123559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EBE0C25-19A5-429B-9727-1664E20BDAEF}"/>
                </a:ext>
              </a:extLst>
            </p:cNvPr>
            <p:cNvSpPr txBox="1"/>
            <p:nvPr/>
          </p:nvSpPr>
          <p:spPr>
            <a:xfrm>
              <a:off x="465997" y="2616046"/>
              <a:ext cx="679976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bg1"/>
                  </a:solidFill>
                </a:rPr>
                <a:t>Visit </a:t>
              </a:r>
              <a:r>
                <a:rPr lang="en-US" sz="2000" dirty="0">
                  <a:solidFill>
                    <a:schemeClr val="bg1"/>
                  </a:solidFill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anaconda.com/download</a:t>
              </a:r>
              <a:endParaRPr lang="en-US" sz="2000" dirty="0">
                <a:solidFill>
                  <a:schemeClr val="bg1"/>
                </a:solidFill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bg1"/>
                  </a:solidFill>
                </a:rPr>
                <a:t>Choose </a:t>
              </a:r>
              <a:r>
                <a:rPr lang="en-US" sz="2000" b="1" dirty="0">
                  <a:solidFill>
                    <a:schemeClr val="bg1"/>
                  </a:solidFill>
                </a:rPr>
                <a:t>Python 3.x</a:t>
              </a:r>
              <a:r>
                <a:rPr lang="en-US" sz="2000" dirty="0">
                  <a:solidFill>
                    <a:schemeClr val="bg1"/>
                  </a:solidFill>
                </a:rPr>
                <a:t> for your OS (Windows/macOS).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B3F2B92-73D5-49B9-ACE0-F6A98145ED54}"/>
                </a:ext>
              </a:extLst>
            </p:cNvPr>
            <p:cNvSpPr txBox="1"/>
            <p:nvPr/>
          </p:nvSpPr>
          <p:spPr>
            <a:xfrm>
              <a:off x="465994" y="2088341"/>
              <a:ext cx="5825473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lnSpc>
                  <a:spcPct val="90000"/>
                </a:lnSpc>
                <a:spcBef>
                  <a:spcPct val="0"/>
                </a:spcBef>
              </a:pPr>
              <a:r>
                <a:rPr lang="en-US" sz="2400" b="1" dirty="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rgbClr val="0070C0"/>
                  </a:solidFill>
                  <a:latin typeface="+mj-lt"/>
                  <a:ea typeface="+mj-ea"/>
                </a:rPr>
                <a:t>1. Download Anaconda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9759B2-5184-439A-A681-FD7B6BE2E128}"/>
              </a:ext>
            </a:extLst>
          </p:cNvPr>
          <p:cNvGrpSpPr/>
          <p:nvPr/>
        </p:nvGrpSpPr>
        <p:grpSpPr>
          <a:xfrm>
            <a:off x="5693225" y="5520661"/>
            <a:ext cx="5362136" cy="1266657"/>
            <a:chOff x="465996" y="2118830"/>
            <a:chExt cx="6330794" cy="126665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74B8ECD-BE32-4A1E-8900-4BB1783886A3}"/>
                </a:ext>
              </a:extLst>
            </p:cNvPr>
            <p:cNvSpPr txBox="1"/>
            <p:nvPr/>
          </p:nvSpPr>
          <p:spPr>
            <a:xfrm>
              <a:off x="465996" y="2616046"/>
              <a:ext cx="633079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bg1"/>
                  </a:solidFill>
                </a:rPr>
                <a:t>Open </a:t>
              </a:r>
              <a:r>
                <a:rPr lang="en-US" sz="2000" b="1" dirty="0">
                  <a:solidFill>
                    <a:schemeClr val="bg1"/>
                  </a:solidFill>
                </a:rPr>
                <a:t>Command Prompt/Terminal</a:t>
              </a:r>
              <a:r>
                <a:rPr lang="en-US" sz="2000" dirty="0">
                  <a:solidFill>
                    <a:schemeClr val="bg1"/>
                  </a:solidFill>
                </a:rPr>
                <a:t>, run: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 err="1">
                  <a:solidFill>
                    <a:schemeClr val="bg1"/>
                  </a:solidFill>
                  <a:highlight>
                    <a:srgbClr val="C0C0C0"/>
                  </a:highlight>
                </a:rPr>
                <a:t>conda</a:t>
              </a:r>
              <a:r>
                <a:rPr lang="en-US" sz="2400" dirty="0">
                  <a:solidFill>
                    <a:schemeClr val="bg1"/>
                  </a:solidFill>
                  <a:highlight>
                    <a:srgbClr val="C0C0C0"/>
                  </a:highlight>
                </a:rPr>
                <a:t> </a:t>
              </a:r>
              <a:r>
                <a:rPr lang="en-US" sz="2400" dirty="0">
                  <a:solidFill>
                    <a:schemeClr val="bg1"/>
                  </a:solidFill>
                  <a:highlight>
                    <a:srgbClr val="C0C0C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--</a:t>
              </a:r>
              <a:r>
                <a:rPr lang="en-US" sz="2400" dirty="0">
                  <a:solidFill>
                    <a:schemeClr val="bg1"/>
                  </a:solidFill>
                  <a:highlight>
                    <a:srgbClr val="C0C0C0"/>
                  </a:highlight>
                </a:rPr>
                <a:t>version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9E55DB9-0CD3-40C7-ADFA-B28B4D79AA2C}"/>
                </a:ext>
              </a:extLst>
            </p:cNvPr>
            <p:cNvSpPr txBox="1"/>
            <p:nvPr/>
          </p:nvSpPr>
          <p:spPr>
            <a:xfrm>
              <a:off x="465996" y="2118830"/>
              <a:ext cx="4550529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lnSpc>
                  <a:spcPct val="90000"/>
                </a:lnSpc>
                <a:spcBef>
                  <a:spcPct val="0"/>
                </a:spcBef>
              </a:pPr>
              <a:r>
                <a:rPr lang="en-US" sz="2400" b="1" dirty="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rgbClr val="0070C0"/>
                  </a:solidFill>
                  <a:latin typeface="+mj-lt"/>
                  <a:ea typeface="+mj-ea"/>
                </a:rPr>
                <a:t>4. Verify Installation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D135FE8-FAEA-4BAD-9FDA-4D6EE59C19EE}"/>
              </a:ext>
            </a:extLst>
          </p:cNvPr>
          <p:cNvGrpSpPr/>
          <p:nvPr/>
        </p:nvGrpSpPr>
        <p:grpSpPr>
          <a:xfrm>
            <a:off x="2681958" y="1705573"/>
            <a:ext cx="6022533" cy="1205102"/>
            <a:chOff x="465996" y="2118830"/>
            <a:chExt cx="9229601" cy="120510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7BDCB18-7277-4224-A23A-0057491DED79}"/>
                </a:ext>
              </a:extLst>
            </p:cNvPr>
            <p:cNvSpPr txBox="1"/>
            <p:nvPr/>
          </p:nvSpPr>
          <p:spPr>
            <a:xfrm>
              <a:off x="465996" y="2616046"/>
              <a:ext cx="92296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bg1"/>
                  </a:solidFill>
                </a:rPr>
                <a:t>Includes Python, </a:t>
              </a:r>
              <a:r>
                <a:rPr lang="en-US" sz="2000" dirty="0" err="1">
                  <a:solidFill>
                    <a:schemeClr val="bg1"/>
                  </a:solidFill>
                </a:rPr>
                <a:t>Jupyter</a:t>
              </a:r>
              <a:r>
                <a:rPr lang="en-US" sz="2000" dirty="0">
                  <a:solidFill>
                    <a:schemeClr val="bg1"/>
                  </a:solidFill>
                </a:rPr>
                <a:t> Notebook, and key libraries.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bg1"/>
                  </a:solidFill>
                </a:rPr>
                <a:t>Simplifies setup for immediate coding.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3DAE8F9-A251-437B-B435-9117DC22F802}"/>
                </a:ext>
              </a:extLst>
            </p:cNvPr>
            <p:cNvSpPr txBox="1"/>
            <p:nvPr/>
          </p:nvSpPr>
          <p:spPr>
            <a:xfrm>
              <a:off x="3422790" y="2118830"/>
              <a:ext cx="4550529" cy="480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lnSpc>
                  <a:spcPct val="90000"/>
                </a:lnSpc>
                <a:spcBef>
                  <a:spcPct val="0"/>
                </a:spcBef>
              </a:pPr>
              <a:r>
                <a:rPr lang="en-US" sz="2800" b="1" dirty="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rgbClr val="0070C0"/>
                  </a:solidFill>
                  <a:latin typeface="+mj-lt"/>
                  <a:ea typeface="+mj-ea"/>
                </a:rPr>
                <a:t>Why Anaconda?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3C1F6C5-9769-4D41-9AED-AB6063CF8701}"/>
              </a:ext>
            </a:extLst>
          </p:cNvPr>
          <p:cNvGrpSpPr/>
          <p:nvPr/>
        </p:nvGrpSpPr>
        <p:grpSpPr>
          <a:xfrm>
            <a:off x="5693225" y="3192209"/>
            <a:ext cx="6736080" cy="1205102"/>
            <a:chOff x="465996" y="2118830"/>
            <a:chExt cx="6330794" cy="120510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5D578ED-C4AB-40DA-90FE-D34C3F3FBF58}"/>
                </a:ext>
              </a:extLst>
            </p:cNvPr>
            <p:cNvSpPr txBox="1"/>
            <p:nvPr/>
          </p:nvSpPr>
          <p:spPr>
            <a:xfrm>
              <a:off x="465996" y="2616046"/>
              <a:ext cx="633079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rgbClr val="C00000"/>
                  </a:solidFill>
                </a:rPr>
                <a:t>Add Anaconda to PATH</a:t>
              </a:r>
              <a:r>
                <a:rPr lang="en-US" sz="2000" dirty="0">
                  <a:solidFill>
                    <a:schemeClr val="bg1"/>
                  </a:solidFill>
                </a:rPr>
                <a:t> (Recommended ‘easy CLI access’).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chemeClr val="bg1"/>
                  </a:solidFill>
                </a:rPr>
                <a:t>Register Anaconda as default Python</a:t>
              </a:r>
              <a:r>
                <a:rPr lang="en-US" sz="2000" dirty="0">
                  <a:solidFill>
                    <a:schemeClr val="bg1"/>
                  </a:solidFill>
                </a:rPr>
                <a:t> (Optional but useful).</a:t>
              </a:r>
              <a:endParaRPr lang="en-US" sz="3600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D28560D-021F-4312-865B-2EC457A52AD6}"/>
                </a:ext>
              </a:extLst>
            </p:cNvPr>
            <p:cNvSpPr txBox="1"/>
            <p:nvPr/>
          </p:nvSpPr>
          <p:spPr>
            <a:xfrm>
              <a:off x="465996" y="2118830"/>
              <a:ext cx="4550529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lnSpc>
                  <a:spcPct val="90000"/>
                </a:lnSpc>
                <a:spcBef>
                  <a:spcPct val="0"/>
                </a:spcBef>
              </a:pPr>
              <a:r>
                <a:rPr lang="en-US" sz="2400" b="1" dirty="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rgbClr val="0070C0"/>
                  </a:solidFill>
                  <a:latin typeface="+mj-lt"/>
                  <a:ea typeface="+mj-ea"/>
                </a:rPr>
                <a:t>3. Key Installation Options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BBEFC39-791D-4597-BB24-B94061F2D342}"/>
              </a:ext>
            </a:extLst>
          </p:cNvPr>
          <p:cNvGrpSpPr/>
          <p:nvPr/>
        </p:nvGrpSpPr>
        <p:grpSpPr>
          <a:xfrm>
            <a:off x="152400" y="5540981"/>
            <a:ext cx="5362136" cy="1205102"/>
            <a:chOff x="465996" y="2118830"/>
            <a:chExt cx="6330794" cy="120510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A2E6E20-85D7-48A2-84A6-14AAE03D7CB9}"/>
                </a:ext>
              </a:extLst>
            </p:cNvPr>
            <p:cNvSpPr txBox="1"/>
            <p:nvPr/>
          </p:nvSpPr>
          <p:spPr>
            <a:xfrm>
              <a:off x="465996" y="2616046"/>
              <a:ext cx="633079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chemeClr val="bg1"/>
                  </a:solidFill>
                </a:rPr>
                <a:t>Windows: </a:t>
              </a:r>
              <a:r>
                <a:rPr lang="en-US" sz="2000" dirty="0">
                  <a:solidFill>
                    <a:schemeClr val="bg1"/>
                  </a:solidFill>
                </a:rPr>
                <a:t>Double-click </a:t>
              </a:r>
              <a:r>
                <a:rPr lang="en-US" sz="2000" dirty="0">
                  <a:solidFill>
                    <a:schemeClr val="bg1"/>
                  </a:solidFill>
                  <a:highlight>
                    <a:srgbClr val="C0C0C0"/>
                  </a:highlight>
                </a:rPr>
                <a:t>.exe </a:t>
              </a:r>
              <a:r>
                <a:rPr lang="en-US" sz="2000" dirty="0">
                  <a:solidFill>
                    <a:schemeClr val="bg1"/>
                  </a:solidFill>
                </a:rPr>
                <a:t>→ Follow prompts.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chemeClr val="bg1"/>
                  </a:solidFill>
                </a:rPr>
                <a:t>macOS: </a:t>
              </a:r>
              <a:r>
                <a:rPr lang="en-US" sz="2000" dirty="0">
                  <a:solidFill>
                    <a:schemeClr val="bg1"/>
                  </a:solidFill>
                </a:rPr>
                <a:t>Open </a:t>
              </a:r>
              <a:r>
                <a:rPr lang="en-US" sz="2000" dirty="0">
                  <a:solidFill>
                    <a:schemeClr val="bg1"/>
                  </a:solidFill>
                  <a:highlight>
                    <a:srgbClr val="C0C0C0"/>
                  </a:highlight>
                </a:rPr>
                <a:t>.pkg</a:t>
              </a:r>
              <a:r>
                <a:rPr lang="en-US" sz="2000" dirty="0">
                  <a:solidFill>
                    <a:schemeClr val="bg1"/>
                  </a:solidFill>
                </a:rPr>
                <a:t> → Drag to Applications.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2DBF40E-777E-4FE4-B215-0538B5BA6EAB}"/>
                </a:ext>
              </a:extLst>
            </p:cNvPr>
            <p:cNvSpPr txBox="1"/>
            <p:nvPr/>
          </p:nvSpPr>
          <p:spPr>
            <a:xfrm>
              <a:off x="465996" y="2118830"/>
              <a:ext cx="4550529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lnSpc>
                  <a:spcPct val="90000"/>
                </a:lnSpc>
                <a:spcBef>
                  <a:spcPct val="0"/>
                </a:spcBef>
              </a:pPr>
              <a:r>
                <a:rPr lang="en-US" sz="2400" b="1" dirty="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rgbClr val="0070C0"/>
                  </a:solidFill>
                  <a:latin typeface="+mj-lt"/>
                  <a:ea typeface="+mj-ea"/>
                </a:rPr>
                <a:t>2. Run the Installer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840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99849"/>
            <a:ext cx="9440034" cy="11919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6699"/>
                </a:solidFill>
                <a:effectLst/>
              </a:rPr>
              <a:t>Set Up </a:t>
            </a:r>
            <a:r>
              <a:rPr lang="en-US" b="1" dirty="0" err="1">
                <a:solidFill>
                  <a:srgbClr val="006699"/>
                </a:solidFill>
                <a:effectLst/>
              </a:rPr>
              <a:t>Jupyter</a:t>
            </a:r>
            <a:r>
              <a:rPr lang="en-US" b="1" dirty="0">
                <a:solidFill>
                  <a:srgbClr val="006699"/>
                </a:solidFill>
                <a:effectLst/>
              </a:rPr>
              <a:t> Notebook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09956" y="6504690"/>
            <a:ext cx="3012121" cy="457275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Trainer: Fawad Bahadur Marwat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D762A0-DB40-4FEE-A175-2A5864BF2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87" y="5870238"/>
            <a:ext cx="887913" cy="887913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FA4C92B1-556D-4D80-9E8D-AB32D5DD38D5}"/>
              </a:ext>
            </a:extLst>
          </p:cNvPr>
          <p:cNvGrpSpPr/>
          <p:nvPr/>
        </p:nvGrpSpPr>
        <p:grpSpPr>
          <a:xfrm>
            <a:off x="6485507" y="1912949"/>
            <a:ext cx="4892612" cy="1538733"/>
            <a:chOff x="6070028" y="1650580"/>
            <a:chExt cx="4892612" cy="153873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0149FF5-5E87-465C-B131-71421EDBF33B}"/>
                </a:ext>
              </a:extLst>
            </p:cNvPr>
            <p:cNvGrpSpPr/>
            <p:nvPr/>
          </p:nvGrpSpPr>
          <p:grpSpPr>
            <a:xfrm>
              <a:off x="6070028" y="2291987"/>
              <a:ext cx="4892612" cy="897326"/>
              <a:chOff x="465996" y="2118830"/>
              <a:chExt cx="7952205" cy="897326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EBE0C25-19A5-429B-9727-1664E20BDAEF}"/>
                  </a:ext>
                </a:extLst>
              </p:cNvPr>
              <p:cNvSpPr txBox="1"/>
              <p:nvPr/>
            </p:nvSpPr>
            <p:spPr>
              <a:xfrm>
                <a:off x="465996" y="2616046"/>
                <a:ext cx="795220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In Navigator, click the </a:t>
                </a:r>
                <a:r>
                  <a:rPr lang="en-US" sz="2000" dirty="0" err="1">
                    <a:solidFill>
                      <a:schemeClr val="bg1"/>
                    </a:solidFill>
                  </a:rPr>
                  <a:t>Jupyter</a:t>
                </a:r>
                <a:r>
                  <a:rPr lang="en-US" sz="2000" dirty="0">
                    <a:solidFill>
                      <a:schemeClr val="bg1"/>
                    </a:solidFill>
                  </a:rPr>
                  <a:t> Notebook icon.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B3F2B92-73D5-49B9-ACE0-F6A98145ED54}"/>
                  </a:ext>
                </a:extLst>
              </p:cNvPr>
              <p:cNvSpPr txBox="1"/>
              <p:nvPr/>
            </p:nvSpPr>
            <p:spPr>
              <a:xfrm>
                <a:off x="1809629" y="2118830"/>
                <a:ext cx="5056415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2400" b="1" dirty="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rgbClr val="0070C0"/>
                    </a:solidFill>
                    <a:latin typeface="+mj-lt"/>
                    <a:ea typeface="+mj-ea"/>
                  </a:rPr>
                  <a:t>Start </a:t>
                </a:r>
                <a:r>
                  <a:rPr lang="en-US" sz="2400" b="1" dirty="0" err="1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rgbClr val="0070C0"/>
                    </a:solidFill>
                    <a:latin typeface="+mj-lt"/>
                    <a:ea typeface="+mj-ea"/>
                  </a:rPr>
                  <a:t>Jupyter</a:t>
                </a:r>
                <a:r>
                  <a:rPr lang="en-US" sz="2400" b="1" dirty="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rgbClr val="0070C0"/>
                    </a:solidFill>
                    <a:latin typeface="+mj-lt"/>
                    <a:ea typeface="+mj-ea"/>
                  </a:rPr>
                  <a:t> Notebook</a:t>
                </a:r>
              </a:p>
            </p:txBody>
          </p: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7B003D-8812-470C-BE46-67D67E1348DD}"/>
                </a:ext>
              </a:extLst>
            </p:cNvPr>
            <p:cNvSpPr/>
            <p:nvPr/>
          </p:nvSpPr>
          <p:spPr>
            <a:xfrm>
              <a:off x="8078162" y="1650580"/>
              <a:ext cx="559011" cy="54864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72DD1CD-CECF-4EAB-A509-BE5A22C22418}"/>
              </a:ext>
            </a:extLst>
          </p:cNvPr>
          <p:cNvGrpSpPr/>
          <p:nvPr/>
        </p:nvGrpSpPr>
        <p:grpSpPr>
          <a:xfrm>
            <a:off x="1178565" y="1912949"/>
            <a:ext cx="4632753" cy="1549512"/>
            <a:chOff x="883925" y="1638629"/>
            <a:chExt cx="4632753" cy="154951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D135FE8-FAEA-4BAD-9FDA-4D6EE59C19EE}"/>
                </a:ext>
              </a:extLst>
            </p:cNvPr>
            <p:cNvGrpSpPr/>
            <p:nvPr/>
          </p:nvGrpSpPr>
          <p:grpSpPr>
            <a:xfrm>
              <a:off x="883925" y="2326366"/>
              <a:ext cx="4632753" cy="861775"/>
              <a:chOff x="1197421" y="2118830"/>
              <a:chExt cx="7010516" cy="861775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7BDCB18-7277-4224-A23A-0057491DED79}"/>
                  </a:ext>
                </a:extLst>
              </p:cNvPr>
              <p:cNvSpPr txBox="1"/>
              <p:nvPr/>
            </p:nvSpPr>
            <p:spPr>
              <a:xfrm>
                <a:off x="1197421" y="2580495"/>
                <a:ext cx="70105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Launch from your system after installation.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3DAE8F9-A251-437B-B435-9117DC22F802}"/>
                  </a:ext>
                </a:extLst>
              </p:cNvPr>
              <p:cNvSpPr txBox="1"/>
              <p:nvPr/>
            </p:nvSpPr>
            <p:spPr>
              <a:xfrm>
                <a:off x="1809631" y="2118830"/>
                <a:ext cx="5482386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2400" b="1" dirty="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rgbClr val="0070C0"/>
                    </a:solidFill>
                    <a:latin typeface="+mj-lt"/>
                    <a:ea typeface="+mj-ea"/>
                  </a:rPr>
                  <a:t>Open Anaconda Navigator</a:t>
                </a:r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D50145C-DB4A-47E1-90BE-EFDA761392C0}"/>
                </a:ext>
              </a:extLst>
            </p:cNvPr>
            <p:cNvSpPr/>
            <p:nvPr/>
          </p:nvSpPr>
          <p:spPr>
            <a:xfrm>
              <a:off x="2829373" y="1638629"/>
              <a:ext cx="559011" cy="54864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0D1C31F-49C0-4F5B-9E5D-7A4A34EE5F13}"/>
              </a:ext>
            </a:extLst>
          </p:cNvPr>
          <p:cNvGrpSpPr/>
          <p:nvPr/>
        </p:nvGrpSpPr>
        <p:grpSpPr>
          <a:xfrm>
            <a:off x="1302804" y="4007468"/>
            <a:ext cx="4183573" cy="1815113"/>
            <a:chOff x="1008164" y="3824588"/>
            <a:chExt cx="4183573" cy="181511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A9759B2-5184-439A-A681-FD7B6BE2E128}"/>
                </a:ext>
              </a:extLst>
            </p:cNvPr>
            <p:cNvGrpSpPr/>
            <p:nvPr/>
          </p:nvGrpSpPr>
          <p:grpSpPr>
            <a:xfrm>
              <a:off x="1008164" y="4434599"/>
              <a:ext cx="4183573" cy="1205102"/>
              <a:chOff x="465996" y="2118830"/>
              <a:chExt cx="6330794" cy="1205102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74B8ECD-BE32-4A1E-8900-4BB1783886A3}"/>
                  </a:ext>
                </a:extLst>
              </p:cNvPr>
              <p:cNvSpPr txBox="1"/>
              <p:nvPr/>
            </p:nvSpPr>
            <p:spPr>
              <a:xfrm>
                <a:off x="465996" y="2616046"/>
                <a:ext cx="633079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Opens in your web browser.</a:t>
                </a: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Click New &gt; Python 3 in top-right.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9E55DB9-0CD3-40C7-ADFA-B28B4D79AA2C}"/>
                  </a:ext>
                </a:extLst>
              </p:cNvPr>
              <p:cNvSpPr txBox="1"/>
              <p:nvPr/>
            </p:nvSpPr>
            <p:spPr>
              <a:xfrm>
                <a:off x="929648" y="2118830"/>
                <a:ext cx="5430513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2400" b="1" dirty="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rgbClr val="0070C0"/>
                    </a:solidFill>
                    <a:latin typeface="+mj-lt"/>
                    <a:ea typeface="+mj-ea"/>
                  </a:rPr>
                  <a:t>Create a New Notebook</a:t>
                </a:r>
              </a:p>
            </p:txBody>
          </p:sp>
        </p:grp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D842843-BD4B-4AB4-9E40-81E2846FF7B2}"/>
                </a:ext>
              </a:extLst>
            </p:cNvPr>
            <p:cNvSpPr/>
            <p:nvPr/>
          </p:nvSpPr>
          <p:spPr>
            <a:xfrm>
              <a:off x="2829373" y="3824588"/>
              <a:ext cx="559011" cy="54864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68BEE57-67E9-4F34-8C43-B2DC77397684}"/>
              </a:ext>
            </a:extLst>
          </p:cNvPr>
          <p:cNvGrpSpPr/>
          <p:nvPr/>
        </p:nvGrpSpPr>
        <p:grpSpPr>
          <a:xfrm>
            <a:off x="6840027" y="3970862"/>
            <a:ext cx="4183573" cy="1756544"/>
            <a:chOff x="6545387" y="3920062"/>
            <a:chExt cx="4183573" cy="175654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79162B0-9280-4455-A5C3-05476C3A121E}"/>
                </a:ext>
              </a:extLst>
            </p:cNvPr>
            <p:cNvGrpSpPr/>
            <p:nvPr/>
          </p:nvGrpSpPr>
          <p:grpSpPr>
            <a:xfrm>
              <a:off x="6545387" y="4471504"/>
              <a:ext cx="4183573" cy="1205102"/>
              <a:chOff x="465996" y="2118830"/>
              <a:chExt cx="6330794" cy="1205102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35E8666-9371-4571-BAFD-54A854E86A1D}"/>
                  </a:ext>
                </a:extLst>
              </p:cNvPr>
              <p:cNvSpPr txBox="1"/>
              <p:nvPr/>
            </p:nvSpPr>
            <p:spPr>
              <a:xfrm>
                <a:off x="465996" y="2616046"/>
                <a:ext cx="633079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Write Python code in notebook cells.</a:t>
                </a: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Press Shift + Enter to execute.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AC1AA1A-BAAE-40D0-8307-71543A8F80FA}"/>
                  </a:ext>
                </a:extLst>
              </p:cNvPr>
              <p:cNvSpPr txBox="1"/>
              <p:nvPr/>
            </p:nvSpPr>
            <p:spPr>
              <a:xfrm>
                <a:off x="929648" y="2118830"/>
                <a:ext cx="5430513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2400" b="1" dirty="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rgbClr val="0070C0"/>
                    </a:solidFill>
                    <a:latin typeface="+mj-lt"/>
                    <a:ea typeface="+mj-ea"/>
                  </a:rPr>
                  <a:t>Start Coding</a:t>
                </a:r>
              </a:p>
            </p:txBody>
          </p:sp>
        </p:grp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4980779-C353-4315-8DED-828ECB58BABC}"/>
                </a:ext>
              </a:extLst>
            </p:cNvPr>
            <p:cNvSpPr/>
            <p:nvPr/>
          </p:nvSpPr>
          <p:spPr>
            <a:xfrm>
              <a:off x="8244607" y="3920062"/>
              <a:ext cx="559011" cy="54864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04A4DE20-D072-4293-93B9-DCAF0BB0D3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204" y="3642597"/>
            <a:ext cx="1297699" cy="129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291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Earthy inspiration</Template>
  <TotalTime>0</TotalTime>
  <Words>1348</Words>
  <Application>Microsoft Office PowerPoint</Application>
  <PresentationFormat>Widescreen</PresentationFormat>
  <Paragraphs>319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Goudy Old Style</vt:lpstr>
      <vt:lpstr>Wingdings</vt:lpstr>
      <vt:lpstr>Wingdings 2</vt:lpstr>
      <vt:lpstr>SlateVTI</vt:lpstr>
      <vt:lpstr>KP-IT Board AI (ML/DL) Certification </vt:lpstr>
      <vt:lpstr>Introduction to Python</vt:lpstr>
      <vt:lpstr>Conti…</vt:lpstr>
      <vt:lpstr>Key characteristics</vt:lpstr>
      <vt:lpstr>Conti…</vt:lpstr>
      <vt:lpstr>Python Programming</vt:lpstr>
      <vt:lpstr>Download &amp; Install Python</vt:lpstr>
      <vt:lpstr>Install Anaconda for Python</vt:lpstr>
      <vt:lpstr>Set Up Jupyter Notebook</vt:lpstr>
      <vt:lpstr>Variables in Python</vt:lpstr>
      <vt:lpstr>Data Types</vt:lpstr>
      <vt:lpstr>Integers in Python</vt:lpstr>
      <vt:lpstr>Floating-Point Numbers (Floats) in Python</vt:lpstr>
      <vt:lpstr>Strings in Python</vt:lpstr>
      <vt:lpstr>Boolean (bool) in Python</vt:lpstr>
      <vt:lpstr>List in Python</vt:lpstr>
      <vt:lpstr>Tuple in Python</vt:lpstr>
      <vt:lpstr>Dictionary in Python</vt:lpstr>
      <vt:lpstr>Set in Python</vt:lpstr>
      <vt:lpstr>Comparison of Mutability and Use Case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2025-05-18T04:39:12Z</dcterms:created>
  <dcterms:modified xsi:type="dcterms:W3CDTF">2025-06-30T14:55:45Z</dcterms:modified>
</cp:coreProperties>
</file>