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notesSlides/notesSlide27.xml" ContentType="application/vnd.openxmlformats-officedocument.presentationml.notesSlide+xml"/>
  <Override PartName="/ppt/tags/tag23.xml" ContentType="application/vnd.openxmlformats-officedocument.presentationml.tags+xml"/>
  <Override PartName="/ppt/notesSlides/notesSlide28.xml" ContentType="application/vnd.openxmlformats-officedocument.presentationml.notesSlide+xml"/>
  <Override PartName="/ppt/tags/tag24.xml" ContentType="application/vnd.openxmlformats-officedocument.presentationml.tags+xml"/>
  <Override PartName="/ppt/notesSlides/notesSlide29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tags/tag26.xml" ContentType="application/vnd.openxmlformats-officedocument.presentationml.tags+xml"/>
  <Override PartName="/ppt/notesSlides/notesSlide31.xml" ContentType="application/vnd.openxmlformats-officedocument.presentationml.notesSlide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notesSlides/notesSlide33.xml" ContentType="application/vnd.openxmlformats-officedocument.presentationml.notesSlide+xml"/>
  <Override PartName="/ppt/tags/tag29.xml" ContentType="application/vnd.openxmlformats-officedocument.presentationml.tags+xml"/>
  <Override PartName="/ppt/notesSlides/notesSlide34.xml" ContentType="application/vnd.openxmlformats-officedocument.presentationml.notesSlide+xml"/>
  <Override PartName="/ppt/tags/tag30.xml" ContentType="application/vnd.openxmlformats-officedocument.presentationml.tags+xml"/>
  <Override PartName="/ppt/notesSlides/notesSlide35.xml" ContentType="application/vnd.openxmlformats-officedocument.presentationml.notesSlide+xml"/>
  <Override PartName="/ppt/tags/tag31.xml" ContentType="application/vnd.openxmlformats-officedocument.presentationml.tags+xml"/>
  <Override PartName="/ppt/notesSlides/notesSlide36.xml" ContentType="application/vnd.openxmlformats-officedocument.presentationml.notesSlide+xml"/>
  <Override PartName="/ppt/tags/tag32.xml" ContentType="application/vnd.openxmlformats-officedocument.presentationml.tags+xml"/>
  <Override PartName="/ppt/notesSlides/notesSlide37.xml" ContentType="application/vnd.openxmlformats-officedocument.presentationml.notesSlide+xml"/>
  <Override PartName="/ppt/tags/tag33.xml" ContentType="application/vnd.openxmlformats-officedocument.presentationml.tags+xml"/>
  <Override PartName="/ppt/notesSlides/notesSlide38.xml" ContentType="application/vnd.openxmlformats-officedocument.presentationml.notesSlide+xml"/>
  <Override PartName="/ppt/tags/tag34.xml" ContentType="application/vnd.openxmlformats-officedocument.presentationml.tags+xml"/>
  <Override PartName="/ppt/notesSlides/notesSlide39.xml" ContentType="application/vnd.openxmlformats-officedocument.presentationml.notesSlide+xml"/>
  <Override PartName="/ppt/tags/tag35.xml" ContentType="application/vnd.openxmlformats-officedocument.presentationml.tags+xml"/>
  <Override PartName="/ppt/notesSlides/notesSlide40.xml" ContentType="application/vnd.openxmlformats-officedocument.presentationml.notesSlide+xml"/>
  <Override PartName="/ppt/tags/tag36.xml" ContentType="application/vnd.openxmlformats-officedocument.presentationml.tags+xml"/>
  <Override PartName="/ppt/notesSlides/notesSlide41.xml" ContentType="application/vnd.openxmlformats-officedocument.presentationml.notesSlide+xml"/>
  <Override PartName="/ppt/tags/tag37.xml" ContentType="application/vnd.openxmlformats-officedocument.presentationml.tags+xml"/>
  <Override PartName="/ppt/notesSlides/notesSlide42.xml" ContentType="application/vnd.openxmlformats-officedocument.presentationml.notesSlide+xml"/>
  <Override PartName="/ppt/tags/tag38.xml" ContentType="application/vnd.openxmlformats-officedocument.presentationml.tags+xml"/>
  <Override PartName="/ppt/notesSlides/notesSlide43.xml" ContentType="application/vnd.openxmlformats-officedocument.presentationml.notesSlide+xml"/>
  <Override PartName="/ppt/tags/tag39.xml" ContentType="application/vnd.openxmlformats-officedocument.presentationml.tags+xml"/>
  <Override PartName="/ppt/notesSlides/notesSlide44.xml" ContentType="application/vnd.openxmlformats-officedocument.presentationml.notesSlide+xml"/>
  <Override PartName="/ppt/tags/tag40.xml" ContentType="application/vnd.openxmlformats-officedocument.presentationml.tags+xml"/>
  <Override PartName="/ppt/notesSlides/notesSlide45.xml" ContentType="application/vnd.openxmlformats-officedocument.presentationml.notesSlide+xml"/>
  <Override PartName="/ppt/tags/tag41.xml" ContentType="application/vnd.openxmlformats-officedocument.presentationml.tags+xml"/>
  <Override PartName="/ppt/notesSlides/notesSlide46.xml" ContentType="application/vnd.openxmlformats-officedocument.presentationml.notesSlide+xml"/>
  <Override PartName="/ppt/tags/tag42.xml" ContentType="application/vnd.openxmlformats-officedocument.presentationml.tags+xml"/>
  <Override PartName="/ppt/notesSlides/notesSlide47.xml" ContentType="application/vnd.openxmlformats-officedocument.presentationml.notesSlide+xml"/>
  <Override PartName="/ppt/tags/tag4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392" r:id="rId3"/>
    <p:sldId id="422" r:id="rId4"/>
    <p:sldId id="261" r:id="rId5"/>
    <p:sldId id="262" r:id="rId6"/>
    <p:sldId id="423" r:id="rId7"/>
    <p:sldId id="330" r:id="rId8"/>
    <p:sldId id="395" r:id="rId9"/>
    <p:sldId id="398" r:id="rId10"/>
    <p:sldId id="424" r:id="rId11"/>
    <p:sldId id="264" r:id="rId12"/>
    <p:sldId id="400" r:id="rId13"/>
    <p:sldId id="425" r:id="rId14"/>
    <p:sldId id="362" r:id="rId15"/>
    <p:sldId id="438" r:id="rId16"/>
    <p:sldId id="439" r:id="rId17"/>
    <p:sldId id="440" r:id="rId18"/>
    <p:sldId id="354" r:id="rId19"/>
    <p:sldId id="403" r:id="rId20"/>
    <p:sldId id="404" r:id="rId21"/>
    <p:sldId id="405" r:id="rId22"/>
    <p:sldId id="441" r:id="rId23"/>
    <p:sldId id="406" r:id="rId24"/>
    <p:sldId id="420" r:id="rId25"/>
    <p:sldId id="407" r:id="rId26"/>
    <p:sldId id="408" r:id="rId27"/>
    <p:sldId id="421" r:id="rId28"/>
    <p:sldId id="409" r:id="rId29"/>
    <p:sldId id="432" r:id="rId30"/>
    <p:sldId id="433" r:id="rId31"/>
    <p:sldId id="410" r:id="rId32"/>
    <p:sldId id="411" r:id="rId33"/>
    <p:sldId id="412" r:id="rId34"/>
    <p:sldId id="442" r:id="rId35"/>
    <p:sldId id="413" r:id="rId36"/>
    <p:sldId id="443" r:id="rId37"/>
    <p:sldId id="444" r:id="rId38"/>
    <p:sldId id="414" r:id="rId39"/>
    <p:sldId id="435" r:id="rId40"/>
    <p:sldId id="426" r:id="rId41"/>
    <p:sldId id="437" r:id="rId42"/>
    <p:sldId id="353" r:id="rId43"/>
    <p:sldId id="429" r:id="rId44"/>
    <p:sldId id="430" r:id="rId45"/>
    <p:sldId id="428" r:id="rId46"/>
    <p:sldId id="427" r:id="rId47"/>
    <p:sldId id="417" r:id="rId48"/>
    <p:sldId id="418" r:id="rId49"/>
    <p:sldId id="415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1F0A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3979" autoAdjust="0"/>
  </p:normalViewPr>
  <p:slideViewPr>
    <p:cSldViewPr snapToGrid="0">
      <p:cViewPr varScale="1">
        <p:scale>
          <a:sx n="64" d="100"/>
          <a:sy n="64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7CC72-4500-4C23-AFFB-317E5DA1AEC2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8376AF33-0CF6-410E-A829-1420A7B14B81}">
      <dgm:prSet phldrT="[Texte]"/>
      <dgm:spPr/>
      <dgm:t>
        <a:bodyPr/>
        <a:lstStyle/>
        <a:p>
          <a:r>
            <a:rPr lang="fr-FR" smtClean="0"/>
            <a:t>Spécifications fonctionnelles</a:t>
          </a:r>
          <a:endParaRPr lang="fr-FR" dirty="0"/>
        </a:p>
      </dgm:t>
    </dgm:pt>
    <dgm:pt modelId="{81269D87-5CB1-4222-8EFE-F8EAC3E54B75}" type="parTrans" cxnId="{134C23C8-EA3F-4ABA-A544-2FCBA043D028}">
      <dgm:prSet/>
      <dgm:spPr/>
      <dgm:t>
        <a:bodyPr/>
        <a:lstStyle/>
        <a:p>
          <a:endParaRPr lang="fr-FR"/>
        </a:p>
      </dgm:t>
    </dgm:pt>
    <dgm:pt modelId="{8B053277-99D0-4B00-96A7-78F5E65D6B4C}" type="sibTrans" cxnId="{134C23C8-EA3F-4ABA-A544-2FCBA043D028}">
      <dgm:prSet/>
      <dgm:spPr/>
      <dgm:t>
        <a:bodyPr/>
        <a:lstStyle/>
        <a:p>
          <a:endParaRPr lang="fr-FR"/>
        </a:p>
      </dgm:t>
    </dgm:pt>
    <dgm:pt modelId="{B443EB15-3865-4CD7-9F21-657BE21E9571}">
      <dgm:prSet phldrT="[Texte]"/>
      <dgm:spPr/>
      <dgm:t>
        <a:bodyPr/>
        <a:lstStyle/>
        <a:p>
          <a:r>
            <a:rPr lang="fr-FR" b="1" smtClean="0"/>
            <a:t>Type :</a:t>
          </a:r>
          <a:r>
            <a:rPr lang="fr-FR" smtClean="0"/>
            <a:t> fichier texte</a:t>
          </a:r>
          <a:endParaRPr lang="fr-FR" dirty="0"/>
        </a:p>
      </dgm:t>
    </dgm:pt>
    <dgm:pt modelId="{E42ED491-DD93-43C5-8395-038E35550824}" type="parTrans" cxnId="{3DC95F26-0108-4B1D-9129-9DEB263955F6}">
      <dgm:prSet/>
      <dgm:spPr/>
      <dgm:t>
        <a:bodyPr/>
        <a:lstStyle/>
        <a:p>
          <a:endParaRPr lang="fr-FR"/>
        </a:p>
      </dgm:t>
    </dgm:pt>
    <dgm:pt modelId="{B4A9F53F-198D-434F-A67E-3A53BAF147C3}" type="sibTrans" cxnId="{3DC95F26-0108-4B1D-9129-9DEB263955F6}">
      <dgm:prSet/>
      <dgm:spPr/>
      <dgm:t>
        <a:bodyPr/>
        <a:lstStyle/>
        <a:p>
          <a:endParaRPr lang="fr-FR"/>
        </a:p>
      </dgm:t>
    </dgm:pt>
    <dgm:pt modelId="{3DDE1ED2-2D0A-4E8E-9C1E-F47400AF64D2}">
      <dgm:prSet phldrT="[Texte]"/>
      <dgm:spPr/>
      <dgm:t>
        <a:bodyPr/>
        <a:lstStyle/>
        <a:p>
          <a:r>
            <a:rPr lang="fr-FR" smtClean="0"/>
            <a:t>Spécifications fonctionnelles standardisées</a:t>
          </a:r>
          <a:endParaRPr lang="fr-FR" dirty="0"/>
        </a:p>
      </dgm:t>
    </dgm:pt>
    <dgm:pt modelId="{708D836B-1EEE-4764-A772-318656605155}" type="parTrans" cxnId="{F49C31DC-0D51-4B77-A33C-AA2380B82C2C}">
      <dgm:prSet/>
      <dgm:spPr/>
      <dgm:t>
        <a:bodyPr/>
        <a:lstStyle/>
        <a:p>
          <a:endParaRPr lang="fr-FR"/>
        </a:p>
      </dgm:t>
    </dgm:pt>
    <dgm:pt modelId="{781E5345-4457-4309-8A30-57FB407902E6}" type="sibTrans" cxnId="{F49C31DC-0D51-4B77-A33C-AA2380B82C2C}">
      <dgm:prSet/>
      <dgm:spPr/>
      <dgm:t>
        <a:bodyPr/>
        <a:lstStyle/>
        <a:p>
          <a:endParaRPr lang="fr-FR"/>
        </a:p>
      </dgm:t>
    </dgm:pt>
    <dgm:pt modelId="{EBD0500B-160A-4DE0-A99C-3D27F5094D3C}">
      <dgm:prSet phldrT="[Texte]"/>
      <dgm:spPr/>
      <dgm:t>
        <a:bodyPr/>
        <a:lstStyle/>
        <a:p>
          <a:r>
            <a:rPr lang="fr-FR" b="1" smtClean="0"/>
            <a:t>Type :</a:t>
          </a:r>
          <a:r>
            <a:rPr lang="fr-FR" smtClean="0"/>
            <a:t> fichier csv </a:t>
          </a:r>
          <a:endParaRPr lang="fr-FR" dirty="0"/>
        </a:p>
      </dgm:t>
    </dgm:pt>
    <dgm:pt modelId="{53C0AF83-1D33-41D3-A10B-58A832CA2B14}" type="parTrans" cxnId="{55B8B0A1-FDAB-4694-9D29-E7F45CE0A18C}">
      <dgm:prSet/>
      <dgm:spPr/>
      <dgm:t>
        <a:bodyPr/>
        <a:lstStyle/>
        <a:p>
          <a:endParaRPr lang="fr-FR"/>
        </a:p>
      </dgm:t>
    </dgm:pt>
    <dgm:pt modelId="{6CCC239B-BB2E-40D3-AFDF-A90A85F73186}" type="sibTrans" cxnId="{55B8B0A1-FDAB-4694-9D29-E7F45CE0A18C}">
      <dgm:prSet/>
      <dgm:spPr/>
      <dgm:t>
        <a:bodyPr/>
        <a:lstStyle/>
        <a:p>
          <a:endParaRPr lang="fr-FR"/>
        </a:p>
      </dgm:t>
    </dgm:pt>
    <dgm:pt modelId="{60C9D8F7-E327-4079-B8CB-39F4BC5F177B}">
      <dgm:prSet/>
      <dgm:spPr/>
      <dgm:t>
        <a:bodyPr/>
        <a:lstStyle/>
        <a:p>
          <a:r>
            <a:rPr lang="fr-FR" b="1" smtClean="0"/>
            <a:t>Objectif :</a:t>
          </a:r>
          <a:r>
            <a:rPr lang="fr-FR" smtClean="0"/>
            <a:t> décrire </a:t>
          </a:r>
          <a:endParaRPr lang="fr-FR" dirty="0"/>
        </a:p>
      </dgm:t>
    </dgm:pt>
    <dgm:pt modelId="{E93821DB-D8DE-4DCE-A894-8325D55460FB}" type="parTrans" cxnId="{B35E97FC-12FD-49A6-8BE3-91D2A2ED3546}">
      <dgm:prSet/>
      <dgm:spPr/>
      <dgm:t>
        <a:bodyPr/>
        <a:lstStyle/>
        <a:p>
          <a:endParaRPr lang="fr-FR"/>
        </a:p>
      </dgm:t>
    </dgm:pt>
    <dgm:pt modelId="{151FF0AF-F972-422E-B295-F131237A2240}" type="sibTrans" cxnId="{B35E97FC-12FD-49A6-8BE3-91D2A2ED3546}">
      <dgm:prSet/>
      <dgm:spPr/>
      <dgm:t>
        <a:bodyPr/>
        <a:lstStyle/>
        <a:p>
          <a:endParaRPr lang="fr-FR"/>
        </a:p>
      </dgm:t>
    </dgm:pt>
    <dgm:pt modelId="{2DBA1204-4B45-4BD3-B8F9-47AEB572301F}">
      <dgm:prSet/>
      <dgm:spPr/>
      <dgm:t>
        <a:bodyPr/>
        <a:lstStyle/>
        <a:p>
          <a:r>
            <a:rPr lang="fr-FR" b="1" smtClean="0"/>
            <a:t>Projet :</a:t>
          </a:r>
          <a:r>
            <a:rPr lang="fr-FR" smtClean="0"/>
            <a:t> application web d'un musée, avec gestion des événements et expositions, galerie des médias, billetterie </a:t>
          </a:r>
          <a:endParaRPr lang="fr-FR" dirty="0"/>
        </a:p>
      </dgm:t>
    </dgm:pt>
    <dgm:pt modelId="{476AEDFC-D4B5-45E9-A611-8D6C0E628DF2}" type="parTrans" cxnId="{F8C62CC1-F4FF-45D2-82F4-2F73F7AE47DA}">
      <dgm:prSet/>
      <dgm:spPr/>
      <dgm:t>
        <a:bodyPr/>
        <a:lstStyle/>
        <a:p>
          <a:endParaRPr lang="fr-FR"/>
        </a:p>
      </dgm:t>
    </dgm:pt>
    <dgm:pt modelId="{1BCD7D96-CEF9-4293-A6FF-6F2303E51658}" type="sibTrans" cxnId="{F8C62CC1-F4FF-45D2-82F4-2F73F7AE47DA}">
      <dgm:prSet/>
      <dgm:spPr/>
      <dgm:t>
        <a:bodyPr/>
        <a:lstStyle/>
        <a:p>
          <a:endParaRPr lang="fr-FR"/>
        </a:p>
      </dgm:t>
    </dgm:pt>
    <dgm:pt modelId="{E55893B2-AF7D-4149-BC61-8506C7500889}">
      <dgm:prSet/>
      <dgm:spPr/>
      <dgm:t>
        <a:bodyPr/>
        <a:lstStyle/>
        <a:p>
          <a:r>
            <a:rPr lang="fr-FR" b="1" dirty="0" smtClean="0"/>
            <a:t>dimensions : </a:t>
          </a:r>
          <a:r>
            <a:rPr lang="fr-FR" b="0" dirty="0" smtClean="0"/>
            <a:t>300 page , +80000 mots</a:t>
          </a:r>
          <a:endParaRPr lang="fr-FR" dirty="0"/>
        </a:p>
      </dgm:t>
    </dgm:pt>
    <dgm:pt modelId="{E2724970-C23A-4F78-961C-5878893AF026}" type="parTrans" cxnId="{B3F5ED2F-6794-476E-899C-E74A379F7371}">
      <dgm:prSet/>
      <dgm:spPr/>
      <dgm:t>
        <a:bodyPr/>
        <a:lstStyle/>
        <a:p>
          <a:endParaRPr lang="fr-FR"/>
        </a:p>
      </dgm:t>
    </dgm:pt>
    <dgm:pt modelId="{D0084A85-8941-405C-BCD0-ABDB371D05D4}" type="sibTrans" cxnId="{B3F5ED2F-6794-476E-899C-E74A379F7371}">
      <dgm:prSet/>
      <dgm:spPr/>
      <dgm:t>
        <a:bodyPr/>
        <a:lstStyle/>
        <a:p>
          <a:endParaRPr lang="fr-FR"/>
        </a:p>
      </dgm:t>
    </dgm:pt>
    <dgm:pt modelId="{A1DB0182-7344-4E81-9F79-E5134E19C645}">
      <dgm:prSet/>
      <dgm:spPr/>
      <dgm:t>
        <a:bodyPr/>
        <a:lstStyle/>
        <a:p>
          <a:r>
            <a:rPr lang="fr-FR" b="1" smtClean="0"/>
            <a:t>Objectif :</a:t>
          </a:r>
          <a:r>
            <a:rPr lang="fr-FR" smtClean="0"/>
            <a:t> standardiser et classifier les données </a:t>
          </a:r>
          <a:endParaRPr lang="fr-FR" dirty="0"/>
        </a:p>
      </dgm:t>
    </dgm:pt>
    <dgm:pt modelId="{BC1ACBCF-C57A-49FF-B117-35792519579B}" type="parTrans" cxnId="{D365862B-7506-4F02-983C-02CC775B0D9E}">
      <dgm:prSet/>
      <dgm:spPr/>
      <dgm:t>
        <a:bodyPr/>
        <a:lstStyle/>
        <a:p>
          <a:endParaRPr lang="fr-FR"/>
        </a:p>
      </dgm:t>
    </dgm:pt>
    <dgm:pt modelId="{A530BBF4-E43B-4B31-A37D-8F1E76EFB14C}" type="sibTrans" cxnId="{D365862B-7506-4F02-983C-02CC775B0D9E}">
      <dgm:prSet/>
      <dgm:spPr/>
      <dgm:t>
        <a:bodyPr/>
        <a:lstStyle/>
        <a:p>
          <a:endParaRPr lang="fr-FR"/>
        </a:p>
      </dgm:t>
    </dgm:pt>
    <dgm:pt modelId="{683F2F3B-D9F8-416B-AAEC-B5B64C0DD612}">
      <dgm:prSet/>
      <dgm:spPr/>
      <dgm:t>
        <a:bodyPr/>
        <a:lstStyle/>
        <a:p>
          <a:r>
            <a:rPr lang="fr-FR" b="1" smtClean="0"/>
            <a:t>Projet :</a:t>
          </a:r>
          <a:r>
            <a:rPr lang="fr-FR" smtClean="0"/>
            <a:t> application web d'un musée, avec gestion des événements et expositions, galerie des médias, billetterie </a:t>
          </a:r>
          <a:endParaRPr lang="fr-FR" dirty="0"/>
        </a:p>
      </dgm:t>
    </dgm:pt>
    <dgm:pt modelId="{8BF0592A-58A5-4412-9ADE-77EBED18FE5D}" type="parTrans" cxnId="{E47BEA14-E368-4119-B84F-926B319FBF48}">
      <dgm:prSet/>
      <dgm:spPr/>
      <dgm:t>
        <a:bodyPr/>
        <a:lstStyle/>
        <a:p>
          <a:endParaRPr lang="fr-FR"/>
        </a:p>
      </dgm:t>
    </dgm:pt>
    <dgm:pt modelId="{A4AFA7E8-1AC7-4FAF-BDA2-341206DB87FB}" type="sibTrans" cxnId="{E47BEA14-E368-4119-B84F-926B319FBF48}">
      <dgm:prSet/>
      <dgm:spPr/>
      <dgm:t>
        <a:bodyPr/>
        <a:lstStyle/>
        <a:p>
          <a:endParaRPr lang="fr-FR"/>
        </a:p>
      </dgm:t>
    </dgm:pt>
    <dgm:pt modelId="{9ECC941C-E28A-434F-9D1F-E03C4995813F}">
      <dgm:prSet/>
      <dgm:spPr/>
      <dgm:t>
        <a:bodyPr/>
        <a:lstStyle/>
        <a:p>
          <a:r>
            <a:rPr lang="fr-FR" b="1" smtClean="0"/>
            <a:t>dimensions : </a:t>
          </a:r>
          <a:r>
            <a:rPr lang="fr-FR" smtClean="0"/>
            <a:t>2383 x 2</a:t>
          </a:r>
          <a:endParaRPr lang="fr-FR" dirty="0"/>
        </a:p>
      </dgm:t>
    </dgm:pt>
    <dgm:pt modelId="{35B7C3BF-8C58-461A-B4AF-6CC2C76E2D0C}" type="parTrans" cxnId="{56B1BE2A-1F4A-4B6F-BE3E-F6039ADC72AD}">
      <dgm:prSet/>
      <dgm:spPr/>
      <dgm:t>
        <a:bodyPr/>
        <a:lstStyle/>
        <a:p>
          <a:endParaRPr lang="fr-FR"/>
        </a:p>
      </dgm:t>
    </dgm:pt>
    <dgm:pt modelId="{6C7970DA-CDF6-47BC-89B6-6F5112016E63}" type="sibTrans" cxnId="{56B1BE2A-1F4A-4B6F-BE3E-F6039ADC72AD}">
      <dgm:prSet/>
      <dgm:spPr/>
      <dgm:t>
        <a:bodyPr/>
        <a:lstStyle/>
        <a:p>
          <a:endParaRPr lang="fr-FR"/>
        </a:p>
      </dgm:t>
    </dgm:pt>
    <dgm:pt modelId="{0FC763BA-D05D-428D-B411-02E6E3680CFE}" type="pres">
      <dgm:prSet presAssocID="{7567CC72-4500-4C23-AFFB-317E5DA1A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A82F489-C65B-4100-B9C1-65EA674EEFB2}" type="pres">
      <dgm:prSet presAssocID="{8376AF33-0CF6-410E-A829-1420A7B14B81}" presName="linNode" presStyleCnt="0"/>
      <dgm:spPr/>
    </dgm:pt>
    <dgm:pt modelId="{6945FC4F-D2BA-4AD1-B770-B6DEEF080FE6}" type="pres">
      <dgm:prSet presAssocID="{8376AF33-0CF6-410E-A829-1420A7B14B8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1437-763C-4E75-92CA-6DD80756CDD3}" type="pres">
      <dgm:prSet presAssocID="{8376AF33-0CF6-410E-A829-1420A7B14B8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FEC6EC-2F2D-4E13-81F6-DF1A312B305F}" type="pres">
      <dgm:prSet presAssocID="{8B053277-99D0-4B00-96A7-78F5E65D6B4C}" presName="sp" presStyleCnt="0"/>
      <dgm:spPr/>
    </dgm:pt>
    <dgm:pt modelId="{CD527412-1973-4E5E-8321-66116265AEC0}" type="pres">
      <dgm:prSet presAssocID="{3DDE1ED2-2D0A-4E8E-9C1E-F47400AF64D2}" presName="linNode" presStyleCnt="0"/>
      <dgm:spPr/>
    </dgm:pt>
    <dgm:pt modelId="{6B8A8CEF-E06F-45AC-9DD8-4CFAEF6A3CA0}" type="pres">
      <dgm:prSet presAssocID="{3DDE1ED2-2D0A-4E8E-9C1E-F47400AF64D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980DD1-5013-49AC-BBB8-6AE1444EB35E}" type="pres">
      <dgm:prSet presAssocID="{3DDE1ED2-2D0A-4E8E-9C1E-F47400AF64D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942D7EA-B917-43B3-89F9-F07657BB8D54}" type="presOf" srcId="{683F2F3B-D9F8-416B-AAEC-B5B64C0DD612}" destId="{1B980DD1-5013-49AC-BBB8-6AE1444EB35E}" srcOrd="0" destOrd="2" presId="urn:microsoft.com/office/officeart/2005/8/layout/vList5"/>
    <dgm:cxn modelId="{9DF7A126-A978-428A-BB3D-529560ABB0A0}" type="presOf" srcId="{E55893B2-AF7D-4149-BC61-8506C7500889}" destId="{85AD1437-763C-4E75-92CA-6DD80756CDD3}" srcOrd="0" destOrd="3" presId="urn:microsoft.com/office/officeart/2005/8/layout/vList5"/>
    <dgm:cxn modelId="{B35E97FC-12FD-49A6-8BE3-91D2A2ED3546}" srcId="{8376AF33-0CF6-410E-A829-1420A7B14B81}" destId="{60C9D8F7-E327-4079-B8CB-39F4BC5F177B}" srcOrd="1" destOrd="0" parTransId="{E93821DB-D8DE-4DCE-A894-8325D55460FB}" sibTransId="{151FF0AF-F972-422E-B295-F131237A2240}"/>
    <dgm:cxn modelId="{A33682F3-88BF-4D7E-B0C3-B5773428C29F}" type="presOf" srcId="{EBD0500B-160A-4DE0-A99C-3D27F5094D3C}" destId="{1B980DD1-5013-49AC-BBB8-6AE1444EB35E}" srcOrd="0" destOrd="0" presId="urn:microsoft.com/office/officeart/2005/8/layout/vList5"/>
    <dgm:cxn modelId="{4AF7053D-670D-47DD-9E2B-D19CAE1EB154}" type="presOf" srcId="{9ECC941C-E28A-434F-9D1F-E03C4995813F}" destId="{1B980DD1-5013-49AC-BBB8-6AE1444EB35E}" srcOrd="0" destOrd="3" presId="urn:microsoft.com/office/officeart/2005/8/layout/vList5"/>
    <dgm:cxn modelId="{FEB1BF85-7D1E-4E3D-B730-BD36FFFD7538}" type="presOf" srcId="{2DBA1204-4B45-4BD3-B8F9-47AEB572301F}" destId="{85AD1437-763C-4E75-92CA-6DD80756CDD3}" srcOrd="0" destOrd="2" presId="urn:microsoft.com/office/officeart/2005/8/layout/vList5"/>
    <dgm:cxn modelId="{B3F5ED2F-6794-476E-899C-E74A379F7371}" srcId="{8376AF33-0CF6-410E-A829-1420A7B14B81}" destId="{E55893B2-AF7D-4149-BC61-8506C7500889}" srcOrd="3" destOrd="0" parTransId="{E2724970-C23A-4F78-961C-5878893AF026}" sibTransId="{D0084A85-8941-405C-BCD0-ABDB371D05D4}"/>
    <dgm:cxn modelId="{134C23C8-EA3F-4ABA-A544-2FCBA043D028}" srcId="{7567CC72-4500-4C23-AFFB-317E5DA1AEC2}" destId="{8376AF33-0CF6-410E-A829-1420A7B14B81}" srcOrd="0" destOrd="0" parTransId="{81269D87-5CB1-4222-8EFE-F8EAC3E54B75}" sibTransId="{8B053277-99D0-4B00-96A7-78F5E65D6B4C}"/>
    <dgm:cxn modelId="{A2AA53F8-6555-4F9C-AD0A-8EF0CE114F13}" type="presOf" srcId="{3DDE1ED2-2D0A-4E8E-9C1E-F47400AF64D2}" destId="{6B8A8CEF-E06F-45AC-9DD8-4CFAEF6A3CA0}" srcOrd="0" destOrd="0" presId="urn:microsoft.com/office/officeart/2005/8/layout/vList5"/>
    <dgm:cxn modelId="{56B1BE2A-1F4A-4B6F-BE3E-F6039ADC72AD}" srcId="{3DDE1ED2-2D0A-4E8E-9C1E-F47400AF64D2}" destId="{9ECC941C-E28A-434F-9D1F-E03C4995813F}" srcOrd="3" destOrd="0" parTransId="{35B7C3BF-8C58-461A-B4AF-6CC2C76E2D0C}" sibTransId="{6C7970DA-CDF6-47BC-89B6-6F5112016E63}"/>
    <dgm:cxn modelId="{E47BEA14-E368-4119-B84F-926B319FBF48}" srcId="{3DDE1ED2-2D0A-4E8E-9C1E-F47400AF64D2}" destId="{683F2F3B-D9F8-416B-AAEC-B5B64C0DD612}" srcOrd="2" destOrd="0" parTransId="{8BF0592A-58A5-4412-9ADE-77EBED18FE5D}" sibTransId="{A4AFA7E8-1AC7-4FAF-BDA2-341206DB87FB}"/>
    <dgm:cxn modelId="{F8C62CC1-F4FF-45D2-82F4-2F73F7AE47DA}" srcId="{8376AF33-0CF6-410E-A829-1420A7B14B81}" destId="{2DBA1204-4B45-4BD3-B8F9-47AEB572301F}" srcOrd="2" destOrd="0" parTransId="{476AEDFC-D4B5-45E9-A611-8D6C0E628DF2}" sibTransId="{1BCD7D96-CEF9-4293-A6FF-6F2303E51658}"/>
    <dgm:cxn modelId="{3DC95F26-0108-4B1D-9129-9DEB263955F6}" srcId="{8376AF33-0CF6-410E-A829-1420A7B14B81}" destId="{B443EB15-3865-4CD7-9F21-657BE21E9571}" srcOrd="0" destOrd="0" parTransId="{E42ED491-DD93-43C5-8395-038E35550824}" sibTransId="{B4A9F53F-198D-434F-A67E-3A53BAF147C3}"/>
    <dgm:cxn modelId="{B1EC1E5E-FF3A-4AFD-AE29-332BDDB5820E}" type="presOf" srcId="{60C9D8F7-E327-4079-B8CB-39F4BC5F177B}" destId="{85AD1437-763C-4E75-92CA-6DD80756CDD3}" srcOrd="0" destOrd="1" presId="urn:microsoft.com/office/officeart/2005/8/layout/vList5"/>
    <dgm:cxn modelId="{1E7E345A-276C-40FD-A178-A5AAC29E0F82}" type="presOf" srcId="{B443EB15-3865-4CD7-9F21-657BE21E9571}" destId="{85AD1437-763C-4E75-92CA-6DD80756CDD3}" srcOrd="0" destOrd="0" presId="urn:microsoft.com/office/officeart/2005/8/layout/vList5"/>
    <dgm:cxn modelId="{55B8B0A1-FDAB-4694-9D29-E7F45CE0A18C}" srcId="{3DDE1ED2-2D0A-4E8E-9C1E-F47400AF64D2}" destId="{EBD0500B-160A-4DE0-A99C-3D27F5094D3C}" srcOrd="0" destOrd="0" parTransId="{53C0AF83-1D33-41D3-A10B-58A832CA2B14}" sibTransId="{6CCC239B-BB2E-40D3-AFDF-A90A85F73186}"/>
    <dgm:cxn modelId="{D365862B-7506-4F02-983C-02CC775B0D9E}" srcId="{3DDE1ED2-2D0A-4E8E-9C1E-F47400AF64D2}" destId="{A1DB0182-7344-4E81-9F79-E5134E19C645}" srcOrd="1" destOrd="0" parTransId="{BC1ACBCF-C57A-49FF-B117-35792519579B}" sibTransId="{A530BBF4-E43B-4B31-A37D-8F1E76EFB14C}"/>
    <dgm:cxn modelId="{F49C31DC-0D51-4B77-A33C-AA2380B82C2C}" srcId="{7567CC72-4500-4C23-AFFB-317E5DA1AEC2}" destId="{3DDE1ED2-2D0A-4E8E-9C1E-F47400AF64D2}" srcOrd="1" destOrd="0" parTransId="{708D836B-1EEE-4764-A772-318656605155}" sibTransId="{781E5345-4457-4309-8A30-57FB407902E6}"/>
    <dgm:cxn modelId="{C151BAD7-FBAE-4FB7-9CCB-88E4AF645692}" type="presOf" srcId="{8376AF33-0CF6-410E-A829-1420A7B14B81}" destId="{6945FC4F-D2BA-4AD1-B770-B6DEEF080FE6}" srcOrd="0" destOrd="0" presId="urn:microsoft.com/office/officeart/2005/8/layout/vList5"/>
    <dgm:cxn modelId="{E0B9CE2C-5DDC-4D40-8A83-8737CB170B50}" type="presOf" srcId="{7567CC72-4500-4C23-AFFB-317E5DA1AEC2}" destId="{0FC763BA-D05D-428D-B411-02E6E3680CFE}" srcOrd="0" destOrd="0" presId="urn:microsoft.com/office/officeart/2005/8/layout/vList5"/>
    <dgm:cxn modelId="{EF527561-0B5A-44E2-A8FA-650D25CC1B8A}" type="presOf" srcId="{A1DB0182-7344-4E81-9F79-E5134E19C645}" destId="{1B980DD1-5013-49AC-BBB8-6AE1444EB35E}" srcOrd="0" destOrd="1" presId="urn:microsoft.com/office/officeart/2005/8/layout/vList5"/>
    <dgm:cxn modelId="{8F417B09-1C33-4150-BD67-54B693D192C7}" type="presParOf" srcId="{0FC763BA-D05D-428D-B411-02E6E3680CFE}" destId="{DA82F489-C65B-4100-B9C1-65EA674EEFB2}" srcOrd="0" destOrd="0" presId="urn:microsoft.com/office/officeart/2005/8/layout/vList5"/>
    <dgm:cxn modelId="{6234DE9F-7D35-4D4B-B77E-940643C35251}" type="presParOf" srcId="{DA82F489-C65B-4100-B9C1-65EA674EEFB2}" destId="{6945FC4F-D2BA-4AD1-B770-B6DEEF080FE6}" srcOrd="0" destOrd="0" presId="urn:microsoft.com/office/officeart/2005/8/layout/vList5"/>
    <dgm:cxn modelId="{011545DA-71F5-49C3-B087-DA720A67DBAC}" type="presParOf" srcId="{DA82F489-C65B-4100-B9C1-65EA674EEFB2}" destId="{85AD1437-763C-4E75-92CA-6DD80756CDD3}" srcOrd="1" destOrd="0" presId="urn:microsoft.com/office/officeart/2005/8/layout/vList5"/>
    <dgm:cxn modelId="{C7640D5F-4CFD-4911-B172-BE648A7563B9}" type="presParOf" srcId="{0FC763BA-D05D-428D-B411-02E6E3680CFE}" destId="{9EFEC6EC-2F2D-4E13-81F6-DF1A312B305F}" srcOrd="1" destOrd="0" presId="urn:microsoft.com/office/officeart/2005/8/layout/vList5"/>
    <dgm:cxn modelId="{632E58C4-1405-47F3-A7E6-0311B467550A}" type="presParOf" srcId="{0FC763BA-D05D-428D-B411-02E6E3680CFE}" destId="{CD527412-1973-4E5E-8321-66116265AEC0}" srcOrd="2" destOrd="0" presId="urn:microsoft.com/office/officeart/2005/8/layout/vList5"/>
    <dgm:cxn modelId="{05AFB3AD-9A2A-4912-9526-257482AE2C4E}" type="presParOf" srcId="{CD527412-1973-4E5E-8321-66116265AEC0}" destId="{6B8A8CEF-E06F-45AC-9DD8-4CFAEF6A3CA0}" srcOrd="0" destOrd="0" presId="urn:microsoft.com/office/officeart/2005/8/layout/vList5"/>
    <dgm:cxn modelId="{4ACDD36B-7560-4D71-B243-C00C2D5CE058}" type="presParOf" srcId="{CD527412-1973-4E5E-8321-66116265AEC0}" destId="{1B980DD1-5013-49AC-BBB8-6AE1444EB3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1437-763C-4E75-92CA-6DD80756CDD3}">
      <dsp:nvSpPr>
        <dsp:cNvPr id="0" name=""/>
        <dsp:cNvSpPr/>
      </dsp:nvSpPr>
      <dsp:spPr>
        <a:xfrm rot="5400000">
          <a:off x="3180731" y="-742347"/>
          <a:ext cx="1935836" cy="390461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Type :</a:t>
          </a:r>
          <a:r>
            <a:rPr lang="fr-FR" sz="1600" kern="1200" smtClean="0"/>
            <a:t> fichier texte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Objectif :</a:t>
          </a:r>
          <a:r>
            <a:rPr lang="fr-FR" sz="1600" kern="1200" smtClean="0"/>
            <a:t> décrire 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Projet :</a:t>
          </a:r>
          <a:r>
            <a:rPr lang="fr-FR" sz="1600" kern="1200" smtClean="0"/>
            <a:t> application web d'un musée, avec gestion des événements et expositions, galerie des médias, billetterie 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dimensions : </a:t>
          </a:r>
          <a:r>
            <a:rPr lang="fr-FR" sz="1600" b="0" kern="1200" dirty="0" smtClean="0"/>
            <a:t>300 page , +80000 mots</a:t>
          </a:r>
          <a:endParaRPr lang="fr-FR" sz="1600" kern="1200" dirty="0"/>
        </a:p>
      </dsp:txBody>
      <dsp:txXfrm rot="-5400000">
        <a:off x="2196344" y="336540"/>
        <a:ext cx="3810111" cy="1746836"/>
      </dsp:txXfrm>
    </dsp:sp>
    <dsp:sp modelId="{6945FC4F-D2BA-4AD1-B770-B6DEEF080FE6}">
      <dsp:nvSpPr>
        <dsp:cNvPr id="0" name=""/>
        <dsp:cNvSpPr/>
      </dsp:nvSpPr>
      <dsp:spPr>
        <a:xfrm>
          <a:off x="0" y="60"/>
          <a:ext cx="2196343" cy="24197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Spécifications fonctionnelles</a:t>
          </a:r>
          <a:endParaRPr lang="fr-FR" sz="2400" kern="1200" dirty="0"/>
        </a:p>
      </dsp:txBody>
      <dsp:txXfrm>
        <a:off x="107217" y="107277"/>
        <a:ext cx="1981909" cy="2205361"/>
      </dsp:txXfrm>
    </dsp:sp>
    <dsp:sp modelId="{1B980DD1-5013-49AC-BBB8-6AE1444EB35E}">
      <dsp:nvSpPr>
        <dsp:cNvPr id="0" name=""/>
        <dsp:cNvSpPr/>
      </dsp:nvSpPr>
      <dsp:spPr>
        <a:xfrm rot="5400000">
          <a:off x="3180731" y="1798437"/>
          <a:ext cx="1935836" cy="390461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Type :</a:t>
          </a:r>
          <a:r>
            <a:rPr lang="fr-FR" sz="1600" kern="1200" smtClean="0"/>
            <a:t> fichier csv 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Objectif :</a:t>
          </a:r>
          <a:r>
            <a:rPr lang="fr-FR" sz="1600" kern="1200" smtClean="0"/>
            <a:t> standardiser et classifier les données 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Projet :</a:t>
          </a:r>
          <a:r>
            <a:rPr lang="fr-FR" sz="1600" kern="1200" smtClean="0"/>
            <a:t> application web d'un musée, avec gestion des événements et expositions, galerie des médias, billetterie 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dimensions : </a:t>
          </a:r>
          <a:r>
            <a:rPr lang="fr-FR" sz="1600" kern="1200" smtClean="0"/>
            <a:t>2383 x 2</a:t>
          </a:r>
          <a:endParaRPr lang="fr-FR" sz="1600" kern="1200" dirty="0"/>
        </a:p>
      </dsp:txBody>
      <dsp:txXfrm rot="-5400000">
        <a:off x="2196344" y="2877324"/>
        <a:ext cx="3810111" cy="1746836"/>
      </dsp:txXfrm>
    </dsp:sp>
    <dsp:sp modelId="{6B8A8CEF-E06F-45AC-9DD8-4CFAEF6A3CA0}">
      <dsp:nvSpPr>
        <dsp:cNvPr id="0" name=""/>
        <dsp:cNvSpPr/>
      </dsp:nvSpPr>
      <dsp:spPr>
        <a:xfrm>
          <a:off x="0" y="2540845"/>
          <a:ext cx="2196343" cy="24197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Spécifications fonctionnelles standardisées</a:t>
          </a:r>
          <a:endParaRPr lang="fr-FR" sz="2400" kern="1200" dirty="0"/>
        </a:p>
      </dsp:txBody>
      <dsp:txXfrm>
        <a:off x="107217" y="2648062"/>
        <a:ext cx="1981909" cy="2205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AAE1-39D2-486D-8A78-B9387B3F2203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DD6D-730B-4EE7-99CE-3036C994D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dirty="0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D1DD19-1C12-4C12-BE57-F014CC7EAEB1}" type="slidenum">
              <a:rPr lang="fr-FR" altLang="fr-FR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fr-FR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5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4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6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98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79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4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00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33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924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1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8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0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5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77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561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22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01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34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95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7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719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9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089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3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9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399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49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8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73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60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82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15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51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7795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804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483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09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94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2979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632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3951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507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4730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dirty="0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D1DD19-1C12-4C12-BE57-F014CC7EAEB1}" type="slidenum">
              <a:rPr lang="fr-FR" altLang="fr-FR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fr-FR" altLang="fr-FR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3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kern="1200" cap="all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3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2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4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9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CEA1A-3465-4AC0-BBD3-CC6BEB1D78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68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37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2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3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92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9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8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65D4-7DE7-47C2-91EC-638E6DD647C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09A0-C766-4060-9510-EDE5CD49B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25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0.png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ous-titre 2"/>
          <p:cNvSpPr txBox="1">
            <a:spLocks/>
          </p:cNvSpPr>
          <p:nvPr/>
        </p:nvSpPr>
        <p:spPr bwMode="auto">
          <a:xfrm>
            <a:off x="259307" y="1828801"/>
            <a:ext cx="11614245" cy="48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buNone/>
            </a:pPr>
            <a:r>
              <a:rPr lang="fr-FR" sz="2400" dirty="0"/>
              <a:t>Présentation de la thèse professionnelle de fin d’études</a:t>
            </a:r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r>
              <a:rPr lang="fr-FR" altLang="fr-FR" sz="1400" dirty="0" smtClean="0"/>
              <a:t>Encadrement:                                </a:t>
            </a:r>
            <a:r>
              <a:rPr lang="fr-FR" altLang="fr-FR" sz="1400" dirty="0"/>
              <a:t>	                            	</a:t>
            </a:r>
            <a:r>
              <a:rPr lang="fr-FR" altLang="fr-FR" sz="1400" dirty="0" smtClean="0"/>
              <a:t>				 Présentation: </a:t>
            </a:r>
            <a:endParaRPr lang="fr-FR" altLang="fr-FR" sz="1400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r>
              <a:rPr lang="fr-FR" altLang="fr-FR" sz="1800" b="1" dirty="0" smtClean="0"/>
              <a:t>Dr. Nesrine RHIM								</a:t>
            </a:r>
            <a:r>
              <a:rPr lang="fr-FR" sz="1800" b="1" dirty="0"/>
              <a:t>Ghislain NENAJOU</a:t>
            </a:r>
            <a:endParaRPr lang="fr-FR" altLang="fr-FR" sz="1800" b="1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r>
              <a:rPr lang="fr-FR" sz="1800" b="1" dirty="0"/>
              <a:t>Dr. </a:t>
            </a:r>
            <a:r>
              <a:rPr lang="fr-FR" sz="1800" b="1" dirty="0" err="1"/>
              <a:t>Moez</a:t>
            </a:r>
            <a:r>
              <a:rPr lang="fr-FR" sz="1800" b="1" dirty="0"/>
              <a:t> </a:t>
            </a:r>
            <a:r>
              <a:rPr lang="fr-FR" sz="1800" b="1" dirty="0" err="1"/>
              <a:t>Esseghir</a:t>
            </a:r>
            <a:endParaRPr lang="fr-FR" sz="1800" b="1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800" b="1" dirty="0"/>
          </a:p>
        </p:txBody>
      </p:sp>
      <p:cxnSp>
        <p:nvCxnSpPr>
          <p:cNvPr id="7" name="Line 12"/>
          <p:cNvCxnSpPr>
            <a:cxnSpLocks noChangeShapeType="1"/>
          </p:cNvCxnSpPr>
          <p:nvPr/>
        </p:nvCxnSpPr>
        <p:spPr bwMode="auto">
          <a:xfrm flipV="1">
            <a:off x="1331581" y="2674962"/>
            <a:ext cx="9600276" cy="27295"/>
          </a:xfrm>
          <a:prstGeom prst="line">
            <a:avLst/>
          </a:prstGeom>
          <a:ln w="38100">
            <a:solidFill>
              <a:srgbClr val="861F0A"/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Line 12"/>
          <p:cNvCxnSpPr>
            <a:cxnSpLocks noChangeShapeType="1"/>
          </p:cNvCxnSpPr>
          <p:nvPr/>
        </p:nvCxnSpPr>
        <p:spPr bwMode="auto">
          <a:xfrm>
            <a:off x="1331581" y="4291337"/>
            <a:ext cx="9600276" cy="0"/>
          </a:xfrm>
          <a:prstGeom prst="line">
            <a:avLst/>
          </a:prstGeom>
          <a:ln w="38100">
            <a:solidFill>
              <a:srgbClr val="861F0A"/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895600" y="2787985"/>
            <a:ext cx="66040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indent="180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2800" b="1" dirty="0"/>
              <a:t>Extraction et identification automatique des scénarii automatisables et pertinents </a:t>
            </a:r>
            <a:r>
              <a:rPr lang="fr-FR" sz="4400" b="1" dirty="0"/>
              <a:t/>
            </a:r>
            <a:br>
              <a:rPr lang="fr-FR" sz="4400" b="1" dirty="0"/>
            </a:br>
            <a:r>
              <a:rPr lang="fr-FR" sz="2400" b="1" dirty="0"/>
              <a:t>avec les méthodes de NLP et ML</a:t>
            </a:r>
            <a:endParaRPr lang="fr-FR" altLang="fr-FR" sz="2800" b="1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232348" y="2805284"/>
            <a:ext cx="7583165" cy="1343796"/>
          </a:xfrm>
          <a:prstGeom prst="roundRect">
            <a:avLst/>
          </a:prstGeom>
          <a:noFill/>
          <a:ln w="28575">
            <a:solidFill>
              <a:srgbClr val="861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1" y="542928"/>
            <a:ext cx="3445150" cy="1268563"/>
          </a:xfrm>
          <a:prstGeom prst="rect">
            <a:avLst/>
          </a:prstGeom>
        </p:spPr>
      </p:pic>
      <p:pic>
        <p:nvPicPr>
          <p:cNvPr id="14" name="Image 13" descr="C:\Users\lembach_\Desktop\logo\logos OK\newlogo-rvb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98" y="630742"/>
            <a:ext cx="2303780" cy="83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0"/>
    </mc:Choice>
    <mc:Fallback xmlns="">
      <p:transition spd="slow" advTm="275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10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Projet </a:t>
            </a:r>
            <a:r>
              <a:rPr lang="fr-FR" sz="2800" dirty="0" err="1"/>
              <a:t>Gottra</a:t>
            </a:r>
            <a:r>
              <a:rPr lang="fr-FR" sz="2800" dirty="0"/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861F0A"/>
                </a:solidFill>
              </a:rPr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Solution </a:t>
            </a:r>
            <a:r>
              <a:rPr lang="fr-FR" sz="2800" dirty="0"/>
              <a:t>proposée et </a:t>
            </a:r>
            <a:r>
              <a:rPr lang="fr-FR" sz="2800" dirty="0" smtClean="0"/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Application web GOTTRA++ </a:t>
            </a:r>
            <a:endParaRPr lang="fr-F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8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4414839" y="136525"/>
            <a:ext cx="3089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Etat </a:t>
            </a:r>
            <a:r>
              <a:rPr lang="fr-FR" sz="2800" dirty="0">
                <a:solidFill>
                  <a:srgbClr val="861F0A"/>
                </a:solidFill>
              </a:rPr>
              <a:t>de l’art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11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673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Outils </a:t>
            </a:r>
            <a:r>
              <a:rPr lang="fr-FR" dirty="0">
                <a:solidFill>
                  <a:schemeClr val="bg1"/>
                </a:solidFill>
              </a:rPr>
              <a:t>existants pour l'automatisation des projets de test</a:t>
            </a:r>
            <a:endParaRPr lang="fr-FR" alt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4580" name="Picture 4" descr="SeleniumHQ Browser Autom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23" y="2467897"/>
            <a:ext cx="3643353" cy="8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Watir Pro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48" y="4161170"/>
            <a:ext cx="3108891" cy="12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Smartesting – Bloor Re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9" y="1504270"/>
            <a:ext cx="3521689" cy="22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 descr="Panaya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87" y="3535132"/>
            <a:ext cx="3216071" cy="227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47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4414839" y="136525"/>
            <a:ext cx="3089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Etat </a:t>
            </a:r>
            <a:r>
              <a:rPr lang="fr-FR" sz="2800" dirty="0">
                <a:solidFill>
                  <a:srgbClr val="861F0A"/>
                </a:solidFill>
              </a:rPr>
              <a:t>de l’art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12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673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Originalité </a:t>
            </a:r>
            <a:r>
              <a:rPr lang="fr-FR" dirty="0">
                <a:solidFill>
                  <a:schemeClr val="bg1"/>
                </a:solidFill>
              </a:rPr>
              <a:t>de GOTTRA</a:t>
            </a:r>
            <a:r>
              <a:rPr lang="fr-FR" dirty="0" smtClean="0">
                <a:solidFill>
                  <a:schemeClr val="bg1"/>
                </a:solidFill>
              </a:rPr>
              <a:t>++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287" y="1638921"/>
            <a:ext cx="1039269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</a:rPr>
              <a:t>Automatisation de tout le processus d’un projet de </a:t>
            </a:r>
            <a:r>
              <a:rPr lang="fr-FR" dirty="0" smtClean="0">
                <a:solidFill>
                  <a:schemeClr val="dk1"/>
                </a:solidFill>
              </a:rPr>
              <a:t>test.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3" name="Forme automatique 2"/>
          <p:cNvSpPr>
            <a:spLocks noChangeArrowheads="1"/>
          </p:cNvSpPr>
          <p:nvPr/>
        </p:nvSpPr>
        <p:spPr bwMode="auto">
          <a:xfrm>
            <a:off x="6919348" y="1498995"/>
            <a:ext cx="4699258" cy="243561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137160" tIns="91440" rIns="13716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CU103-011 Afficher  le bloc d’images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6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Acteur : Internaute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Cas d’utilisation décrivant la consultation du bloc  Evènement en images d’un évènement.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6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Actions :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 clic sur l’image en cours de visualisation, l’entité image X est affichée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 clic sur le lien renvoie l’internaute vers la page d’accueil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6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Règles de gestion : 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 une valeur de l’entité n’est pas renseignée, la valeur ne s’affiche pas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0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 bloc s’affiche si des images ont été contribuées en back-office dans l’onglet Images</a:t>
            </a: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287" y="3254433"/>
            <a:ext cx="6096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</a:rPr>
              <a:t>Automatisation à partir de spécifications fonctionnelles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287" y="4364302"/>
            <a:ext cx="10641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</a:rPr>
              <a:t>adapté aussi bien pour des environnements agiles que pour des applications développées en cycle en V.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1"/>
                </a:solidFill>
              </a:rPr>
              <a:t>L’apprentissage automatique permettra d’améliorer les performances de </a:t>
            </a:r>
            <a:r>
              <a:rPr lang="fr-FR" dirty="0" err="1">
                <a:solidFill>
                  <a:schemeClr val="dk1"/>
                </a:solidFill>
              </a:rPr>
              <a:t>Gottra</a:t>
            </a:r>
            <a:r>
              <a:rPr lang="fr-FR" dirty="0">
                <a:solidFill>
                  <a:schemeClr val="dk1"/>
                </a:solidFill>
              </a:rPr>
              <a:t>++ au fil du temps.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91" y="2051611"/>
            <a:ext cx="1257300" cy="1162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3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13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Projet </a:t>
            </a:r>
            <a:r>
              <a:rPr lang="fr-FR" sz="2800" dirty="0" err="1"/>
              <a:t>Gottra</a:t>
            </a:r>
            <a:r>
              <a:rPr lang="fr-FR" sz="2800" dirty="0"/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</a:t>
            </a:r>
            <a:r>
              <a:rPr lang="fr-FR" sz="2800" dirty="0" smtClean="0">
                <a:solidFill>
                  <a:srgbClr val="861F0A"/>
                </a:solidFill>
              </a:rPr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Application web GOTTRA++ </a:t>
            </a:r>
            <a:endParaRPr lang="fr-F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8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14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7085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Structure de la solution 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18009" y="1587539"/>
            <a:ext cx="3569305" cy="1981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394" y="1472539"/>
            <a:ext cx="5246507" cy="229093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C:\Users\fkafou\Downloads\schéma final du proje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7" y="1670450"/>
            <a:ext cx="10244273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llipse 7"/>
          <p:cNvSpPr/>
          <p:nvPr/>
        </p:nvSpPr>
        <p:spPr>
          <a:xfrm>
            <a:off x="5560580" y="1279763"/>
            <a:ext cx="573268" cy="72067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09650" y="1311826"/>
            <a:ext cx="815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C00000"/>
                </a:solidFill>
              </a:rPr>
              <a:t>1</a:t>
            </a:r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2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15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7085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Structure de la solution 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19492" y="1345981"/>
            <a:ext cx="3569305" cy="1981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5058" y="1421691"/>
            <a:ext cx="5515897" cy="24522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C:\Users\fkafou\Downloads\schéma final du proje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7" y="1670450"/>
            <a:ext cx="10244273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Ellipse 27"/>
          <p:cNvSpPr/>
          <p:nvPr/>
        </p:nvSpPr>
        <p:spPr>
          <a:xfrm>
            <a:off x="11137054" y="1616141"/>
            <a:ext cx="573268" cy="72067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1210925" y="1628932"/>
            <a:ext cx="815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C00000"/>
                </a:solidFill>
              </a:rPr>
              <a:t>2</a:t>
            </a:r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16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7085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Structure de la solution 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43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5058" y="3949620"/>
            <a:ext cx="5515897" cy="24522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C:\Users\fkafou\Downloads\schéma final du proje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7" y="1620144"/>
            <a:ext cx="10244273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Ellipse 27"/>
          <p:cNvSpPr/>
          <p:nvPr/>
        </p:nvSpPr>
        <p:spPr>
          <a:xfrm>
            <a:off x="11200501" y="4630957"/>
            <a:ext cx="573268" cy="72067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1289581" y="4606413"/>
            <a:ext cx="815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34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17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7085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Structure de la solution 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43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08432" y="3631986"/>
            <a:ext cx="5515897" cy="24522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C:\Users\fkafou\Downloads\schéma final du proje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7" y="1670450"/>
            <a:ext cx="10244273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Ellipse 27"/>
          <p:cNvSpPr/>
          <p:nvPr/>
        </p:nvSpPr>
        <p:spPr>
          <a:xfrm>
            <a:off x="635164" y="3861119"/>
            <a:ext cx="573268" cy="72067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14124" y="3873910"/>
            <a:ext cx="815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25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18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Description </a:t>
            </a:r>
            <a:r>
              <a:rPr lang="fr-FR" dirty="0">
                <a:solidFill>
                  <a:schemeClr val="bg1"/>
                </a:solidFill>
              </a:rPr>
              <a:t>des données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21" name="Forme automatique 2"/>
          <p:cNvSpPr>
            <a:spLocks noChangeArrowheads="1"/>
          </p:cNvSpPr>
          <p:nvPr/>
        </p:nvSpPr>
        <p:spPr bwMode="auto">
          <a:xfrm>
            <a:off x="7020638" y="1282686"/>
            <a:ext cx="3617865" cy="2640385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137160" tIns="91440" rIns="13716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fr-FR" sz="1100" dirty="0">
              <a:effectLst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13025908"/>
              </p:ext>
            </p:extLst>
          </p:nvPr>
        </p:nvGraphicFramePr>
        <p:xfrm>
          <a:off x="432619" y="1449931"/>
          <a:ext cx="6100955" cy="496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356" y="1289588"/>
            <a:ext cx="2785038" cy="2580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208" y="4032214"/>
            <a:ext cx="2618037" cy="2679238"/>
          </a:xfrm>
          <a:prstGeom prst="rect">
            <a:avLst/>
          </a:prstGeom>
        </p:spPr>
      </p:pic>
      <p:sp>
        <p:nvSpPr>
          <p:cNvPr id="2" name="Flèche vers le bas 1"/>
          <p:cNvSpPr/>
          <p:nvPr/>
        </p:nvSpPr>
        <p:spPr>
          <a:xfrm>
            <a:off x="3962400" y="3629891"/>
            <a:ext cx="498764" cy="61883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1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19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Extraction </a:t>
            </a:r>
            <a:r>
              <a:rPr lang="fr-FR" dirty="0">
                <a:solidFill>
                  <a:schemeClr val="bg1"/>
                </a:solidFill>
              </a:rPr>
              <a:t>des cas d’utilisation et exigences métiers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34" y="1753361"/>
            <a:ext cx="5188769" cy="2752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3418" y="4837956"/>
            <a:ext cx="285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Approche basée sur les </a:t>
            </a:r>
            <a:r>
              <a:rPr lang="fr-FR" dirty="0" smtClean="0"/>
              <a:t>tags.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53" y="1838632"/>
            <a:ext cx="6174584" cy="266765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34966" y="4610152"/>
            <a:ext cx="400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Approche basée </a:t>
            </a:r>
            <a:r>
              <a:rPr lang="fr-FR" dirty="0" smtClean="0"/>
              <a:t>sur </a:t>
            </a:r>
            <a:r>
              <a:rPr lang="fr-FR" dirty="0"/>
              <a:t>l’analyse syntaxique</a:t>
            </a:r>
            <a:r>
              <a:rPr lang="fr-FR" dirty="0" smtClean="0"/>
              <a:t>.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9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Projet </a:t>
            </a:r>
            <a:r>
              <a:rPr lang="fr-FR" sz="2800" dirty="0" err="1"/>
              <a:t>Gottra</a:t>
            </a:r>
            <a:r>
              <a:rPr lang="fr-FR" sz="2800" dirty="0"/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Solution </a:t>
            </a:r>
            <a:r>
              <a:rPr lang="fr-FR" sz="2800" dirty="0"/>
              <a:t>proposée et </a:t>
            </a:r>
            <a:r>
              <a:rPr lang="fr-FR" sz="2800" dirty="0" smtClean="0"/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Application web GOTTRA++ </a:t>
            </a:r>
            <a:endParaRPr lang="fr-F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6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364" y="4324114"/>
            <a:ext cx="8453960" cy="2207490"/>
          </a:xfrm>
          <a:prstGeom prst="rect">
            <a:avLst/>
          </a:prstGeom>
        </p:spPr>
      </p:pic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20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Extraction </a:t>
            </a:r>
            <a:r>
              <a:rPr lang="fr-FR" dirty="0">
                <a:solidFill>
                  <a:schemeClr val="bg1"/>
                </a:solidFill>
              </a:rPr>
              <a:t>des exigences métiers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013" y="1449931"/>
            <a:ext cx="4493342" cy="7524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/>
              <a:t>Basée sur l’analyse syntaxique et sémantique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0170" y="1744033"/>
            <a:ext cx="3267354" cy="1164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fr-FR" dirty="0"/>
              <a:t>Verbes d’actions décrivant un résultat ou l’action d’un </a:t>
            </a:r>
            <a:r>
              <a:rPr lang="fr-FR" dirty="0" smtClean="0"/>
              <a:t>utilisateur.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41370" y="2732435"/>
            <a:ext cx="2600623" cy="130094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fr-FR" dirty="0"/>
              <a:t>Combinaison de ces verbes à certains </a:t>
            </a:r>
            <a:r>
              <a:rPr lang="fr-FR" dirty="0" smtClean="0"/>
              <a:t>mots.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799155" y="2670767"/>
            <a:ext cx="3303639" cy="118500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wordnet</a:t>
            </a:r>
            <a:r>
              <a:rPr lang="fr-FR" dirty="0"/>
              <a:t> afin de récupérer les synonymes des </a:t>
            </a:r>
            <a:r>
              <a:rPr lang="fr-FR" dirty="0" smtClean="0"/>
              <a:t>mots.</a:t>
            </a:r>
            <a:endParaRPr lang="fr-FR" dirty="0"/>
          </a:p>
        </p:txBody>
      </p:sp>
      <p:cxnSp>
        <p:nvCxnSpPr>
          <p:cNvPr id="7" name="Connecteur en angle 6"/>
          <p:cNvCxnSpPr>
            <a:stCxn id="4" idx="2"/>
            <a:endCxn id="5" idx="0"/>
          </p:cNvCxnSpPr>
          <p:nvPr/>
        </p:nvCxnSpPr>
        <p:spPr>
          <a:xfrm rot="5400000" flipH="1">
            <a:off x="4168569" y="-270688"/>
            <a:ext cx="458393" cy="4487837"/>
          </a:xfrm>
          <a:prstGeom prst="bentConnector5">
            <a:avLst>
              <a:gd name="adj1" fmla="val -49870"/>
              <a:gd name="adj2" fmla="val 56829"/>
              <a:gd name="adj3" fmla="val 149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4" idx="2"/>
            <a:endCxn id="13" idx="0"/>
          </p:cNvCxnSpPr>
          <p:nvPr/>
        </p:nvCxnSpPr>
        <p:spPr>
          <a:xfrm rot="5400000">
            <a:off x="6376679" y="2467429"/>
            <a:ext cx="53000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4" idx="2"/>
            <a:endCxn id="14" idx="0"/>
          </p:cNvCxnSpPr>
          <p:nvPr/>
        </p:nvCxnSpPr>
        <p:spPr>
          <a:xfrm rot="16200000" flipH="1">
            <a:off x="8312159" y="531950"/>
            <a:ext cx="468341" cy="38092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18907" y="3263269"/>
            <a:ext cx="469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Exemple: </a:t>
            </a:r>
            <a:r>
              <a:rPr lang="fr-FR" dirty="0" smtClean="0"/>
              <a:t>'système affiche‘, 'mettre </a:t>
            </a:r>
            <a:r>
              <a:rPr lang="fr-FR" dirty="0"/>
              <a:t>en surbrillance‘, 'fenêtre s’ouvre', 'système </a:t>
            </a:r>
            <a:r>
              <a:rPr lang="fr-FR" dirty="0" smtClean="0"/>
              <a:t>redirige‘.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4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21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18" name="Espace réservé du contenu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55" y="1965960"/>
            <a:ext cx="7325432" cy="3896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3940" y="1449931"/>
            <a:ext cx="45692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Rôle</a:t>
            </a:r>
            <a:r>
              <a:rPr lang="fr-FR" b="1" dirty="0"/>
              <a:t>: </a:t>
            </a:r>
            <a:r>
              <a:rPr lang="fr-FR" dirty="0"/>
              <a:t>Vérifier que le périmètre des exigences est couvert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 smtClean="0"/>
              <a:t>Composition:</a:t>
            </a:r>
            <a:endParaRPr lang="fr-F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Cas </a:t>
            </a:r>
            <a:r>
              <a:rPr lang="fr-FR" dirty="0"/>
              <a:t>d’utilisation et exigences métiers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Liens direct (x)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Liens indirects (o)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482" y="5862408"/>
            <a:ext cx="228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Matrice de couverture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3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22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75779" y="6318738"/>
            <a:ext cx="228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Matrice de couverture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11" y="1670450"/>
            <a:ext cx="10367771" cy="4739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3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23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04" y="136682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dirty="0"/>
              <a:t>Index lignes: ensembles des cas d’utilisation (497)</a:t>
            </a:r>
          </a:p>
          <a:p>
            <a:pPr algn="just">
              <a:lnSpc>
                <a:spcPct val="200000"/>
              </a:lnSpc>
            </a:pPr>
            <a:r>
              <a:rPr lang="fr-FR" dirty="0"/>
              <a:t>Index colonnes: ensemble des exigences métiers (1177)</a:t>
            </a:r>
          </a:p>
          <a:p>
            <a:pPr algn="just">
              <a:lnSpc>
                <a:spcPct val="200000"/>
              </a:lnSpc>
            </a:pPr>
            <a:r>
              <a:rPr lang="fr-FR" dirty="0"/>
              <a:t>Dimension: 497 x 1177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104" y="3766287"/>
            <a:ext cx="6278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Insertion des liens directs</a:t>
            </a:r>
          </a:p>
          <a:p>
            <a:pPr algn="just"/>
            <a:r>
              <a:rPr lang="fr-FR" b="1" dirty="0"/>
              <a:t>Principe: </a:t>
            </a:r>
            <a:r>
              <a:rPr lang="fr-FR" dirty="0"/>
              <a:t>créer un lien direct entre chaque use case et l’ensemble des exigences extraites dans la description du use </a:t>
            </a:r>
            <a:r>
              <a:rPr lang="fr-FR" dirty="0" smtClean="0"/>
              <a:t>case.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550" y="4124468"/>
            <a:ext cx="3986727" cy="209508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550" y="1248259"/>
            <a:ext cx="2602634" cy="2600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8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24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18" y="1449931"/>
            <a:ext cx="9747308" cy="49027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9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25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2329" y="1360136"/>
            <a:ext cx="75712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/>
              <a:t>Insertion des liens indirects</a:t>
            </a:r>
          </a:p>
          <a:p>
            <a:pPr algn="just">
              <a:lnSpc>
                <a:spcPct val="150000"/>
              </a:lnSpc>
            </a:pPr>
            <a:r>
              <a:rPr lang="fr-FR" b="1" dirty="0"/>
              <a:t>Méthode: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b="1" dirty="0"/>
              <a:t>NLP </a:t>
            </a:r>
            <a:r>
              <a:rPr lang="fr-FR" sz="2000" dirty="0"/>
              <a:t>pour le traitement de nos données (exigences métiers)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Sans </a:t>
            </a:r>
            <a:r>
              <a:rPr lang="fr-FR" dirty="0" err="1"/>
              <a:t>stopword</a:t>
            </a:r>
            <a:endParaRPr lang="fr-FR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Pondération </a:t>
            </a:r>
            <a:r>
              <a:rPr lang="fr-FR" dirty="0" err="1"/>
              <a:t>tf-idf</a:t>
            </a:r>
            <a:endParaRPr lang="fr-FR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Nombre de variable 500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b="1" dirty="0"/>
              <a:t> KNN </a:t>
            </a:r>
            <a:r>
              <a:rPr lang="fr-FR" sz="2000" dirty="0"/>
              <a:t>pour extraire les exigence les plus proches de chaque cas d’utilisation</a:t>
            </a:r>
            <a:endParaRPr lang="fr-FR" sz="2000" b="1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/>
              <a:t>Nombre de voisins: 10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/>
              <a:t>Métrique: </a:t>
            </a:r>
            <a:r>
              <a:rPr lang="fr-FR" sz="2000" dirty="0" err="1"/>
              <a:t>cosine</a:t>
            </a:r>
            <a:r>
              <a:rPr lang="fr-FR" sz="2000" dirty="0"/>
              <a:t> et distance euclidienne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/>
              <a:t>Distance : &lt;0.5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26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7702" y="1753361"/>
            <a:ext cx="6717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Dimension : 497 x 1177</a:t>
            </a:r>
          </a:p>
          <a:p>
            <a:pPr>
              <a:lnSpc>
                <a:spcPct val="200000"/>
              </a:lnSpc>
            </a:pPr>
            <a:r>
              <a:rPr lang="fr-FR" b="1" dirty="0"/>
              <a:t>Nombre moyen de lien direct par Use Case: 4</a:t>
            </a:r>
          </a:p>
          <a:p>
            <a:pPr>
              <a:lnSpc>
                <a:spcPct val="200000"/>
              </a:lnSpc>
            </a:pPr>
            <a:r>
              <a:rPr lang="fr-FR" b="1" dirty="0"/>
              <a:t>Nombre moyen de lien indirect par Use Case: 3</a:t>
            </a:r>
          </a:p>
          <a:p>
            <a:pPr>
              <a:lnSpc>
                <a:spcPct val="200000"/>
              </a:lnSpc>
            </a:pPr>
            <a:r>
              <a:rPr lang="fr-FR" b="1" dirty="0"/>
              <a:t>Pourcentage de couverture: 99.87%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27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de Couverture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14797"/>
              </p:ext>
            </p:extLst>
          </p:nvPr>
        </p:nvGraphicFramePr>
        <p:xfrm>
          <a:off x="418190" y="1271865"/>
          <a:ext cx="11059577" cy="16816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083">
                  <a:extLst>
                    <a:ext uri="{9D8B030D-6E8A-4147-A177-3AD203B41FA5}">
                      <a16:colId xmlns:a16="http://schemas.microsoft.com/office/drawing/2014/main" val="2528850298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683905215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529822081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060892997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3343789578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544104991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1929490446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193856076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1100227996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430266693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3700369390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482841955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4078890092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064080596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1835346933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2142939993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586808303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1014619881"/>
                    </a:ext>
                  </a:extLst>
                </a:gridCol>
                <a:gridCol w="582083">
                  <a:extLst>
                    <a:ext uri="{9D8B030D-6E8A-4147-A177-3AD203B41FA5}">
                      <a16:colId xmlns:a16="http://schemas.microsoft.com/office/drawing/2014/main" val="3553013"/>
                    </a:ext>
                  </a:extLst>
                </a:gridCol>
              </a:tblGrid>
              <a:tr h="1618818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le système affiche les boutons des réseaux sociaux suivants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sur le logo depuis une page intérieure, le système redirige vers la page daccueil du site sans jouer la vidéo du bloc identitaire et sans les informations temps réels..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Sur le logo depuis la page daccueil, le système affiche le bloc dinformation temps réel et le bloc identitaire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Si lutilisateur clique sur le bouton daccessibilité, le système redirige vers une page éditoriale.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 dirty="0">
                          <a:effectLst/>
                        </a:rPr>
                        <a:t>Un clic sur un bouton de réseaux sociaux permet à </a:t>
                      </a:r>
                      <a:r>
                        <a:rPr lang="fr-FR" sz="700" u="none" strike="noStrike" dirty="0" err="1">
                          <a:effectLst/>
                        </a:rPr>
                        <a:t>lutilisateur</a:t>
                      </a:r>
                      <a:r>
                        <a:rPr lang="fr-FR" sz="700" u="none" strike="noStrike" dirty="0">
                          <a:effectLst/>
                        </a:rPr>
                        <a:t> </a:t>
                      </a:r>
                      <a:r>
                        <a:rPr lang="fr-FR" sz="700" u="none" strike="noStrike" dirty="0" err="1">
                          <a:effectLst/>
                        </a:rPr>
                        <a:t>daccéder</a:t>
                      </a:r>
                      <a:r>
                        <a:rPr lang="fr-FR" sz="700" u="none" strike="noStrike" dirty="0">
                          <a:effectLst/>
                        </a:rPr>
                        <a:t> au réseau social concerné (dans une nouvelle fenêtre) :</a:t>
                      </a:r>
                      <a:endParaRPr lang="fr-F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Un clic sur le bouton facebook redirige vers la page suivante :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Un clic sur le bouton twitter redirige vers la page suivante :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Le système affiche :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Au clic sur la langue sélectionnée, le système affiche les autres langues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Si la langue sélectionnée est français, le système affiche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Si la langue sélectionnée est anglais, le système affiche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Si la langue sélectionnée est espagnol, le système affiche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Au clic sur la deuxième ou troisième langue, le système réaffiche  les boutons réseaux sociaux et le bouton + est caché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Le système affiche pour chaque langue ci-dessous le libellé de la langue traduite et un PDF à télécharger :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Le contributeur se place en mode liste sur le dossier langue.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Le fil dariane est composé dun lien vers la page daccueil, des liens des pages mères directes de la page en cours cliquables et du titre de la page en cours non cliquable.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Au clic sur le bouton de partage, un menu supplémentaire saffiche avec 2 boutons :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Au clic sur le bouton Facebook, lévénement est partagé sur le réseau social de linternaute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extLst>
                  <a:ext uri="{0D108BD9-81ED-4DB2-BD59-A6C34878D82A}">
                    <a16:rowId xmlns:a16="http://schemas.microsoft.com/office/drawing/2014/main" val="478525194"/>
                  </a:ext>
                </a:extLst>
              </a:tr>
              <a:tr h="481781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 CU001-001 Afficher le header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296790602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4.1.2 CU001-002 Afficher le bouton de langue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852200255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4.1.3 CU001-0021 Afficher la page Langue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O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473717405"/>
                  </a:ext>
                </a:extLst>
              </a:tr>
              <a:tr h="5997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4.1.4 CU001-0022 Contribuer la page langue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1783831055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4.1.5 CU001-003 Afficher le fil dariane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1791656337"/>
                  </a:ext>
                </a:extLst>
              </a:tr>
              <a:tr h="550607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4.1.6 CU001-004 Afficher le bouton de partage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636812427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4.1.7 CU001-005 Afficher le menu de navigation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767490203"/>
                  </a:ext>
                </a:extLst>
              </a:tr>
              <a:tr h="865010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4.1.8 CU001-006 Modifier le menu de navigation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1384460452"/>
                  </a:ext>
                </a:extLst>
              </a:tr>
              <a:tr h="9730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4.1.9 CU001-007 Afficher du contenu dans une autre langue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457607430"/>
                  </a:ext>
                </a:extLst>
              </a:tr>
              <a:tr h="9730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4.1.10 CU001-008 Contribuer du contenu dans une autre langue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202804166"/>
                  </a:ext>
                </a:extLst>
              </a:tr>
              <a:tr h="756958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4.1.11 CU001-009 Afficher la télécommande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831153211"/>
                  </a:ext>
                </a:extLst>
              </a:tr>
              <a:tr h="756958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4.1.12 CU001-010 Modifier la télécommande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498393316"/>
                  </a:ext>
                </a:extLst>
              </a:tr>
              <a:tr h="54085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4.1.13 CU001-011 Afficher le footer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175806014"/>
                  </a:ext>
                </a:extLst>
              </a:tr>
              <a:tr h="54085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4.1.14 CU001-012 Modifier le footer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995109117"/>
                  </a:ext>
                </a:extLst>
              </a:tr>
              <a:tr h="9730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4.1.15 CU001-013 Afficher le bloc de contenu En ce moment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616615298"/>
                  </a:ext>
                </a:extLst>
              </a:tr>
              <a:tr h="9730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4.1.16 CU001-014 Modifier le bloc de contenu En ce moment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668678214"/>
                  </a:ext>
                </a:extLst>
              </a:tr>
              <a:tr h="756958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4.1.17 CU001-015 Contribuer un type de public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115205460"/>
                  </a:ext>
                </a:extLst>
              </a:tr>
              <a:tr h="865010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4.1.18 CU001-016 Contribuer un type de billet / tarif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2304456816"/>
                  </a:ext>
                </a:extLst>
              </a:tr>
              <a:tr h="9730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4.2.1.a CU002-001 Afficher les éléments de la page daccueil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011580427"/>
                  </a:ext>
                </a:extLst>
              </a:tr>
              <a:tr h="9730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4.2.1.b CU002-002 Afficher la barre dinformation temps réel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1256726867"/>
                  </a:ext>
                </a:extLst>
              </a:tr>
              <a:tr h="756958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u="none" strike="noStrike">
                          <a:effectLst/>
                        </a:rPr>
                        <a:t>4.2.1.c CU002-003 Afficher le bloc Identitaire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" marR="584" marT="584" marB="0" anchor="b"/>
                </a:tc>
                <a:extLst>
                  <a:ext uri="{0D108BD9-81ED-4DB2-BD59-A6C34878D82A}">
                    <a16:rowId xmlns:a16="http://schemas.microsoft.com/office/drawing/2014/main" val="34997239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119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28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</a:t>
            </a:r>
            <a:r>
              <a:rPr lang="fr-FR" dirty="0" smtClean="0">
                <a:solidFill>
                  <a:schemeClr val="bg1"/>
                </a:solidFill>
              </a:rPr>
              <a:t>carrée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8" name="Espace réservé du contenu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453" y="3152929"/>
            <a:ext cx="6662077" cy="32060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2816" y="14216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/>
              <a:t>Rôle: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smtClean="0"/>
              <a:t> Détermine </a:t>
            </a:r>
            <a:r>
              <a:rPr lang="fr-FR" dirty="0"/>
              <a:t>la corrélations entre les exigences fonctionnelles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smtClean="0"/>
              <a:t> Déterminer </a:t>
            </a:r>
            <a:r>
              <a:rPr lang="fr-FR" dirty="0"/>
              <a:t>si un test est automatisable ou non</a:t>
            </a:r>
          </a:p>
          <a:p>
            <a:pPr algn="just">
              <a:lnSpc>
                <a:spcPct val="150000"/>
              </a:lnSpc>
            </a:pPr>
            <a:r>
              <a:rPr lang="fr-FR" b="1" dirty="0"/>
              <a:t>Outil utilisé: </a:t>
            </a:r>
            <a:r>
              <a:rPr lang="fr-FR" dirty="0"/>
              <a:t>Matrice de couverture</a:t>
            </a:r>
          </a:p>
          <a:p>
            <a:pPr algn="just">
              <a:lnSpc>
                <a:spcPct val="150000"/>
              </a:lnSpc>
            </a:pPr>
            <a:r>
              <a:rPr lang="fr-FR" b="1" dirty="0"/>
              <a:t>Éléments clés: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smtClean="0"/>
              <a:t> Influence </a:t>
            </a:r>
            <a:endParaRPr lang="fr-FR" dirty="0"/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smtClean="0"/>
              <a:t> Sensibilité</a:t>
            </a:r>
            <a:endParaRPr lang="fr-FR" dirty="0"/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smtClean="0"/>
              <a:t> Evolution </a:t>
            </a:r>
            <a:endParaRPr lang="fr-FR" dirty="0"/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smtClean="0"/>
              <a:t> Automatisation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803058" y="6359009"/>
            <a:ext cx="156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Matrice carrée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298545" y="2992139"/>
            <a:ext cx="209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Outil interne Altran</a:t>
            </a:r>
            <a:endParaRPr lang="fr-FR" sz="1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27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29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</a:t>
            </a:r>
            <a:r>
              <a:rPr lang="fr-FR" dirty="0" smtClean="0">
                <a:solidFill>
                  <a:schemeClr val="bg1"/>
                </a:solidFill>
              </a:rPr>
              <a:t>carrée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/>
              <a:t>Index: exigences fonctionnelles</a:t>
            </a:r>
          </a:p>
          <a:p>
            <a:r>
              <a:rPr lang="fr-FR" sz="2000" dirty="0" smtClean="0"/>
              <a:t>Dimension: 1177 x 1177</a:t>
            </a:r>
            <a:endParaRPr lang="fr-FR" sz="2000" dirty="0"/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" y="2165685"/>
            <a:ext cx="10447397" cy="4427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5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861F0A"/>
                </a:solidFill>
              </a:rPr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Projet </a:t>
            </a:r>
            <a:r>
              <a:rPr lang="fr-FR" sz="2800" dirty="0" err="1"/>
              <a:t>Gottra</a:t>
            </a:r>
            <a:r>
              <a:rPr lang="fr-FR" sz="2800" dirty="0"/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Solution </a:t>
            </a:r>
            <a:r>
              <a:rPr lang="fr-FR" sz="2800" dirty="0"/>
              <a:t>proposée et </a:t>
            </a:r>
            <a:r>
              <a:rPr lang="fr-FR" sz="2800" dirty="0" smtClean="0"/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Application web GOTTRA++ </a:t>
            </a:r>
            <a:endParaRPr lang="fr-F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2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30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Construction </a:t>
            </a:r>
            <a:r>
              <a:rPr lang="fr-FR" dirty="0">
                <a:solidFill>
                  <a:schemeClr val="bg1"/>
                </a:solidFill>
              </a:rPr>
              <a:t>de la Matrice </a:t>
            </a:r>
            <a:r>
              <a:rPr lang="fr-FR" dirty="0" smtClean="0">
                <a:solidFill>
                  <a:schemeClr val="bg1"/>
                </a:solidFill>
              </a:rPr>
              <a:t>carrée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/>
              <a:t>Insertion des valeurs</a:t>
            </a:r>
            <a:endParaRPr lang="fr-FR" sz="2000" dirty="0"/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66" y="2006994"/>
            <a:ext cx="9928537" cy="4352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2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31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Approches </a:t>
            </a:r>
            <a:r>
              <a:rPr lang="fr-FR" dirty="0">
                <a:solidFill>
                  <a:schemeClr val="bg1"/>
                </a:solidFill>
              </a:rPr>
              <a:t>pour déterminer l’évolution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92" y="2995808"/>
            <a:ext cx="7067550" cy="3521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6128" y="1670450"/>
            <a:ext cx="8162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Nouvelles </a:t>
            </a:r>
            <a:r>
              <a:rPr lang="fr-FR" dirty="0"/>
              <a:t>données: </a:t>
            </a:r>
            <a:r>
              <a:rPr lang="fr-FR" dirty="0" err="1"/>
              <a:t>Dataset</a:t>
            </a:r>
            <a:r>
              <a:rPr lang="fr-FR" dirty="0"/>
              <a:t> de l’évolution des EM</a:t>
            </a:r>
          </a:p>
          <a:p>
            <a:r>
              <a:rPr lang="fr-FR" dirty="0"/>
              <a:t>Proportion des données dans chaque classe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32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3796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Approches </a:t>
            </a:r>
            <a:r>
              <a:rPr lang="fr-FR" dirty="0">
                <a:solidFill>
                  <a:schemeClr val="bg1"/>
                </a:solidFill>
              </a:rPr>
              <a:t>pour déterminer l’évolution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7136" y="21312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Méthodes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 err="1"/>
              <a:t>Naives</a:t>
            </a:r>
            <a:r>
              <a:rPr lang="fr-FR" dirty="0"/>
              <a:t> bayes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SVM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Forêt aléatoire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69" y="1335757"/>
            <a:ext cx="5248276" cy="334523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703" y="4992308"/>
            <a:ext cx="2314575" cy="114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52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33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979045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Approches </a:t>
            </a:r>
            <a:r>
              <a:rPr lang="fr-FR" dirty="0">
                <a:solidFill>
                  <a:schemeClr val="bg1"/>
                </a:solidFill>
              </a:rPr>
              <a:t>pour déterminer l’évolution en utilisant le sur-échantillonnage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402" y="3068266"/>
            <a:ext cx="6055203" cy="33710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367" y="1474207"/>
            <a:ext cx="2276475" cy="11620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11" y="1449931"/>
            <a:ext cx="5082138" cy="3039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11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34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979045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Approches </a:t>
            </a:r>
            <a:r>
              <a:rPr lang="fr-FR" dirty="0">
                <a:solidFill>
                  <a:schemeClr val="bg1"/>
                </a:solidFill>
              </a:rPr>
              <a:t>pour déterminer l’évolution en utilisant le </a:t>
            </a:r>
            <a:r>
              <a:rPr lang="fr-FR" dirty="0" smtClean="0">
                <a:solidFill>
                  <a:schemeClr val="bg1"/>
                </a:solidFill>
              </a:rPr>
              <a:t>sous-échantillonnage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77" y="1352291"/>
            <a:ext cx="5408730" cy="32100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664" y="3214838"/>
            <a:ext cx="5810539" cy="31672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853" y="1528583"/>
            <a:ext cx="2333625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95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35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112077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Approches </a:t>
            </a:r>
            <a:r>
              <a:rPr lang="fr-FR" dirty="0">
                <a:solidFill>
                  <a:schemeClr val="bg1"/>
                </a:solidFill>
              </a:rPr>
              <a:t>pour déterminer l’évolution en utilisant le sur-échantillonnage + sous échantillonnage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736" y="3435154"/>
            <a:ext cx="5767388" cy="32402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520" y="1973441"/>
            <a:ext cx="2324100" cy="1133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11" y="1449931"/>
            <a:ext cx="5082138" cy="3039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880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36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107504" y="744583"/>
            <a:ext cx="112077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Approches </a:t>
            </a:r>
            <a:r>
              <a:rPr lang="fr-FR" dirty="0">
                <a:solidFill>
                  <a:schemeClr val="bg1"/>
                </a:solidFill>
              </a:rPr>
              <a:t>pour déterminer l’évolution en utilisant le </a:t>
            </a:r>
            <a:r>
              <a:rPr lang="fr-FR" dirty="0" err="1" smtClean="0">
                <a:solidFill>
                  <a:schemeClr val="bg1"/>
                </a:solidFill>
              </a:rPr>
              <a:t>Deep</a:t>
            </a:r>
            <a:r>
              <a:rPr lang="fr-FR" dirty="0" smtClean="0">
                <a:solidFill>
                  <a:schemeClr val="bg1"/>
                </a:solidFill>
              </a:rPr>
              <a:t> Learning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64143" y="2175309"/>
            <a:ext cx="34650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Méthode: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RNN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RNN + couche </a:t>
            </a:r>
            <a:r>
              <a:rPr lang="fr-FR" sz="2400" dirty="0" err="1" smtClean="0"/>
              <a:t>Pooling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RNN +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CNN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41507" y="1992429"/>
            <a:ext cx="5707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Difference</a:t>
            </a:r>
            <a:r>
              <a:rPr lang="fr-FR" sz="2000" b="1" dirty="0" smtClean="0"/>
              <a:t> entre RNN et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le RNN chaque couche prend en compte le mot courant + la sortie de la couche précédente (sans tenir compte des évènements passés). Il ne possède que la mémoire à court terme.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le LSTM chaque couche a trois entrées à savoir le mot présent, la sortie de la couche précédente et les informations pertinentes des évènements passés (</a:t>
            </a:r>
            <a:r>
              <a:rPr lang="fr-FR" dirty="0" err="1" smtClean="0"/>
              <a:t>cell</a:t>
            </a:r>
            <a:r>
              <a:rPr lang="fr-FR" dirty="0" smtClean="0"/>
              <a:t> state). De ce fait il a comme avantage qu’il prend en compte aussi bien les informations stockées dans sa mémoire à court terme (</a:t>
            </a:r>
            <a:r>
              <a:rPr lang="fr-FR" dirty="0" err="1" smtClean="0"/>
              <a:t>hidden</a:t>
            </a:r>
            <a:r>
              <a:rPr lang="fr-FR" dirty="0" smtClean="0"/>
              <a:t> state) que </a:t>
            </a:r>
            <a:r>
              <a:rPr lang="fr-FR" dirty="0"/>
              <a:t>les informations pertinentes du </a:t>
            </a:r>
            <a:r>
              <a:rPr lang="fr-FR" dirty="0" smtClean="0"/>
              <a:t>passé stockées dans sa mémoire à long terme (</a:t>
            </a:r>
            <a:r>
              <a:rPr lang="fr-FR" dirty="0" err="1" smtClean="0"/>
              <a:t>cell</a:t>
            </a:r>
            <a:r>
              <a:rPr lang="fr-FR" dirty="0" smtClean="0"/>
              <a:t> state)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0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37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112077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Approches pour déterminer l’évolution en utilisant le </a:t>
            </a:r>
            <a:r>
              <a:rPr lang="fr-FR" dirty="0" err="1">
                <a:solidFill>
                  <a:schemeClr val="bg1"/>
                </a:solidFill>
              </a:rPr>
              <a:t>Deep</a:t>
            </a:r>
            <a:r>
              <a:rPr lang="fr-FR" dirty="0">
                <a:solidFill>
                  <a:schemeClr val="bg1"/>
                </a:solidFill>
              </a:rPr>
              <a:t> Learning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27" y="1421691"/>
            <a:ext cx="8722377" cy="5078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291" y="3111361"/>
            <a:ext cx="2495550" cy="1390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36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38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1120777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Automatisation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b="1" i="1" dirty="0" smtClean="0"/>
              <a:t>NB: Moins la valeur de l’automatisation est grande, plus le test est automatisable.</a:t>
            </a:r>
            <a:endParaRPr lang="fr-FR" sz="1800" b="1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745416" y="2231144"/>
            <a:ext cx="7920880" cy="11521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AUTOMATISATION = SENSIBILITE * (4 – EVOLUTION)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103247" y="3330950"/>
            <a:ext cx="131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interne à Altran</a:t>
            </a:r>
            <a:endParaRPr lang="fr-FR" sz="1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9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39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112077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Matrice </a:t>
            </a:r>
            <a:r>
              <a:rPr lang="fr-FR" dirty="0" err="1" smtClean="0">
                <a:solidFill>
                  <a:schemeClr val="bg1"/>
                </a:solidFill>
              </a:rPr>
              <a:t>Carée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Solution </a:t>
            </a:r>
            <a:r>
              <a:rPr lang="fr-FR" sz="2800" dirty="0">
                <a:solidFill>
                  <a:srgbClr val="861F0A"/>
                </a:solidFill>
              </a:rPr>
              <a:t>proposée et Résultats </a:t>
            </a:r>
          </a:p>
          <a:p>
            <a:pPr algn="ctr" eaLnBrk="1" hangingPunct="1"/>
            <a:endParaRPr lang="fr-FR" alt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683578"/>
            <a:ext cx="6843258" cy="47126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817" y="1683578"/>
            <a:ext cx="4094836" cy="47126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2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Structure </a:t>
            </a:r>
            <a:r>
              <a:rPr lang="fr-FR" sz="2800" dirty="0">
                <a:solidFill>
                  <a:srgbClr val="861F0A"/>
                </a:solidFill>
              </a:rPr>
              <a:t>d’accueil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graphicFrame>
        <p:nvGraphicFramePr>
          <p:cNvPr id="314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895575"/>
              </p:ext>
            </p:extLst>
          </p:nvPr>
        </p:nvGraphicFramePr>
        <p:xfrm>
          <a:off x="1364776" y="1418399"/>
          <a:ext cx="10112992" cy="46750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7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/>
                        <a:t>Entreprise</a:t>
                      </a:r>
                      <a:endParaRPr lang="fr-FR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Employés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Répartition par secteur</a:t>
                      </a:r>
                      <a:endParaRPr lang="fr-FR" sz="14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kern="1200" dirty="0" smtClean="0"/>
                        <a:t>Répartition par région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just">
                        <a:buFont typeface="Courier New" panose="02070309020205020404" pitchFamily="49" charset="0"/>
                        <a:buNone/>
                      </a:pPr>
                      <a:r>
                        <a:rPr lang="fr-F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Leader mondial du conseil en innovation et ingénierie avancée.</a:t>
                      </a:r>
                      <a:endParaRPr lang="fr-F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09165"/>
                  </a:ext>
                </a:extLst>
              </a:tr>
            </a:tbl>
          </a:graphicData>
        </a:graphic>
      </p:graphicFrame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Altran </a:t>
            </a:r>
            <a:r>
              <a:rPr lang="fr-FR" sz="1200" dirty="0" smtClean="0">
                <a:solidFill>
                  <a:schemeClr val="bg1"/>
                </a:solidFill>
              </a:rPr>
              <a:t>Part of </a:t>
            </a:r>
            <a:r>
              <a:rPr lang="fr-FR" sz="1200" dirty="0" err="1" smtClean="0">
                <a:solidFill>
                  <a:schemeClr val="bg1"/>
                </a:solidFill>
              </a:rPr>
              <a:t>Capgemini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47" y="2762865"/>
            <a:ext cx="2754985" cy="160855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903" y="2494639"/>
            <a:ext cx="1843599" cy="67884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094" y="2762865"/>
            <a:ext cx="2707113" cy="169818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6452" y="4598706"/>
            <a:ext cx="2107035" cy="13019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3852" y="3359589"/>
            <a:ext cx="1092302" cy="12391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711" y="2136616"/>
            <a:ext cx="974584" cy="1080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99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40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Projet </a:t>
            </a:r>
            <a:r>
              <a:rPr lang="fr-FR" sz="2800" dirty="0" err="1"/>
              <a:t>Gottra</a:t>
            </a:r>
            <a:r>
              <a:rPr lang="fr-FR" sz="2800" dirty="0"/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Solution </a:t>
            </a:r>
            <a:r>
              <a:rPr lang="fr-FR" sz="2800" dirty="0"/>
              <a:t>proposée et </a:t>
            </a:r>
            <a:r>
              <a:rPr lang="fr-FR" sz="2800" dirty="0" smtClean="0"/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861F0A"/>
                </a:solidFill>
              </a:rPr>
              <a:t>Application web GOTTRA++ </a:t>
            </a:r>
            <a:endParaRPr lang="fr-FR" sz="2800" dirty="0">
              <a:solidFill>
                <a:srgbClr val="861F0A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5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342969" y="116861"/>
            <a:ext cx="5924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/>
            <a:r>
              <a:rPr lang="fr-FR" altLang="fr-FR" sz="2800" dirty="0" smtClean="0">
                <a:solidFill>
                  <a:srgbClr val="861F0A"/>
                </a:solidFill>
              </a:rPr>
              <a:t>Application Web GOTTRA++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41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84091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	Génération de l’application GOTTRA++ à partir d’un docker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768" y="1421692"/>
            <a:ext cx="6705600" cy="48119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91613" y="2010698"/>
            <a:ext cx="4866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 smtClean="0"/>
              <a:t>Etapes: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Installation et configuration de docker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Installation et configuration de </a:t>
            </a:r>
            <a:r>
              <a:rPr lang="fr-FR" dirty="0" err="1"/>
              <a:t>XMing</a:t>
            </a:r>
            <a:r>
              <a:rPr lang="fr-FR" dirty="0"/>
              <a:t> </a:t>
            </a:r>
            <a:r>
              <a:rPr lang="fr-FR" dirty="0" smtClean="0"/>
              <a:t>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Configuration de l’environnement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Création d’un </a:t>
            </a:r>
            <a:r>
              <a:rPr lang="fr-FR" dirty="0" err="1" smtClean="0"/>
              <a:t>contenaire</a:t>
            </a:r>
            <a:r>
              <a:rPr lang="fr-FR" dirty="0" smtClean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Lancer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6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342969" y="136525"/>
            <a:ext cx="5924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/>
            <a:r>
              <a:rPr lang="fr-FR" altLang="fr-FR" sz="2800" dirty="0" smtClean="0">
                <a:solidFill>
                  <a:srgbClr val="861F0A"/>
                </a:solidFill>
              </a:rPr>
              <a:t>Application Web GOTTRA++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42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	Interface de connexion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C:\Users\fkafou\Documents\GOTTRA++\Docs\Stage_latex\images\connexio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1622322"/>
            <a:ext cx="9802762" cy="4336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174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342969" y="136525"/>
            <a:ext cx="5924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/>
            <a:r>
              <a:rPr lang="fr-FR" altLang="fr-FR" sz="2800" dirty="0" smtClean="0">
                <a:solidFill>
                  <a:srgbClr val="861F0A"/>
                </a:solidFill>
              </a:rPr>
              <a:t>Application Web GOTTRA++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43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6776963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	Interface de chargement d’un nouveau document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 descr="C:\Users\fkafou\Documents\GOTTRA++\Docs\Stage_latex\images\new_do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31" y="1561331"/>
            <a:ext cx="9164127" cy="464282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4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342969" y="136525"/>
            <a:ext cx="5924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/>
            <a:r>
              <a:rPr lang="fr-FR" altLang="fr-FR" sz="2800" dirty="0" smtClean="0">
                <a:solidFill>
                  <a:srgbClr val="861F0A"/>
                </a:solidFill>
              </a:rPr>
              <a:t>Application Web GOTTRA++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44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	Interface du résultat de la classification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C:\Users\fkafou\Documents\GOTTRA++\Docs\Stage_latex\images\resul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29" y="1524000"/>
            <a:ext cx="8544232" cy="491612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93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4414839" y="136525"/>
            <a:ext cx="3089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/>
            <a:r>
              <a:rPr lang="fr-FR" altLang="fr-FR" sz="2800" dirty="0" smtClean="0">
                <a:solidFill>
                  <a:srgbClr val="861F0A"/>
                </a:solidFill>
              </a:rPr>
              <a:t>Outils utilisés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45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	Outils </a:t>
            </a:r>
            <a:r>
              <a:rPr lang="fr-FR" dirty="0">
                <a:solidFill>
                  <a:schemeClr val="bg1"/>
                </a:solidFill>
              </a:rPr>
              <a:t>utilisés</a:t>
            </a:r>
          </a:p>
        </p:txBody>
      </p:sp>
      <p:pic>
        <p:nvPicPr>
          <p:cNvPr id="19" name="Espace réservé du contenu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571" y="1923307"/>
            <a:ext cx="6120679" cy="3781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70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46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Projet </a:t>
            </a:r>
            <a:r>
              <a:rPr lang="fr-FR" sz="2800" dirty="0" err="1"/>
              <a:t>Gottra</a:t>
            </a:r>
            <a:r>
              <a:rPr lang="fr-FR" sz="2800" dirty="0"/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Solution </a:t>
            </a:r>
            <a:r>
              <a:rPr lang="fr-FR" sz="2800" dirty="0"/>
              <a:t>proposée et </a:t>
            </a:r>
            <a:r>
              <a:rPr lang="fr-FR" sz="2800" dirty="0" smtClean="0"/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Application web GOTTRA++ </a:t>
            </a:r>
            <a:endParaRPr lang="fr-F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861F0A"/>
                </a:solidFill>
              </a:rPr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8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47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11207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>
                <a:solidFill>
                  <a:srgbClr val="861F0A"/>
                </a:solidFill>
              </a:rPr>
              <a:t>Conclusion et perspectives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336" y="1659510"/>
            <a:ext cx="1132941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Extraction des Use case et Exigences fonctionnelles à partir des scénarii de test (Analyse syntaxique et </a:t>
            </a:r>
            <a:r>
              <a:rPr lang="fr-FR" dirty="0" smtClean="0"/>
              <a:t>sémantique)</a:t>
            </a:r>
            <a:endParaRPr lang="fr-F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Conception de la matrice de couverture (NLP + KNN)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Conception de la matrice carrée (NLP + Classification)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48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11207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Perspectives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2871019" y="136525"/>
            <a:ext cx="7002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>
                <a:solidFill>
                  <a:srgbClr val="861F0A"/>
                </a:solidFill>
              </a:rPr>
              <a:t>Conclusion et perspectives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336" y="1659510"/>
            <a:ext cx="1132941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Utiliser d’autres méthodes </a:t>
            </a:r>
            <a:r>
              <a:rPr lang="fr-FR" dirty="0" smtClean="0"/>
              <a:t>de ML et DL </a:t>
            </a:r>
            <a:r>
              <a:rPr lang="fr-FR" dirty="0"/>
              <a:t>améliorer l’évolution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Enrichissement des </a:t>
            </a:r>
            <a:r>
              <a:rPr lang="fr-FR" dirty="0" smtClean="0"/>
              <a:t>modèles avec des données de différent types d’application afin de le rendre générique</a:t>
            </a:r>
            <a:endParaRPr lang="fr-F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L’extraction des exigences fonctionnelles directement à partir du document de spécification fonctionnelles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L’évaluation du modèle final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L’ajout de nouvelles fonctionnalités dans l’application web </a:t>
            </a:r>
            <a:r>
              <a:rPr lang="fr-FR" dirty="0" err="1"/>
              <a:t>Gottra</a:t>
            </a:r>
            <a:r>
              <a:rPr lang="fr-FR" dirty="0"/>
              <a:t>++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6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2"/>
    </mc:Choice>
    <mc:Fallback xmlns="">
      <p:transition spd="slow" advTm="120202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ous-titre 2"/>
          <p:cNvSpPr txBox="1">
            <a:spLocks/>
          </p:cNvSpPr>
          <p:nvPr/>
        </p:nvSpPr>
        <p:spPr bwMode="auto">
          <a:xfrm>
            <a:off x="259307" y="1828801"/>
            <a:ext cx="11614245" cy="48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defTabSz="4572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buNone/>
            </a:pPr>
            <a:r>
              <a:rPr lang="fr-FR" sz="2400" dirty="0"/>
              <a:t>Présentation de la thèse professionnelle de fin d’études</a:t>
            </a:r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400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r>
              <a:rPr lang="fr-FR" altLang="fr-FR" sz="1400" dirty="0" smtClean="0"/>
              <a:t>Encadrement:                                </a:t>
            </a:r>
            <a:r>
              <a:rPr lang="fr-FR" altLang="fr-FR" sz="1400" dirty="0"/>
              <a:t>	                            	</a:t>
            </a:r>
            <a:r>
              <a:rPr lang="fr-FR" altLang="fr-FR" sz="1400" dirty="0" smtClean="0"/>
              <a:t>				 Présentation: </a:t>
            </a:r>
            <a:endParaRPr lang="fr-FR" altLang="fr-FR" sz="1400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r>
              <a:rPr lang="fr-FR" altLang="fr-FR" sz="1800" b="1" dirty="0" smtClean="0"/>
              <a:t>Dr. Nesrine RHIM								</a:t>
            </a:r>
            <a:r>
              <a:rPr lang="fr-FR" sz="1800" b="1" dirty="0"/>
              <a:t>Ghislain NENAJOU</a:t>
            </a:r>
            <a:endParaRPr lang="fr-FR" altLang="fr-FR" sz="1800" b="1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r>
              <a:rPr lang="fr-FR" sz="1800" b="1" dirty="0"/>
              <a:t>Dr. </a:t>
            </a:r>
            <a:r>
              <a:rPr lang="fr-FR" sz="1800" b="1" dirty="0" err="1"/>
              <a:t>Moez</a:t>
            </a:r>
            <a:r>
              <a:rPr lang="fr-FR" sz="1800" b="1" dirty="0"/>
              <a:t> </a:t>
            </a:r>
            <a:r>
              <a:rPr lang="fr-FR" sz="1800" b="1" dirty="0" err="1"/>
              <a:t>Esseghir</a:t>
            </a:r>
            <a:endParaRPr lang="fr-FR" sz="1800" b="1" dirty="0"/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None/>
            </a:pPr>
            <a:endParaRPr lang="fr-FR" altLang="fr-FR" sz="1800" b="1" dirty="0"/>
          </a:p>
        </p:txBody>
      </p:sp>
      <p:cxnSp>
        <p:nvCxnSpPr>
          <p:cNvPr id="7" name="Line 12"/>
          <p:cNvCxnSpPr>
            <a:cxnSpLocks noChangeShapeType="1"/>
          </p:cNvCxnSpPr>
          <p:nvPr/>
        </p:nvCxnSpPr>
        <p:spPr bwMode="auto">
          <a:xfrm flipV="1">
            <a:off x="1331581" y="2674962"/>
            <a:ext cx="9600276" cy="27295"/>
          </a:xfrm>
          <a:prstGeom prst="line">
            <a:avLst/>
          </a:prstGeom>
          <a:ln w="38100">
            <a:solidFill>
              <a:srgbClr val="861F0A"/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Line 12"/>
          <p:cNvCxnSpPr>
            <a:cxnSpLocks noChangeShapeType="1"/>
          </p:cNvCxnSpPr>
          <p:nvPr/>
        </p:nvCxnSpPr>
        <p:spPr bwMode="auto">
          <a:xfrm>
            <a:off x="1331581" y="4291337"/>
            <a:ext cx="9600276" cy="0"/>
          </a:xfrm>
          <a:prstGeom prst="line">
            <a:avLst/>
          </a:prstGeom>
          <a:ln w="38100">
            <a:solidFill>
              <a:srgbClr val="861F0A"/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895600" y="3188094"/>
            <a:ext cx="660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indent="180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2800" b="1" dirty="0" smtClean="0"/>
              <a:t>Merci pour votre attention</a:t>
            </a:r>
            <a:endParaRPr lang="fr-FR" altLang="fr-FR" sz="2800" b="1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232348" y="2805284"/>
            <a:ext cx="7583165" cy="1343796"/>
          </a:xfrm>
          <a:prstGeom prst="roundRect">
            <a:avLst/>
          </a:prstGeom>
          <a:noFill/>
          <a:ln w="28575">
            <a:solidFill>
              <a:srgbClr val="861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1" y="542928"/>
            <a:ext cx="3445150" cy="1268563"/>
          </a:xfrm>
          <a:prstGeom prst="rect">
            <a:avLst/>
          </a:prstGeom>
        </p:spPr>
      </p:pic>
      <p:pic>
        <p:nvPicPr>
          <p:cNvPr id="14" name="Image 13" descr="C:\Users\lembach_\Desktop\logo\logos OK\newlogo-rvb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98" y="630742"/>
            <a:ext cx="2303780" cy="83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2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0"/>
    </mc:Choice>
    <mc:Fallback xmlns="">
      <p:transition spd="slow" advTm="2754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5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7296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Altran</a:t>
            </a:r>
            <a:r>
              <a:rPr lang="fr-FR" cap="all" dirty="0" smtClean="0"/>
              <a:t> </a:t>
            </a:r>
            <a:r>
              <a:rPr lang="fr-FR" dirty="0" smtClean="0">
                <a:solidFill>
                  <a:schemeClr val="bg1"/>
                </a:solidFill>
              </a:rPr>
              <a:t>recherche: 6 programmes de recherche &amp; d’innovation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106" y="1223240"/>
            <a:ext cx="11683260" cy="260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Structure </a:t>
            </a:r>
            <a:r>
              <a:rPr lang="fr-FR" sz="2800" dirty="0">
                <a:solidFill>
                  <a:srgbClr val="861F0A"/>
                </a:solidFill>
              </a:rPr>
              <a:t>d’accueil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1" y="1726196"/>
            <a:ext cx="5374934" cy="46783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91366" y="1971211"/>
            <a:ext cx="59208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Piloté </a:t>
            </a:r>
            <a:r>
              <a:rPr lang="fr-FR" dirty="0"/>
              <a:t>par une équipe dédiée composée de responsables scientifiques, chacun dans leur domaine d’expertise.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 smtClean="0"/>
              <a:t>Ils </a:t>
            </a:r>
            <a:r>
              <a:rPr lang="fr-FR" dirty="0"/>
              <a:t>identifient des sujet qui permettront de: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Co-développer les produits et services de demain en tant que partenaire de ses clients.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Délivrer des solutions d’ingénierie à forte valeur ajoutée pour répondre aux enjeux stratégiques de ses clients.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Stimuler sa culture de l’innovation et engager ses talents pour accélérer sa transformation.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1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31"/>
    </mc:Choice>
    <mc:Fallback xmlns="">
      <p:transition spd="slow" advTm="45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3466452" y="98935"/>
            <a:ext cx="5423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sz="2800" dirty="0" smtClean="0">
                <a:solidFill>
                  <a:srgbClr val="861F0A"/>
                </a:solidFill>
              </a:rPr>
              <a:t>Plan</a:t>
            </a:r>
            <a:endParaRPr lang="fr-FR" altLang="fr-FR" sz="2800" dirty="0">
              <a:solidFill>
                <a:srgbClr val="861F0A"/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6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843702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         Plan</a:t>
            </a:r>
            <a:endParaRPr lang="fr-FR" altLang="fr-FR" sz="12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01" y="1518927"/>
            <a:ext cx="9804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Structure d’accueil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861F0A"/>
                </a:solidFill>
              </a:rPr>
              <a:t>Projet </a:t>
            </a:r>
            <a:r>
              <a:rPr lang="fr-FR" sz="2800" dirty="0" err="1">
                <a:solidFill>
                  <a:srgbClr val="861F0A"/>
                </a:solidFill>
              </a:rPr>
              <a:t>Gottra</a:t>
            </a:r>
            <a:r>
              <a:rPr lang="fr-FR" sz="2800" dirty="0">
                <a:solidFill>
                  <a:srgbClr val="861F0A"/>
                </a:solidFill>
              </a:rPr>
              <a:t>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Etat de l’art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Solution </a:t>
            </a:r>
            <a:r>
              <a:rPr lang="fr-FR" sz="2800" dirty="0"/>
              <a:t>proposée et </a:t>
            </a:r>
            <a:r>
              <a:rPr lang="fr-FR" sz="2800" dirty="0" smtClean="0"/>
              <a:t>Résultats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/>
              <a:t>Application web GOTTRA++ </a:t>
            </a:r>
            <a:endParaRPr lang="fr-F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Conclusion et perspectives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16"/>
    </mc:Choice>
    <mc:Fallback xmlns="">
      <p:transition spd="slow" advTm="3471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4414839" y="136525"/>
            <a:ext cx="3713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altLang="fr-FR" sz="2800" dirty="0" smtClean="0">
                <a:solidFill>
                  <a:schemeClr val="accent2">
                    <a:lumMod val="50000"/>
                  </a:schemeClr>
                </a:solidFill>
              </a:rPr>
              <a:t>Projet GOTTRA++ </a:t>
            </a:r>
            <a:endParaRPr lang="fr-FR" altLang="fr-F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7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Problème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7401" y="3893487"/>
            <a:ext cx="580414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smtClean="0"/>
              <a:t>Problème: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Fastidieux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Délicat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Demande beaucoup </a:t>
            </a:r>
            <a:r>
              <a:rPr lang="fr-FR" dirty="0"/>
              <a:t>de temps lorsqu’il est fait manuellement. </a:t>
            </a:r>
          </a:p>
        </p:txBody>
      </p:sp>
      <p:pic>
        <p:nvPicPr>
          <p:cNvPr id="85" name="Espace réservé du contenu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10" y="1717211"/>
            <a:ext cx="5551590" cy="3261189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2123182" y="2443310"/>
            <a:ext cx="1570182" cy="1175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>
            <a:off x="3693364" y="2790012"/>
            <a:ext cx="2947581" cy="4816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 ou Evènement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5708" y="1847273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Processus de test:</a:t>
            </a:r>
            <a:endParaRPr lang="fr-F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3"/>
    </mc:Choice>
    <mc:Fallback xmlns="">
      <p:transition spd="slow" advTm="2113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4414839" y="136525"/>
            <a:ext cx="3713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altLang="fr-FR" sz="2800" dirty="0" smtClean="0">
                <a:solidFill>
                  <a:schemeClr val="accent2">
                    <a:lumMod val="50000"/>
                  </a:schemeClr>
                </a:solidFill>
              </a:rPr>
              <a:t>Projet GOTTRA++ </a:t>
            </a:r>
            <a:endParaRPr lang="fr-FR" altLang="fr-F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8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But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4966" y="1717211"/>
            <a:ext cx="68506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eaLnBrk="0" hangingPunc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b="1" dirty="0"/>
              <a:t>Développer un outil permettant </a:t>
            </a:r>
            <a:r>
              <a:rPr lang="fr-FR" b="1" dirty="0" smtClean="0"/>
              <a:t>:</a:t>
            </a:r>
          </a:p>
          <a:p>
            <a:pPr marL="107950" eaLnBrk="0" hangingPunc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lang="fr-FR" dirty="0"/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dirty="0"/>
              <a:t>D’identifier et extraire automatiquement les cas de test à partir des spécifications fonctionnelles des projets </a:t>
            </a:r>
            <a:r>
              <a:rPr lang="fr-FR" dirty="0" smtClean="0"/>
              <a:t>TRA. </a:t>
            </a:r>
            <a:endParaRPr lang="fr-FR" dirty="0"/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dirty="0"/>
              <a:t>D’extraire automatiquement les scénarii de test</a:t>
            </a:r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dirty="0"/>
              <a:t>D’identifier les scénarii automatisables.</a:t>
            </a:r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dirty="0"/>
              <a:t>D’exécuter automatiquement les scénarii de test </a:t>
            </a:r>
            <a:r>
              <a:rPr lang="fr-FR" dirty="0" smtClean="0"/>
              <a:t>automatisable.</a:t>
            </a:r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lang="fr-FR" dirty="0" smtClean="0"/>
          </a:p>
          <a:p>
            <a:pPr marL="107950" lvl="1" eaLnBrk="0" hangingPunct="0">
              <a:lnSpc>
                <a:spcPct val="15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b="1" dirty="0"/>
              <a:t>Avantages:</a:t>
            </a:r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dirty="0"/>
              <a:t>Gain en temps</a:t>
            </a:r>
          </a:p>
          <a:p>
            <a:pPr marL="393700" lvl="1" indent="-285750" eaLnBrk="0" hangingPunct="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fr-FR" dirty="0" err="1"/>
              <a:t>Reduction</a:t>
            </a:r>
            <a:r>
              <a:rPr lang="fr-FR" dirty="0"/>
              <a:t> de la charge de travail</a:t>
            </a:r>
          </a:p>
          <a:p>
            <a:pPr marL="107950" lvl="1" eaLnBrk="0" hangingPunct="0">
              <a:lnSpc>
                <a:spcPct val="15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204" y="1547585"/>
            <a:ext cx="4122167" cy="3063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9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3"/>
    </mc:Choice>
    <mc:Fallback xmlns="">
      <p:transition spd="slow" advTm="2113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30"/>
          <p:cNvSpPr txBox="1">
            <a:spLocks noChangeArrowheads="1"/>
          </p:cNvSpPr>
          <p:nvPr/>
        </p:nvSpPr>
        <p:spPr bwMode="auto">
          <a:xfrm>
            <a:off x="2367703" y="744583"/>
            <a:ext cx="52455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: SID </a:t>
            </a:r>
            <a:r>
              <a:rPr lang="fr-FR" altLang="fr-FR" dirty="0">
                <a:solidFill>
                  <a:schemeClr val="bg1"/>
                </a:solidFill>
              </a:rPr>
              <a:t>(Signal, Image et Document) 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0" name="ZoneTexte 19"/>
          <p:cNvSpPr txBox="1">
            <a:spLocks noChangeArrowheads="1"/>
          </p:cNvSpPr>
          <p:nvPr/>
        </p:nvSpPr>
        <p:spPr bwMode="auto">
          <a:xfrm>
            <a:off x="4414839" y="136525"/>
            <a:ext cx="3713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fr-FR" altLang="fr-FR" sz="2800" dirty="0" smtClean="0">
                <a:solidFill>
                  <a:schemeClr val="accent2">
                    <a:lumMod val="50000"/>
                  </a:schemeClr>
                </a:solidFill>
              </a:rPr>
              <a:t>Projet GOTTRA++ </a:t>
            </a:r>
            <a:endParaRPr lang="fr-FR" altLang="fr-F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18606" y="709442"/>
            <a:ext cx="484188" cy="4572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fld id="{AF0297B9-FB2A-4713-A690-262E2943674B}" type="slidenum">
              <a:rPr lang="fr-FR" sz="1800" b="1">
                <a:solidFill>
                  <a:srgbClr val="861F0A"/>
                </a:solidFill>
              </a:rPr>
              <a:pPr algn="ctr">
                <a:defRPr/>
              </a:pPr>
              <a:t>9</a:t>
            </a:fld>
            <a:endParaRPr lang="fr-FR" sz="1800" b="1" dirty="0">
              <a:solidFill>
                <a:srgbClr val="861F0A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716343"/>
            <a:ext cx="11370263" cy="457200"/>
          </a:xfrm>
          <a:prstGeom prst="rect">
            <a:avLst/>
          </a:prstGeom>
          <a:solidFill>
            <a:srgbClr val="861F0A"/>
          </a:solidFill>
          <a:ln>
            <a:solidFill>
              <a:srgbClr val="861F0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7" name="ZoneTexte 30"/>
          <p:cNvSpPr txBox="1">
            <a:spLocks noChangeArrowheads="1"/>
          </p:cNvSpPr>
          <p:nvPr/>
        </p:nvSpPr>
        <p:spPr bwMode="auto">
          <a:xfrm>
            <a:off x="203940" y="744583"/>
            <a:ext cx="5885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Stage GOTTRA++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789470" y="2163097"/>
            <a:ext cx="8485239" cy="117987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fr-FR" dirty="0"/>
              <a:t>Extraction des cas d’utilisation et exigences fonctionnelles à partir des 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726425" y="4227871"/>
            <a:ext cx="4866968" cy="89965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fr-FR" dirty="0"/>
              <a:t>Identification des scénarii </a:t>
            </a:r>
            <a:r>
              <a:rPr lang="fr-FR" dirty="0" smtClean="0"/>
              <a:t>automatisables.</a:t>
            </a:r>
            <a:endParaRPr lang="fr-FR" dirty="0"/>
          </a:p>
        </p:txBody>
      </p:sp>
      <p:pic>
        <p:nvPicPr>
          <p:cNvPr id="23554" name="Picture 2" descr="Number 1 2 3 Icon - 1 2 3 Icon Green, HD Png Download - kind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47" y="3985313"/>
            <a:ext cx="1762512" cy="16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0" y="2093694"/>
            <a:ext cx="1318675" cy="1318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0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3"/>
    </mc:Choice>
    <mc:Fallback xmlns="">
      <p:transition spd="slow" advTm="2113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0.1|13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2|16.2|31.6|15.4|2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5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5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5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5|1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12357</TotalTime>
  <Words>2359</Words>
  <Application>Microsoft Office PowerPoint</Application>
  <PresentationFormat>Grand écran</PresentationFormat>
  <Paragraphs>566</Paragraphs>
  <Slides>49</Slides>
  <Notes>49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Garamond</vt:lpstr>
      <vt:lpstr>Times New Roman</vt:lpstr>
      <vt:lpstr>Tw Cen MT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install</cp:lastModifiedBy>
  <cp:revision>755</cp:revision>
  <dcterms:created xsi:type="dcterms:W3CDTF">2019-09-17T09:13:48Z</dcterms:created>
  <dcterms:modified xsi:type="dcterms:W3CDTF">2020-09-25T13:33:31Z</dcterms:modified>
</cp:coreProperties>
</file>