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x="18288000" cy="10287000"/>
  <p:notesSz cx="6858000" cy="9144000"/>
  <p:embeddedFontLst>
    <p:embeddedFont>
      <p:font typeface="Helios" charset="1" panose="020B0504020202020204"/>
      <p:regular r:id="rId22"/>
    </p:embeddedFont>
    <p:embeddedFont>
      <p:font typeface="Klein Bold" charset="1" panose="02000503060000020004"/>
      <p:regular r:id="rId23"/>
    </p:embeddedFont>
    <p:embeddedFont>
      <p:font typeface="Open Sans" charset="1" panose="020B0606030504020204"/>
      <p:regular r:id="rId24"/>
    </p:embeddedFont>
    <p:embeddedFont>
      <p:font typeface="Helios Bold" charset="1" panose="020B0704020202020204"/>
      <p:regular r:id="rId25"/>
    </p:embeddedFont>
    <p:embeddedFont>
      <p:font typeface="HK Modular" charset="1" panose="00000800000000000000"/>
      <p:regular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jpeg" Type="http://schemas.openxmlformats.org/officeDocument/2006/relationships/image"/><Relationship Id="rId7" Target="../media/image6.jpe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 Id="rId3" Target="../media/image1.png" Type="http://schemas.openxmlformats.org/officeDocument/2006/relationships/image"/><Relationship Id="rId4" Target="../media/image2.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 Id="rId3" Target="../media/image1.png" Type="http://schemas.openxmlformats.org/officeDocument/2006/relationships/image"/><Relationship Id="rId4" Target="../media/image2.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 Id="rId3" Target="../media/image19.svg" Type="http://schemas.openxmlformats.org/officeDocument/2006/relationships/image"/><Relationship Id="rId4" Target="../media/image20.png" Type="http://schemas.openxmlformats.org/officeDocument/2006/relationships/image"/><Relationship Id="rId5" Target="../media/image21.svg" Type="http://schemas.openxmlformats.org/officeDocument/2006/relationships/image"/><Relationship Id="rId6" Target="../media/image1.png" Type="http://schemas.openxmlformats.org/officeDocument/2006/relationships/image"/><Relationship Id="rId7" Target="../media/image2.svg" Type="http://schemas.openxmlformats.org/officeDocument/2006/relationships/image"/><Relationship Id="rId8" Target="../media/image22.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23.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24.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3.png" Type="http://schemas.openxmlformats.org/officeDocument/2006/relationships/image"/><Relationship Id="rId11" Target="../media/image34.svg" Type="http://schemas.openxmlformats.org/officeDocument/2006/relationships/image"/><Relationship Id="rId12" Target="../media/image35.png" Type="http://schemas.openxmlformats.org/officeDocument/2006/relationships/image"/><Relationship Id="rId13" Target="../media/image36.svg" Type="http://schemas.openxmlformats.org/officeDocument/2006/relationships/image"/><Relationship Id="rId14" Target="../media/image37.png" Type="http://schemas.openxmlformats.org/officeDocument/2006/relationships/image"/><Relationship Id="rId15" Target="../media/image38.svg" Type="http://schemas.openxmlformats.org/officeDocument/2006/relationships/image"/><Relationship Id="rId16" Target="../media/image39.png" Type="http://schemas.openxmlformats.org/officeDocument/2006/relationships/image"/><Relationship Id="rId17" Target="../media/image40.svg" Type="http://schemas.openxmlformats.org/officeDocument/2006/relationships/image"/><Relationship Id="rId18" Target="../media/image41.png" Type="http://schemas.openxmlformats.org/officeDocument/2006/relationships/image"/><Relationship Id="rId19" Target="../media/image42.svg" Type="http://schemas.openxmlformats.org/officeDocument/2006/relationships/image"/><Relationship Id="rId2" Target="../media/image25.png" Type="http://schemas.openxmlformats.org/officeDocument/2006/relationships/image"/><Relationship Id="rId20" Target="../media/image43.png" Type="http://schemas.openxmlformats.org/officeDocument/2006/relationships/image"/><Relationship Id="rId21" Target="../media/image44.svg" Type="http://schemas.openxmlformats.org/officeDocument/2006/relationships/image"/><Relationship Id="rId22" Target="../media/image45.png" Type="http://schemas.openxmlformats.org/officeDocument/2006/relationships/image"/><Relationship Id="rId23" Target="../media/image46.svg" Type="http://schemas.openxmlformats.org/officeDocument/2006/relationships/image"/><Relationship Id="rId24" Target="../media/image47.png" Type="http://schemas.openxmlformats.org/officeDocument/2006/relationships/image"/><Relationship Id="rId25" Target="../media/image48.svg" Type="http://schemas.openxmlformats.org/officeDocument/2006/relationships/image"/><Relationship Id="rId26" Target="../media/image49.png" Type="http://schemas.openxmlformats.org/officeDocument/2006/relationships/image"/><Relationship Id="rId27" Target="../media/image50.svg" Type="http://schemas.openxmlformats.org/officeDocument/2006/relationships/image"/><Relationship Id="rId28" Target="../media/image51.png" Type="http://schemas.openxmlformats.org/officeDocument/2006/relationships/image"/><Relationship Id="rId29" Target="../media/image52.svg" Type="http://schemas.openxmlformats.org/officeDocument/2006/relationships/image"/><Relationship Id="rId3" Target="../media/image26.svg" Type="http://schemas.openxmlformats.org/officeDocument/2006/relationships/image"/><Relationship Id="rId30" Target="../media/image20.png" Type="http://schemas.openxmlformats.org/officeDocument/2006/relationships/image"/><Relationship Id="rId31" Target="../media/image21.svg" Type="http://schemas.openxmlformats.org/officeDocument/2006/relationships/image"/><Relationship Id="rId32" Target="../media/image1.png" Type="http://schemas.openxmlformats.org/officeDocument/2006/relationships/image"/><Relationship Id="rId33" Target="../media/image2.svg" Type="http://schemas.openxmlformats.org/officeDocument/2006/relationships/image"/><Relationship Id="rId4" Target="../media/image27.png" Type="http://schemas.openxmlformats.org/officeDocument/2006/relationships/image"/><Relationship Id="rId5" Target="../media/image28.svg" Type="http://schemas.openxmlformats.org/officeDocument/2006/relationships/image"/><Relationship Id="rId6" Target="../media/image29.png" Type="http://schemas.openxmlformats.org/officeDocument/2006/relationships/image"/><Relationship Id="rId7" Target="../media/image30.svg" Type="http://schemas.openxmlformats.org/officeDocument/2006/relationships/image"/><Relationship Id="rId8" Target="../media/image31.png" Type="http://schemas.openxmlformats.org/officeDocument/2006/relationships/image"/><Relationship Id="rId9" Target="../media/image32.sv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3.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1.png" Type="http://schemas.openxmlformats.org/officeDocument/2006/relationships/image"/><Relationship Id="rId4" Target="../media/image2.sv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png" Type="http://schemas.openxmlformats.org/officeDocument/2006/relationships/image"/><Relationship Id="rId4" Target="../media/image2.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png" Type="http://schemas.openxmlformats.org/officeDocument/2006/relationships/image"/><Relationship Id="rId4" Target="../media/image2.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png" Type="http://schemas.openxmlformats.org/officeDocument/2006/relationships/image"/><Relationship Id="rId4" Target="../media/image2.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3.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4.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 Id="rId3" Target="../media/image1.png" Type="http://schemas.openxmlformats.org/officeDocument/2006/relationships/image"/><Relationship Id="rId4" Target="../media/image2.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https://www.geeksforgeeks.org/5-state-process-model-in-operating-system/" TargetMode="External" Type="http://schemas.openxmlformats.org/officeDocument/2006/relationships/hyperlink"/><Relationship Id="rId3" Target="../media/image1.png" Type="http://schemas.openxmlformats.org/officeDocument/2006/relationships/image"/><Relationship Id="rId4" Target="../media/image2.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466927" y="-4280359"/>
            <a:ext cx="10812392" cy="10812392"/>
          </a:xfrm>
          <a:custGeom>
            <a:avLst/>
            <a:gdLst/>
            <a:ahLst/>
            <a:cxnLst/>
            <a:rect r="r" b="b" t="t" l="l"/>
            <a:pathLst>
              <a:path h="10812392" w="10812392">
                <a:moveTo>
                  <a:pt x="0" y="0"/>
                </a:moveTo>
                <a:lnTo>
                  <a:pt x="10812393" y="0"/>
                </a:lnTo>
                <a:lnTo>
                  <a:pt x="10812393" y="10812392"/>
                </a:lnTo>
                <a:lnTo>
                  <a:pt x="0" y="1081239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595570" y="816744"/>
            <a:ext cx="588961" cy="618185"/>
          </a:xfrm>
          <a:custGeom>
            <a:avLst/>
            <a:gdLst/>
            <a:ahLst/>
            <a:cxnLst/>
            <a:rect r="r" b="b" t="t" l="l"/>
            <a:pathLst>
              <a:path h="618185" w="588961">
                <a:moveTo>
                  <a:pt x="0" y="0"/>
                </a:moveTo>
                <a:lnTo>
                  <a:pt x="588961" y="0"/>
                </a:lnTo>
                <a:lnTo>
                  <a:pt x="588961" y="618185"/>
                </a:lnTo>
                <a:lnTo>
                  <a:pt x="0" y="61818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3407200" y="4432068"/>
            <a:ext cx="5764383" cy="5764383"/>
          </a:xfrm>
          <a:custGeom>
            <a:avLst/>
            <a:gdLst/>
            <a:ahLst/>
            <a:cxnLst/>
            <a:rect r="r" b="b" t="t" l="l"/>
            <a:pathLst>
              <a:path h="5764383" w="5764383">
                <a:moveTo>
                  <a:pt x="0" y="0"/>
                </a:moveTo>
                <a:lnTo>
                  <a:pt x="5764383" y="0"/>
                </a:lnTo>
                <a:lnTo>
                  <a:pt x="5764383" y="5764383"/>
                </a:lnTo>
                <a:lnTo>
                  <a:pt x="0" y="5764383"/>
                </a:lnTo>
                <a:lnTo>
                  <a:pt x="0" y="0"/>
                </a:lnTo>
                <a:close/>
              </a:path>
            </a:pathLst>
          </a:custGeom>
          <a:blipFill>
            <a:blip r:embed="rId2">
              <a:alphaModFix amt="30000"/>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57078" y="7902203"/>
            <a:ext cx="5764383" cy="5764383"/>
          </a:xfrm>
          <a:custGeom>
            <a:avLst/>
            <a:gdLst/>
            <a:ahLst/>
            <a:cxnLst/>
            <a:rect r="r" b="b" t="t" l="l"/>
            <a:pathLst>
              <a:path h="5764383" w="5764383">
                <a:moveTo>
                  <a:pt x="0" y="0"/>
                </a:moveTo>
                <a:lnTo>
                  <a:pt x="5764383" y="0"/>
                </a:lnTo>
                <a:lnTo>
                  <a:pt x="5764383" y="5764382"/>
                </a:lnTo>
                <a:lnTo>
                  <a:pt x="0" y="5764382"/>
                </a:lnTo>
                <a:lnTo>
                  <a:pt x="0" y="0"/>
                </a:lnTo>
                <a:close/>
              </a:path>
            </a:pathLst>
          </a:custGeom>
          <a:blipFill>
            <a:blip r:embed="rId2">
              <a:alphaModFix amt="80000"/>
              <a:extLst>
                <a:ext uri="{96DAC541-7B7A-43D3-8B79-37D633B846F1}">
                  <asvg:svgBlip xmlns:asvg="http://schemas.microsoft.com/office/drawing/2016/SVG/main" r:embed="rId3"/>
                </a:ext>
              </a:extLst>
            </a:blip>
            <a:stretch>
              <a:fillRect l="0" t="0" r="0" b="0"/>
            </a:stretch>
          </a:blipFill>
        </p:spPr>
      </p:sp>
      <p:grpSp>
        <p:nvGrpSpPr>
          <p:cNvPr name="Group 6" id="6"/>
          <p:cNvGrpSpPr>
            <a:grpSpLocks noChangeAspect="true"/>
          </p:cNvGrpSpPr>
          <p:nvPr/>
        </p:nvGrpSpPr>
        <p:grpSpPr>
          <a:xfrm rot="0">
            <a:off x="8023793" y="7314260"/>
            <a:ext cx="840801" cy="840798"/>
            <a:chOff x="0" y="0"/>
            <a:chExt cx="6350000" cy="6349975"/>
          </a:xfrm>
        </p:grpSpPr>
        <p:sp>
          <p:nvSpPr>
            <p:cNvPr name="Freeform 7" id="7"/>
            <p:cNvSpPr/>
            <p:nvPr/>
          </p:nvSpPr>
          <p:spPr>
            <a:xfrm flipH="false" flipV="false" rot="0">
              <a:off x="0" y="0"/>
              <a:ext cx="6350000" cy="6349974"/>
            </a:xfrm>
            <a:custGeom>
              <a:avLst/>
              <a:gdLst/>
              <a:ahLst/>
              <a:cxnLst/>
              <a:rect r="r" b="b" t="t" l="l"/>
              <a:pathLst>
                <a:path h="6349974" w="6350000">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blipFill>
              <a:blip r:embed="rId6"/>
              <a:stretch>
                <a:fillRect l="0" t="-33631" r="0" b="-44146"/>
              </a:stretch>
            </a:blipFill>
          </p:spPr>
        </p:sp>
      </p:grpSp>
      <p:grpSp>
        <p:nvGrpSpPr>
          <p:cNvPr name="Group 8" id="8"/>
          <p:cNvGrpSpPr>
            <a:grpSpLocks noChangeAspect="true"/>
          </p:cNvGrpSpPr>
          <p:nvPr/>
        </p:nvGrpSpPr>
        <p:grpSpPr>
          <a:xfrm rot="0">
            <a:off x="8023793" y="8684326"/>
            <a:ext cx="840801" cy="840798"/>
            <a:chOff x="0" y="0"/>
            <a:chExt cx="6350000" cy="6349975"/>
          </a:xfrm>
        </p:grpSpPr>
        <p:sp>
          <p:nvSpPr>
            <p:cNvPr name="Freeform 9" id="9"/>
            <p:cNvSpPr/>
            <p:nvPr/>
          </p:nvSpPr>
          <p:spPr>
            <a:xfrm flipH="false" flipV="false" rot="0">
              <a:off x="0" y="0"/>
              <a:ext cx="6350000" cy="6349974"/>
            </a:xfrm>
            <a:custGeom>
              <a:avLst/>
              <a:gdLst/>
              <a:ahLst/>
              <a:cxnLst/>
              <a:rect r="r" b="b" t="t" l="l"/>
              <a:pathLst>
                <a:path h="6349974" w="6350000">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blipFill>
              <a:blip r:embed="rId7"/>
              <a:stretch>
                <a:fillRect l="-965" t="0" r="-965" b="0"/>
              </a:stretch>
            </a:blipFill>
          </p:spPr>
        </p:sp>
      </p:grpSp>
      <p:grpSp>
        <p:nvGrpSpPr>
          <p:cNvPr name="Group 10" id="10"/>
          <p:cNvGrpSpPr/>
          <p:nvPr/>
        </p:nvGrpSpPr>
        <p:grpSpPr>
          <a:xfrm rot="0">
            <a:off x="9405975" y="7314260"/>
            <a:ext cx="4403865" cy="830580"/>
            <a:chOff x="0" y="0"/>
            <a:chExt cx="1996259" cy="376500"/>
          </a:xfrm>
        </p:grpSpPr>
        <p:sp>
          <p:nvSpPr>
            <p:cNvPr name="Freeform 11" id="11"/>
            <p:cNvSpPr/>
            <p:nvPr/>
          </p:nvSpPr>
          <p:spPr>
            <a:xfrm flipH="false" flipV="false" rot="0">
              <a:off x="0" y="0"/>
              <a:ext cx="1996259" cy="376500"/>
            </a:xfrm>
            <a:custGeom>
              <a:avLst/>
              <a:gdLst/>
              <a:ahLst/>
              <a:cxnLst/>
              <a:rect r="r" b="b" t="t" l="l"/>
              <a:pathLst>
                <a:path h="376500" w="1996259">
                  <a:moveTo>
                    <a:pt x="35160" y="0"/>
                  </a:moveTo>
                  <a:lnTo>
                    <a:pt x="1961100" y="0"/>
                  </a:lnTo>
                  <a:cubicBezTo>
                    <a:pt x="1970425" y="0"/>
                    <a:pt x="1979368" y="3704"/>
                    <a:pt x="1985961" y="10298"/>
                  </a:cubicBezTo>
                  <a:cubicBezTo>
                    <a:pt x="1992555" y="16892"/>
                    <a:pt x="1996259" y="25835"/>
                    <a:pt x="1996259" y="35160"/>
                  </a:cubicBezTo>
                  <a:lnTo>
                    <a:pt x="1996259" y="341340"/>
                  </a:lnTo>
                  <a:cubicBezTo>
                    <a:pt x="1996259" y="360758"/>
                    <a:pt x="1980518" y="376500"/>
                    <a:pt x="1961100" y="376500"/>
                  </a:cubicBezTo>
                  <a:lnTo>
                    <a:pt x="35160" y="376500"/>
                  </a:lnTo>
                  <a:cubicBezTo>
                    <a:pt x="15742" y="376500"/>
                    <a:pt x="0" y="360758"/>
                    <a:pt x="0" y="341340"/>
                  </a:cubicBezTo>
                  <a:lnTo>
                    <a:pt x="0" y="35160"/>
                  </a:lnTo>
                  <a:cubicBezTo>
                    <a:pt x="0" y="15742"/>
                    <a:pt x="15742" y="0"/>
                    <a:pt x="35160" y="0"/>
                  </a:cubicBezTo>
                  <a:close/>
                </a:path>
              </a:pathLst>
            </a:custGeom>
            <a:solidFill>
              <a:srgbClr val="F4F4F4"/>
            </a:solidFill>
          </p:spPr>
        </p:sp>
        <p:sp>
          <p:nvSpPr>
            <p:cNvPr name="TextBox 12" id="12"/>
            <p:cNvSpPr txBox="true"/>
            <p:nvPr/>
          </p:nvSpPr>
          <p:spPr>
            <a:xfrm>
              <a:off x="0" y="-47625"/>
              <a:ext cx="1996259" cy="424125"/>
            </a:xfrm>
            <a:prstGeom prst="rect">
              <a:avLst/>
            </a:prstGeom>
          </p:spPr>
          <p:txBody>
            <a:bodyPr anchor="ctr" rtlCol="false" tIns="254000" lIns="254000" bIns="254000" rIns="254000"/>
            <a:lstStyle/>
            <a:p>
              <a:pPr algn="ctr">
                <a:lnSpc>
                  <a:spcPts val="3499"/>
                </a:lnSpc>
              </a:pPr>
              <a:r>
                <a:rPr lang="en-US" sz="2499">
                  <a:solidFill>
                    <a:srgbClr val="2A2E3A"/>
                  </a:solidFill>
                  <a:latin typeface="Helios"/>
                  <a:ea typeface="Helios"/>
                  <a:cs typeface="Helios"/>
                  <a:sym typeface="Helios"/>
                </a:rPr>
                <a:t>MENNANI BAHA EDDINE</a:t>
              </a:r>
            </a:p>
          </p:txBody>
        </p:sp>
      </p:grpSp>
      <p:grpSp>
        <p:nvGrpSpPr>
          <p:cNvPr name="Group 13" id="13"/>
          <p:cNvGrpSpPr/>
          <p:nvPr/>
        </p:nvGrpSpPr>
        <p:grpSpPr>
          <a:xfrm rot="0">
            <a:off x="9405975" y="8758131"/>
            <a:ext cx="4403865" cy="830580"/>
            <a:chOff x="0" y="0"/>
            <a:chExt cx="1996259" cy="376500"/>
          </a:xfrm>
        </p:grpSpPr>
        <p:sp>
          <p:nvSpPr>
            <p:cNvPr name="Freeform 14" id="14"/>
            <p:cNvSpPr/>
            <p:nvPr/>
          </p:nvSpPr>
          <p:spPr>
            <a:xfrm flipH="false" flipV="false" rot="0">
              <a:off x="0" y="0"/>
              <a:ext cx="1996259" cy="376500"/>
            </a:xfrm>
            <a:custGeom>
              <a:avLst/>
              <a:gdLst/>
              <a:ahLst/>
              <a:cxnLst/>
              <a:rect r="r" b="b" t="t" l="l"/>
              <a:pathLst>
                <a:path h="376500" w="1996259">
                  <a:moveTo>
                    <a:pt x="35160" y="0"/>
                  </a:moveTo>
                  <a:lnTo>
                    <a:pt x="1961100" y="0"/>
                  </a:lnTo>
                  <a:cubicBezTo>
                    <a:pt x="1970425" y="0"/>
                    <a:pt x="1979368" y="3704"/>
                    <a:pt x="1985961" y="10298"/>
                  </a:cubicBezTo>
                  <a:cubicBezTo>
                    <a:pt x="1992555" y="16892"/>
                    <a:pt x="1996259" y="25835"/>
                    <a:pt x="1996259" y="35160"/>
                  </a:cubicBezTo>
                  <a:lnTo>
                    <a:pt x="1996259" y="341340"/>
                  </a:lnTo>
                  <a:cubicBezTo>
                    <a:pt x="1996259" y="360758"/>
                    <a:pt x="1980518" y="376500"/>
                    <a:pt x="1961100" y="376500"/>
                  </a:cubicBezTo>
                  <a:lnTo>
                    <a:pt x="35160" y="376500"/>
                  </a:lnTo>
                  <a:cubicBezTo>
                    <a:pt x="15742" y="376500"/>
                    <a:pt x="0" y="360758"/>
                    <a:pt x="0" y="341340"/>
                  </a:cubicBezTo>
                  <a:lnTo>
                    <a:pt x="0" y="35160"/>
                  </a:lnTo>
                  <a:cubicBezTo>
                    <a:pt x="0" y="15742"/>
                    <a:pt x="15742" y="0"/>
                    <a:pt x="35160" y="0"/>
                  </a:cubicBezTo>
                  <a:close/>
                </a:path>
              </a:pathLst>
            </a:custGeom>
            <a:solidFill>
              <a:srgbClr val="F4F4F4"/>
            </a:solidFill>
          </p:spPr>
        </p:sp>
        <p:sp>
          <p:nvSpPr>
            <p:cNvPr name="TextBox 15" id="15"/>
            <p:cNvSpPr txBox="true"/>
            <p:nvPr/>
          </p:nvSpPr>
          <p:spPr>
            <a:xfrm>
              <a:off x="0" y="-47625"/>
              <a:ext cx="1996259" cy="424125"/>
            </a:xfrm>
            <a:prstGeom prst="rect">
              <a:avLst/>
            </a:prstGeom>
          </p:spPr>
          <p:txBody>
            <a:bodyPr anchor="ctr" rtlCol="false" tIns="254000" lIns="254000" bIns="254000" rIns="254000"/>
            <a:lstStyle/>
            <a:p>
              <a:pPr algn="ctr">
                <a:lnSpc>
                  <a:spcPts val="3499"/>
                </a:lnSpc>
              </a:pPr>
              <a:r>
                <a:rPr lang="en-US" sz="2499">
                  <a:solidFill>
                    <a:srgbClr val="2A2E3A"/>
                  </a:solidFill>
                  <a:latin typeface="Helios"/>
                  <a:ea typeface="Helios"/>
                  <a:cs typeface="Helios"/>
                  <a:sym typeface="Helios"/>
                </a:rPr>
                <a:t>DEGACHI AZZEDDINE</a:t>
              </a:r>
            </a:p>
          </p:txBody>
        </p:sp>
      </p:grpSp>
      <p:sp>
        <p:nvSpPr>
          <p:cNvPr name="Freeform 16" id="16"/>
          <p:cNvSpPr/>
          <p:nvPr/>
        </p:nvSpPr>
        <p:spPr>
          <a:xfrm flipH="false" flipV="false" rot="0">
            <a:off x="9525" y="9409112"/>
            <a:ext cx="810797" cy="810797"/>
          </a:xfrm>
          <a:custGeom>
            <a:avLst/>
            <a:gdLst/>
            <a:ahLst/>
            <a:cxnLst/>
            <a:rect r="r" b="b" t="t" l="l"/>
            <a:pathLst>
              <a:path h="810797" w="810797">
                <a:moveTo>
                  <a:pt x="0" y="0"/>
                </a:moveTo>
                <a:lnTo>
                  <a:pt x="810797" y="0"/>
                </a:lnTo>
                <a:lnTo>
                  <a:pt x="810797" y="810797"/>
                </a:lnTo>
                <a:lnTo>
                  <a:pt x="0" y="81079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7" id="17"/>
          <p:cNvGrpSpPr/>
          <p:nvPr/>
        </p:nvGrpSpPr>
        <p:grpSpPr>
          <a:xfrm rot="0">
            <a:off x="8004399" y="2443209"/>
            <a:ext cx="9254901" cy="4088824"/>
            <a:chOff x="0" y="0"/>
            <a:chExt cx="12339868" cy="5451765"/>
          </a:xfrm>
        </p:grpSpPr>
        <p:sp>
          <p:nvSpPr>
            <p:cNvPr name="TextBox 18" id="18"/>
            <p:cNvSpPr txBox="true"/>
            <p:nvPr/>
          </p:nvSpPr>
          <p:spPr>
            <a:xfrm rot="0">
              <a:off x="0" y="-9525"/>
              <a:ext cx="12339868" cy="4378325"/>
            </a:xfrm>
            <a:prstGeom prst="rect">
              <a:avLst/>
            </a:prstGeom>
          </p:spPr>
          <p:txBody>
            <a:bodyPr anchor="t" rtlCol="false" tIns="0" lIns="0" bIns="0" rIns="0">
              <a:spAutoFit/>
            </a:bodyPr>
            <a:lstStyle/>
            <a:p>
              <a:pPr algn="l">
                <a:lnSpc>
                  <a:spcPts val="12959"/>
                </a:lnSpc>
              </a:pPr>
              <a:r>
                <a:rPr lang="en-US" sz="10799" b="true">
                  <a:solidFill>
                    <a:srgbClr val="2A2E3A"/>
                  </a:solidFill>
                  <a:latin typeface="Klein Bold"/>
                  <a:ea typeface="Klein Bold"/>
                  <a:cs typeface="Klein Bold"/>
                  <a:sym typeface="Klein Bold"/>
                </a:rPr>
                <a:t>Task Management</a:t>
              </a:r>
            </a:p>
          </p:txBody>
        </p:sp>
        <p:sp>
          <p:nvSpPr>
            <p:cNvPr name="TextBox 19" id="19"/>
            <p:cNvSpPr txBox="true"/>
            <p:nvPr/>
          </p:nvSpPr>
          <p:spPr>
            <a:xfrm rot="0">
              <a:off x="0" y="4605733"/>
              <a:ext cx="11973306" cy="846033"/>
            </a:xfrm>
            <a:prstGeom prst="rect">
              <a:avLst/>
            </a:prstGeom>
          </p:spPr>
          <p:txBody>
            <a:bodyPr anchor="t" rtlCol="false" tIns="0" lIns="0" bIns="0" rIns="0">
              <a:spAutoFit/>
            </a:bodyPr>
            <a:lstStyle/>
            <a:p>
              <a:pPr algn="l">
                <a:lnSpc>
                  <a:spcPts val="5319"/>
                </a:lnSpc>
              </a:pPr>
              <a:r>
                <a:rPr lang="en-US" sz="3799">
                  <a:solidFill>
                    <a:srgbClr val="2A2E3A"/>
                  </a:solidFill>
                  <a:latin typeface="Helios"/>
                  <a:ea typeface="Helios"/>
                  <a:cs typeface="Helios"/>
                  <a:sym typeface="Helios"/>
                </a:rPr>
                <a:t>process and scheduling</a:t>
              </a:r>
            </a:p>
          </p:txBody>
        </p:sp>
      </p:grpSp>
      <p:sp>
        <p:nvSpPr>
          <p:cNvPr name="TextBox 20" id="20"/>
          <p:cNvSpPr txBox="true"/>
          <p:nvPr/>
        </p:nvSpPr>
        <p:spPr>
          <a:xfrm rot="0">
            <a:off x="342295" y="9616073"/>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FFFFFF"/>
                </a:solidFill>
                <a:latin typeface="Open Sans"/>
                <a:ea typeface="Open Sans"/>
                <a:cs typeface="Open Sans"/>
                <a:sym typeface="Open Sans"/>
              </a:rPr>
              <a:t>1</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grpSp>
        <p:nvGrpSpPr>
          <p:cNvPr name="Group 2" id="2"/>
          <p:cNvGrpSpPr/>
          <p:nvPr/>
        </p:nvGrpSpPr>
        <p:grpSpPr>
          <a:xfrm rot="0">
            <a:off x="633792" y="2514031"/>
            <a:ext cx="17329502" cy="7051420"/>
            <a:chOff x="0" y="0"/>
            <a:chExt cx="3133380" cy="1274980"/>
          </a:xfrm>
        </p:grpSpPr>
        <p:sp>
          <p:nvSpPr>
            <p:cNvPr name="Freeform 3" id="3"/>
            <p:cNvSpPr/>
            <p:nvPr/>
          </p:nvSpPr>
          <p:spPr>
            <a:xfrm flipH="false" flipV="false" rot="0">
              <a:off x="0" y="0"/>
              <a:ext cx="3133380" cy="1274980"/>
            </a:xfrm>
            <a:custGeom>
              <a:avLst/>
              <a:gdLst/>
              <a:ahLst/>
              <a:cxnLst/>
              <a:rect r="r" b="b" t="t" l="l"/>
              <a:pathLst>
                <a:path h="1274980" w="3133380">
                  <a:moveTo>
                    <a:pt x="0" y="0"/>
                  </a:moveTo>
                  <a:lnTo>
                    <a:pt x="3133380" y="0"/>
                  </a:lnTo>
                  <a:lnTo>
                    <a:pt x="3133380" y="1274980"/>
                  </a:lnTo>
                  <a:lnTo>
                    <a:pt x="0" y="1274980"/>
                  </a:lnTo>
                  <a:close/>
                </a:path>
              </a:pathLst>
            </a:custGeom>
            <a:blipFill>
              <a:blip r:embed="rId2"/>
              <a:stretch>
                <a:fillRect l="-291" t="0" r="-291" b="0"/>
              </a:stretch>
            </a:blipFill>
          </p:spPr>
        </p:sp>
      </p:grpSp>
      <p:sp>
        <p:nvSpPr>
          <p:cNvPr name="TextBox 4" id="4"/>
          <p:cNvSpPr txBox="true"/>
          <p:nvPr/>
        </p:nvSpPr>
        <p:spPr>
          <a:xfrm rot="0">
            <a:off x="1530910" y="479504"/>
            <a:ext cx="5263583" cy="3018508"/>
          </a:xfrm>
          <a:prstGeom prst="rect">
            <a:avLst/>
          </a:prstGeom>
        </p:spPr>
        <p:txBody>
          <a:bodyPr anchor="t" rtlCol="false" tIns="0" lIns="0" bIns="0" rIns="0">
            <a:spAutoFit/>
          </a:bodyPr>
          <a:lstStyle/>
          <a:p>
            <a:pPr algn="l">
              <a:lnSpc>
                <a:spcPts val="7999"/>
              </a:lnSpc>
            </a:pPr>
            <a:r>
              <a:rPr lang="en-US" sz="6153" b="true">
                <a:solidFill>
                  <a:srgbClr val="2A2E3A"/>
                </a:solidFill>
                <a:latin typeface="Klein Bold"/>
                <a:ea typeface="Klein Bold"/>
                <a:cs typeface="Klein Bold"/>
                <a:sym typeface="Klein Bold"/>
              </a:rPr>
              <a:t>The Five-State Model</a:t>
            </a:r>
          </a:p>
          <a:p>
            <a:pPr algn="l">
              <a:lnSpc>
                <a:spcPts val="7999"/>
              </a:lnSpc>
            </a:pPr>
          </a:p>
        </p:txBody>
      </p:sp>
      <p:sp>
        <p:nvSpPr>
          <p:cNvPr name="Freeform 5" id="5"/>
          <p:cNvSpPr/>
          <p:nvPr/>
        </p:nvSpPr>
        <p:spPr>
          <a:xfrm flipH="true" flipV="true" rot="0">
            <a:off x="-15861498" y="-8913539"/>
            <a:ext cx="17495443" cy="17495443"/>
          </a:xfrm>
          <a:custGeom>
            <a:avLst/>
            <a:gdLst/>
            <a:ahLst/>
            <a:cxnLst/>
            <a:rect r="r" b="b" t="t" l="l"/>
            <a:pathLst>
              <a:path h="17495443" w="17495443">
                <a:moveTo>
                  <a:pt x="17495442" y="17495442"/>
                </a:moveTo>
                <a:lnTo>
                  <a:pt x="0" y="17495442"/>
                </a:lnTo>
                <a:lnTo>
                  <a:pt x="0" y="0"/>
                </a:lnTo>
                <a:lnTo>
                  <a:pt x="17495442" y="0"/>
                </a:lnTo>
                <a:lnTo>
                  <a:pt x="17495442" y="17495442"/>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6" id="6"/>
          <p:cNvSpPr/>
          <p:nvPr/>
        </p:nvSpPr>
        <p:spPr>
          <a:xfrm flipH="false" flipV="false" rot="0">
            <a:off x="16467697" y="8380766"/>
            <a:ext cx="5764383" cy="5764383"/>
          </a:xfrm>
          <a:custGeom>
            <a:avLst/>
            <a:gdLst/>
            <a:ahLst/>
            <a:cxnLst/>
            <a:rect r="r" b="b" t="t" l="l"/>
            <a:pathLst>
              <a:path h="5764383" w="5764383">
                <a:moveTo>
                  <a:pt x="0" y="0"/>
                </a:moveTo>
                <a:lnTo>
                  <a:pt x="5764383" y="0"/>
                </a:lnTo>
                <a:lnTo>
                  <a:pt x="5764383" y="5764383"/>
                </a:lnTo>
                <a:lnTo>
                  <a:pt x="0" y="5764383"/>
                </a:lnTo>
                <a:lnTo>
                  <a:pt x="0" y="0"/>
                </a:lnTo>
                <a:close/>
              </a:path>
            </a:pathLst>
          </a:custGeom>
          <a:blipFill>
            <a:blip r:embed="rId3">
              <a:alphaModFix amt="80000"/>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0" y="9476203"/>
            <a:ext cx="810797" cy="810797"/>
          </a:xfrm>
          <a:custGeom>
            <a:avLst/>
            <a:gdLst/>
            <a:ahLst/>
            <a:cxnLst/>
            <a:rect r="r" b="b" t="t" l="l"/>
            <a:pathLst>
              <a:path h="810797" w="810797">
                <a:moveTo>
                  <a:pt x="0" y="0"/>
                </a:moveTo>
                <a:lnTo>
                  <a:pt x="810797" y="0"/>
                </a:lnTo>
                <a:lnTo>
                  <a:pt x="810797" y="810797"/>
                </a:lnTo>
                <a:lnTo>
                  <a:pt x="0" y="81079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8" id="8"/>
          <p:cNvSpPr txBox="true"/>
          <p:nvPr/>
        </p:nvSpPr>
        <p:spPr>
          <a:xfrm rot="0">
            <a:off x="260185" y="9683164"/>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FFFFFF"/>
                </a:solidFill>
                <a:latin typeface="Open Sans"/>
                <a:ea typeface="Open Sans"/>
                <a:cs typeface="Open Sans"/>
                <a:sym typeface="Open Sans"/>
              </a:rPr>
              <a:t>10</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grpSp>
        <p:nvGrpSpPr>
          <p:cNvPr name="Group 2" id="2"/>
          <p:cNvGrpSpPr/>
          <p:nvPr/>
        </p:nvGrpSpPr>
        <p:grpSpPr>
          <a:xfrm rot="0">
            <a:off x="1766879" y="1853622"/>
            <a:ext cx="14567883" cy="8178792"/>
            <a:chOff x="0" y="0"/>
            <a:chExt cx="3133380" cy="1759162"/>
          </a:xfrm>
        </p:grpSpPr>
        <p:sp>
          <p:nvSpPr>
            <p:cNvPr name="Freeform 3" id="3"/>
            <p:cNvSpPr/>
            <p:nvPr/>
          </p:nvSpPr>
          <p:spPr>
            <a:xfrm flipH="false" flipV="false" rot="0">
              <a:off x="0" y="0"/>
              <a:ext cx="3133380" cy="1759162"/>
            </a:xfrm>
            <a:custGeom>
              <a:avLst/>
              <a:gdLst/>
              <a:ahLst/>
              <a:cxnLst/>
              <a:rect r="r" b="b" t="t" l="l"/>
              <a:pathLst>
                <a:path h="1759162" w="3133380">
                  <a:moveTo>
                    <a:pt x="0" y="0"/>
                  </a:moveTo>
                  <a:lnTo>
                    <a:pt x="3133380" y="0"/>
                  </a:lnTo>
                  <a:lnTo>
                    <a:pt x="3133380" y="1759162"/>
                  </a:lnTo>
                  <a:lnTo>
                    <a:pt x="0" y="1759162"/>
                  </a:lnTo>
                  <a:close/>
                </a:path>
              </a:pathLst>
            </a:custGeom>
            <a:blipFill>
              <a:blip r:embed="rId2"/>
              <a:stretch>
                <a:fillRect l="0" t="-206" r="0" b="-206"/>
              </a:stretch>
            </a:blipFill>
          </p:spPr>
        </p:sp>
      </p:grpSp>
      <p:sp>
        <p:nvSpPr>
          <p:cNvPr name="TextBox 4" id="4"/>
          <p:cNvSpPr txBox="true"/>
          <p:nvPr/>
        </p:nvSpPr>
        <p:spPr>
          <a:xfrm rot="0">
            <a:off x="1633944" y="35515"/>
            <a:ext cx="4954991" cy="1910171"/>
          </a:xfrm>
          <a:prstGeom prst="rect">
            <a:avLst/>
          </a:prstGeom>
        </p:spPr>
        <p:txBody>
          <a:bodyPr anchor="t" rtlCol="false" tIns="0" lIns="0" bIns="0" rIns="0">
            <a:spAutoFit/>
          </a:bodyPr>
          <a:lstStyle/>
          <a:p>
            <a:pPr algn="l">
              <a:lnSpc>
                <a:spcPts val="7530"/>
              </a:lnSpc>
            </a:pPr>
            <a:r>
              <a:rPr lang="en-US" sz="5792" b="true">
                <a:solidFill>
                  <a:srgbClr val="2A2E3A"/>
                </a:solidFill>
                <a:latin typeface="Klein Bold"/>
                <a:ea typeface="Klein Bold"/>
                <a:cs typeface="Klein Bold"/>
                <a:sym typeface="Klein Bold"/>
              </a:rPr>
              <a:t>The Seven-State Model</a:t>
            </a:r>
          </a:p>
        </p:txBody>
      </p:sp>
      <p:sp>
        <p:nvSpPr>
          <p:cNvPr name="Freeform 5" id="5"/>
          <p:cNvSpPr/>
          <p:nvPr/>
        </p:nvSpPr>
        <p:spPr>
          <a:xfrm flipH="true" flipV="true" rot="0">
            <a:off x="-15861498" y="-8913539"/>
            <a:ext cx="17495443" cy="17495443"/>
          </a:xfrm>
          <a:custGeom>
            <a:avLst/>
            <a:gdLst/>
            <a:ahLst/>
            <a:cxnLst/>
            <a:rect r="r" b="b" t="t" l="l"/>
            <a:pathLst>
              <a:path h="17495443" w="17495443">
                <a:moveTo>
                  <a:pt x="17495442" y="17495442"/>
                </a:moveTo>
                <a:lnTo>
                  <a:pt x="0" y="17495442"/>
                </a:lnTo>
                <a:lnTo>
                  <a:pt x="0" y="0"/>
                </a:lnTo>
                <a:lnTo>
                  <a:pt x="17495442" y="0"/>
                </a:lnTo>
                <a:lnTo>
                  <a:pt x="17495442" y="17495442"/>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6" id="6"/>
          <p:cNvSpPr/>
          <p:nvPr/>
        </p:nvSpPr>
        <p:spPr>
          <a:xfrm flipH="false" flipV="false" rot="0">
            <a:off x="16467697" y="8380766"/>
            <a:ext cx="5764383" cy="5764383"/>
          </a:xfrm>
          <a:custGeom>
            <a:avLst/>
            <a:gdLst/>
            <a:ahLst/>
            <a:cxnLst/>
            <a:rect r="r" b="b" t="t" l="l"/>
            <a:pathLst>
              <a:path h="5764383" w="5764383">
                <a:moveTo>
                  <a:pt x="0" y="0"/>
                </a:moveTo>
                <a:lnTo>
                  <a:pt x="5764383" y="0"/>
                </a:lnTo>
                <a:lnTo>
                  <a:pt x="5764383" y="5764383"/>
                </a:lnTo>
                <a:lnTo>
                  <a:pt x="0" y="5764383"/>
                </a:lnTo>
                <a:lnTo>
                  <a:pt x="0" y="0"/>
                </a:lnTo>
                <a:close/>
              </a:path>
            </a:pathLst>
          </a:custGeom>
          <a:blipFill>
            <a:blip r:embed="rId3">
              <a:alphaModFix amt="80000"/>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0" y="9476203"/>
            <a:ext cx="810797" cy="810797"/>
          </a:xfrm>
          <a:custGeom>
            <a:avLst/>
            <a:gdLst/>
            <a:ahLst/>
            <a:cxnLst/>
            <a:rect r="r" b="b" t="t" l="l"/>
            <a:pathLst>
              <a:path h="810797" w="810797">
                <a:moveTo>
                  <a:pt x="0" y="0"/>
                </a:moveTo>
                <a:lnTo>
                  <a:pt x="810797" y="0"/>
                </a:lnTo>
                <a:lnTo>
                  <a:pt x="810797" y="810797"/>
                </a:lnTo>
                <a:lnTo>
                  <a:pt x="0" y="81079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8" id="8"/>
          <p:cNvSpPr txBox="true"/>
          <p:nvPr/>
        </p:nvSpPr>
        <p:spPr>
          <a:xfrm rot="0">
            <a:off x="260185" y="9683164"/>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FFFFFF"/>
                </a:solidFill>
                <a:latin typeface="Open Sans"/>
                <a:ea typeface="Open Sans"/>
                <a:cs typeface="Open Sans"/>
                <a:sym typeface="Open Sans"/>
              </a:rPr>
              <a:t>11</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6720300" y="-3831769"/>
            <a:ext cx="17222876" cy="17222876"/>
          </a:xfrm>
          <a:custGeom>
            <a:avLst/>
            <a:gdLst/>
            <a:ahLst/>
            <a:cxnLst/>
            <a:rect r="r" b="b" t="t" l="l"/>
            <a:pathLst>
              <a:path h="17222876" w="17222876">
                <a:moveTo>
                  <a:pt x="0" y="0"/>
                </a:moveTo>
                <a:lnTo>
                  <a:pt x="17222876" y="0"/>
                </a:lnTo>
                <a:lnTo>
                  <a:pt x="17222876" y="17222876"/>
                </a:lnTo>
                <a:lnTo>
                  <a:pt x="0" y="1722287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6832" y="2359766"/>
            <a:ext cx="8176507" cy="8415021"/>
          </a:xfrm>
          <a:prstGeom prst="rect">
            <a:avLst/>
          </a:prstGeom>
        </p:spPr>
        <p:txBody>
          <a:bodyPr anchor="t" rtlCol="false" tIns="0" lIns="0" bIns="0" rIns="0">
            <a:spAutoFit/>
          </a:bodyPr>
          <a:lstStyle/>
          <a:p>
            <a:pPr algn="l" marL="690879" indent="-345439" lvl="1">
              <a:lnSpc>
                <a:spcPts val="4479"/>
              </a:lnSpc>
              <a:buFont typeface="Arial"/>
              <a:buChar char="•"/>
            </a:pPr>
            <a:r>
              <a:rPr lang="en-US" sz="3199" u="none">
                <a:solidFill>
                  <a:srgbClr val="2A2E3A"/>
                </a:solidFill>
                <a:latin typeface="Helios"/>
                <a:ea typeface="Helios"/>
                <a:cs typeface="Helios"/>
                <a:sym typeface="Helios"/>
              </a:rPr>
              <a:t>Processes are typically created using system calls like fork() in Unix-based systems, which creates a new process by duplicating the existing one.</a:t>
            </a:r>
          </a:p>
          <a:p>
            <a:pPr algn="l" marL="690879" indent="-345439" lvl="1">
              <a:lnSpc>
                <a:spcPts val="4479"/>
              </a:lnSpc>
              <a:buFont typeface="Arial"/>
              <a:buChar char="•"/>
            </a:pPr>
            <a:r>
              <a:rPr lang="en-US" sz="3199" u="none">
                <a:solidFill>
                  <a:srgbClr val="2A2E3A"/>
                </a:solidFill>
                <a:latin typeface="Helios"/>
                <a:ea typeface="Helios"/>
                <a:cs typeface="Helios"/>
                <a:sym typeface="Helios"/>
              </a:rPr>
              <a:t>Processes can terminate upon completion, by invoking the exit() system call, or be terminated by other processes using signals.</a:t>
            </a:r>
          </a:p>
          <a:p>
            <a:pPr algn="l" marL="690879" indent="-345439" lvl="1">
              <a:lnSpc>
                <a:spcPts val="4479"/>
              </a:lnSpc>
              <a:buFont typeface="Arial"/>
              <a:buChar char="•"/>
            </a:pPr>
            <a:r>
              <a:rPr lang="en-US" sz="3199" u="none">
                <a:solidFill>
                  <a:srgbClr val="2A2E3A"/>
                </a:solidFill>
                <a:latin typeface="Helios"/>
                <a:ea typeface="Helios"/>
                <a:cs typeface="Helios"/>
                <a:sym typeface="Helios"/>
              </a:rPr>
              <a:t>Resource Management: Upon termination, the operating system reclaims resources allocated to the process, such as memory and file descriptors.</a:t>
            </a:r>
          </a:p>
          <a:p>
            <a:pPr algn="l">
              <a:lnSpc>
                <a:spcPts val="4479"/>
              </a:lnSpc>
            </a:pPr>
          </a:p>
          <a:p>
            <a:pPr algn="l">
              <a:lnSpc>
                <a:spcPts val="4479"/>
              </a:lnSpc>
            </a:pPr>
          </a:p>
        </p:txBody>
      </p:sp>
      <p:sp>
        <p:nvSpPr>
          <p:cNvPr name="Freeform 4" id="4"/>
          <p:cNvSpPr/>
          <p:nvPr/>
        </p:nvSpPr>
        <p:spPr>
          <a:xfrm flipH="false" flipV="false" rot="0">
            <a:off x="10733254" y="7543282"/>
            <a:ext cx="442544" cy="627318"/>
          </a:xfrm>
          <a:custGeom>
            <a:avLst/>
            <a:gdLst/>
            <a:ahLst/>
            <a:cxnLst/>
            <a:rect r="r" b="b" t="t" l="l"/>
            <a:pathLst>
              <a:path h="627318" w="442544">
                <a:moveTo>
                  <a:pt x="0" y="0"/>
                </a:moveTo>
                <a:lnTo>
                  <a:pt x="442544" y="0"/>
                </a:lnTo>
                <a:lnTo>
                  <a:pt x="442544" y="627318"/>
                </a:lnTo>
                <a:lnTo>
                  <a:pt x="0" y="62731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0" y="9476203"/>
            <a:ext cx="810797" cy="810797"/>
          </a:xfrm>
          <a:custGeom>
            <a:avLst/>
            <a:gdLst/>
            <a:ahLst/>
            <a:cxnLst/>
            <a:rect r="r" b="b" t="t" l="l"/>
            <a:pathLst>
              <a:path h="810797" w="810797">
                <a:moveTo>
                  <a:pt x="0" y="0"/>
                </a:moveTo>
                <a:lnTo>
                  <a:pt x="810797" y="0"/>
                </a:lnTo>
                <a:lnTo>
                  <a:pt x="810797" y="810797"/>
                </a:lnTo>
                <a:lnTo>
                  <a:pt x="0" y="81079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10325940" y="2143070"/>
            <a:ext cx="7509618" cy="5400213"/>
          </a:xfrm>
          <a:custGeom>
            <a:avLst/>
            <a:gdLst/>
            <a:ahLst/>
            <a:cxnLst/>
            <a:rect r="r" b="b" t="t" l="l"/>
            <a:pathLst>
              <a:path h="5400213" w="7509618">
                <a:moveTo>
                  <a:pt x="0" y="0"/>
                </a:moveTo>
                <a:lnTo>
                  <a:pt x="7509617" y="0"/>
                </a:lnTo>
                <a:lnTo>
                  <a:pt x="7509617" y="5400212"/>
                </a:lnTo>
                <a:lnTo>
                  <a:pt x="0" y="5400212"/>
                </a:lnTo>
                <a:lnTo>
                  <a:pt x="0" y="0"/>
                </a:lnTo>
                <a:close/>
              </a:path>
            </a:pathLst>
          </a:custGeom>
          <a:blipFill>
            <a:blip r:embed="rId8"/>
            <a:stretch>
              <a:fillRect l="-2014" t="0" r="-2014" b="0"/>
            </a:stretch>
          </a:blipFill>
        </p:spPr>
      </p:sp>
      <p:sp>
        <p:nvSpPr>
          <p:cNvPr name="TextBox 7" id="7"/>
          <p:cNvSpPr txBox="true"/>
          <p:nvPr/>
        </p:nvSpPr>
        <p:spPr>
          <a:xfrm rot="0">
            <a:off x="595200" y="281885"/>
            <a:ext cx="6255186" cy="1861185"/>
          </a:xfrm>
          <a:prstGeom prst="rect">
            <a:avLst/>
          </a:prstGeom>
        </p:spPr>
        <p:txBody>
          <a:bodyPr anchor="t" rtlCol="false" tIns="0" lIns="0" bIns="0" rIns="0">
            <a:spAutoFit/>
          </a:bodyPr>
          <a:lstStyle/>
          <a:p>
            <a:pPr algn="l">
              <a:lnSpc>
                <a:spcPts val="7410"/>
              </a:lnSpc>
            </a:pPr>
            <a:r>
              <a:rPr lang="en-US" sz="5700" b="true">
                <a:solidFill>
                  <a:srgbClr val="2A2E3A"/>
                </a:solidFill>
                <a:latin typeface="Klein Bold"/>
                <a:ea typeface="Klein Bold"/>
                <a:cs typeface="Klein Bold"/>
                <a:sym typeface="Klein Bold"/>
              </a:rPr>
              <a:t>Process Creation and Termination</a:t>
            </a:r>
          </a:p>
        </p:txBody>
      </p:sp>
      <p:sp>
        <p:nvSpPr>
          <p:cNvPr name="TextBox 8" id="8"/>
          <p:cNvSpPr txBox="true"/>
          <p:nvPr/>
        </p:nvSpPr>
        <p:spPr>
          <a:xfrm rot="0">
            <a:off x="260185" y="9683164"/>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FFFFFF"/>
                </a:solidFill>
                <a:latin typeface="Open Sans"/>
                <a:ea typeface="Open Sans"/>
                <a:cs typeface="Open Sans"/>
                <a:sym typeface="Open Sans"/>
              </a:rPr>
              <a:t>12</a:t>
            </a:r>
          </a:p>
        </p:txBody>
      </p:sp>
      <p:sp>
        <p:nvSpPr>
          <p:cNvPr name="Freeform 9" id="9"/>
          <p:cNvSpPr/>
          <p:nvPr/>
        </p:nvSpPr>
        <p:spPr>
          <a:xfrm flipH="true" flipV="true" rot="0">
            <a:off x="12380114" y="5389536"/>
            <a:ext cx="17495443" cy="17495443"/>
          </a:xfrm>
          <a:custGeom>
            <a:avLst/>
            <a:gdLst/>
            <a:ahLst/>
            <a:cxnLst/>
            <a:rect r="r" b="b" t="t" l="l"/>
            <a:pathLst>
              <a:path h="17495443" w="17495443">
                <a:moveTo>
                  <a:pt x="17495443" y="17495442"/>
                </a:moveTo>
                <a:lnTo>
                  <a:pt x="0" y="17495442"/>
                </a:lnTo>
                <a:lnTo>
                  <a:pt x="0" y="0"/>
                </a:lnTo>
                <a:lnTo>
                  <a:pt x="17495443" y="0"/>
                </a:lnTo>
                <a:lnTo>
                  <a:pt x="17495443" y="17495442"/>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0" id="10"/>
          <p:cNvSpPr/>
          <p:nvPr/>
        </p:nvSpPr>
        <p:spPr>
          <a:xfrm flipH="true" flipV="true" rot="0">
            <a:off x="-16466743" y="-9324843"/>
            <a:ext cx="17495443" cy="17495443"/>
          </a:xfrm>
          <a:custGeom>
            <a:avLst/>
            <a:gdLst/>
            <a:ahLst/>
            <a:cxnLst/>
            <a:rect r="r" b="b" t="t" l="l"/>
            <a:pathLst>
              <a:path h="17495443" w="17495443">
                <a:moveTo>
                  <a:pt x="17495443" y="17495443"/>
                </a:moveTo>
                <a:lnTo>
                  <a:pt x="0" y="17495443"/>
                </a:lnTo>
                <a:lnTo>
                  <a:pt x="0" y="0"/>
                </a:lnTo>
                <a:lnTo>
                  <a:pt x="17495443" y="0"/>
                </a:lnTo>
                <a:lnTo>
                  <a:pt x="17495443" y="17495443"/>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sp>
        <p:nvSpPr>
          <p:cNvPr name="Freeform 2" id="2"/>
          <p:cNvSpPr/>
          <p:nvPr/>
        </p:nvSpPr>
        <p:spPr>
          <a:xfrm flipH="false" flipV="false" rot="0">
            <a:off x="8600262" y="2535487"/>
            <a:ext cx="1621594" cy="1621594"/>
          </a:xfrm>
          <a:custGeom>
            <a:avLst/>
            <a:gdLst/>
            <a:ahLst/>
            <a:cxnLst/>
            <a:rect r="r" b="b" t="t" l="l"/>
            <a:pathLst>
              <a:path h="1621594" w="1621594">
                <a:moveTo>
                  <a:pt x="0" y="0"/>
                </a:moveTo>
                <a:lnTo>
                  <a:pt x="1621594" y="0"/>
                </a:lnTo>
                <a:lnTo>
                  <a:pt x="1621594" y="1621594"/>
                </a:lnTo>
                <a:lnTo>
                  <a:pt x="0" y="162159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8600262" y="6315680"/>
            <a:ext cx="1621594" cy="1621594"/>
          </a:xfrm>
          <a:custGeom>
            <a:avLst/>
            <a:gdLst/>
            <a:ahLst/>
            <a:cxnLst/>
            <a:rect r="r" b="b" t="t" l="l"/>
            <a:pathLst>
              <a:path h="1621594" w="1621594">
                <a:moveTo>
                  <a:pt x="0" y="0"/>
                </a:moveTo>
                <a:lnTo>
                  <a:pt x="1621594" y="0"/>
                </a:lnTo>
                <a:lnTo>
                  <a:pt x="1621594" y="1621594"/>
                </a:lnTo>
                <a:lnTo>
                  <a:pt x="0" y="162159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0" y="0"/>
            <a:ext cx="9411059" cy="10287000"/>
            <a:chOff x="0" y="0"/>
            <a:chExt cx="2478633" cy="2709333"/>
          </a:xfrm>
        </p:grpSpPr>
        <p:sp>
          <p:nvSpPr>
            <p:cNvPr name="Freeform 5" id="5"/>
            <p:cNvSpPr/>
            <p:nvPr/>
          </p:nvSpPr>
          <p:spPr>
            <a:xfrm flipH="false" flipV="false" rot="0">
              <a:off x="0" y="0"/>
              <a:ext cx="2478633" cy="2709333"/>
            </a:xfrm>
            <a:custGeom>
              <a:avLst/>
              <a:gdLst/>
              <a:ahLst/>
              <a:cxnLst/>
              <a:rect r="r" b="b" t="t" l="l"/>
              <a:pathLst>
                <a:path h="2709333" w="2478633">
                  <a:moveTo>
                    <a:pt x="0" y="0"/>
                  </a:moveTo>
                  <a:lnTo>
                    <a:pt x="2478633" y="0"/>
                  </a:lnTo>
                  <a:lnTo>
                    <a:pt x="2478633" y="2709333"/>
                  </a:lnTo>
                  <a:lnTo>
                    <a:pt x="0" y="2709333"/>
                  </a:lnTo>
                  <a:close/>
                </a:path>
              </a:pathLst>
            </a:custGeom>
            <a:solidFill>
              <a:srgbClr val="FFFFFF"/>
            </a:solidFill>
          </p:spPr>
        </p:sp>
        <p:sp>
          <p:nvSpPr>
            <p:cNvPr name="TextBox 6" id="6"/>
            <p:cNvSpPr txBox="true"/>
            <p:nvPr/>
          </p:nvSpPr>
          <p:spPr>
            <a:xfrm>
              <a:off x="0" y="-38100"/>
              <a:ext cx="2478633" cy="2747433"/>
            </a:xfrm>
            <a:prstGeom prst="rect">
              <a:avLst/>
            </a:prstGeom>
          </p:spPr>
          <p:txBody>
            <a:bodyPr anchor="ctr" rtlCol="false" tIns="50800" lIns="50800" bIns="50800" rIns="50800"/>
            <a:lstStyle/>
            <a:p>
              <a:pPr algn="ctr">
                <a:lnSpc>
                  <a:spcPts val="2100"/>
                </a:lnSpc>
              </a:pPr>
            </a:p>
          </p:txBody>
        </p:sp>
      </p:grpSp>
      <p:grpSp>
        <p:nvGrpSpPr>
          <p:cNvPr name="Group 7" id="7"/>
          <p:cNvGrpSpPr/>
          <p:nvPr/>
        </p:nvGrpSpPr>
        <p:grpSpPr>
          <a:xfrm rot="0">
            <a:off x="10517131" y="1941108"/>
            <a:ext cx="7037444" cy="6851048"/>
            <a:chOff x="0" y="0"/>
            <a:chExt cx="1090284" cy="1061407"/>
          </a:xfrm>
        </p:grpSpPr>
        <p:sp>
          <p:nvSpPr>
            <p:cNvPr name="Freeform 8" id="8"/>
            <p:cNvSpPr/>
            <p:nvPr/>
          </p:nvSpPr>
          <p:spPr>
            <a:xfrm flipH="false" flipV="false" rot="0">
              <a:off x="0" y="0"/>
              <a:ext cx="1090284" cy="1061407"/>
            </a:xfrm>
            <a:custGeom>
              <a:avLst/>
              <a:gdLst/>
              <a:ahLst/>
              <a:cxnLst/>
              <a:rect r="r" b="b" t="t" l="l"/>
              <a:pathLst>
                <a:path h="1061407" w="1090284">
                  <a:moveTo>
                    <a:pt x="25302" y="0"/>
                  </a:moveTo>
                  <a:lnTo>
                    <a:pt x="1064982" y="0"/>
                  </a:lnTo>
                  <a:cubicBezTo>
                    <a:pt x="1071692" y="0"/>
                    <a:pt x="1078128" y="2666"/>
                    <a:pt x="1082873" y="7411"/>
                  </a:cubicBezTo>
                  <a:cubicBezTo>
                    <a:pt x="1087618" y="12156"/>
                    <a:pt x="1090284" y="18592"/>
                    <a:pt x="1090284" y="25302"/>
                  </a:cubicBezTo>
                  <a:lnTo>
                    <a:pt x="1090284" y="1036104"/>
                  </a:lnTo>
                  <a:cubicBezTo>
                    <a:pt x="1090284" y="1042815"/>
                    <a:pt x="1087618" y="1049251"/>
                    <a:pt x="1082873" y="1053996"/>
                  </a:cubicBezTo>
                  <a:cubicBezTo>
                    <a:pt x="1078128" y="1058741"/>
                    <a:pt x="1071692" y="1061407"/>
                    <a:pt x="1064982" y="1061407"/>
                  </a:cubicBezTo>
                  <a:lnTo>
                    <a:pt x="25302" y="1061407"/>
                  </a:lnTo>
                  <a:cubicBezTo>
                    <a:pt x="18592" y="1061407"/>
                    <a:pt x="12156" y="1058741"/>
                    <a:pt x="7411" y="1053996"/>
                  </a:cubicBezTo>
                  <a:cubicBezTo>
                    <a:pt x="2666" y="1049251"/>
                    <a:pt x="0" y="1042815"/>
                    <a:pt x="0" y="1036104"/>
                  </a:cubicBezTo>
                  <a:lnTo>
                    <a:pt x="0" y="25302"/>
                  </a:lnTo>
                  <a:cubicBezTo>
                    <a:pt x="0" y="18592"/>
                    <a:pt x="2666" y="12156"/>
                    <a:pt x="7411" y="7411"/>
                  </a:cubicBezTo>
                  <a:cubicBezTo>
                    <a:pt x="12156" y="2666"/>
                    <a:pt x="18592" y="0"/>
                    <a:pt x="25302" y="0"/>
                  </a:cubicBezTo>
                  <a:close/>
                </a:path>
              </a:pathLst>
            </a:custGeom>
            <a:blipFill>
              <a:blip r:embed="rId4"/>
              <a:stretch>
                <a:fillRect l="0" t="0" r="-70418" b="0"/>
              </a:stretch>
            </a:blipFill>
          </p:spPr>
        </p:sp>
      </p:grpSp>
      <p:sp>
        <p:nvSpPr>
          <p:cNvPr name="Freeform 9" id="9"/>
          <p:cNvSpPr/>
          <p:nvPr/>
        </p:nvSpPr>
        <p:spPr>
          <a:xfrm flipH="false" flipV="false" rot="0">
            <a:off x="8388" y="9476203"/>
            <a:ext cx="810797" cy="810797"/>
          </a:xfrm>
          <a:custGeom>
            <a:avLst/>
            <a:gdLst/>
            <a:ahLst/>
            <a:cxnLst/>
            <a:rect r="r" b="b" t="t" l="l"/>
            <a:pathLst>
              <a:path h="810797" w="810797">
                <a:moveTo>
                  <a:pt x="0" y="0"/>
                </a:moveTo>
                <a:lnTo>
                  <a:pt x="810797" y="0"/>
                </a:lnTo>
                <a:lnTo>
                  <a:pt x="810797" y="810797"/>
                </a:lnTo>
                <a:lnTo>
                  <a:pt x="0" y="81079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0" id="10"/>
          <p:cNvSpPr txBox="true"/>
          <p:nvPr/>
        </p:nvSpPr>
        <p:spPr>
          <a:xfrm rot="0">
            <a:off x="819185" y="520819"/>
            <a:ext cx="5832428" cy="803975"/>
          </a:xfrm>
          <a:prstGeom prst="rect">
            <a:avLst/>
          </a:prstGeom>
        </p:spPr>
        <p:txBody>
          <a:bodyPr anchor="t" rtlCol="false" tIns="0" lIns="0" bIns="0" rIns="0">
            <a:spAutoFit/>
          </a:bodyPr>
          <a:lstStyle/>
          <a:p>
            <a:pPr algn="l">
              <a:lnSpc>
                <a:spcPts val="6428"/>
              </a:lnSpc>
            </a:pPr>
            <a:r>
              <a:rPr lang="en-US" sz="4944" b="true">
                <a:solidFill>
                  <a:srgbClr val="2A2E3A"/>
                </a:solidFill>
                <a:latin typeface="Klein Bold"/>
                <a:ea typeface="Klein Bold"/>
                <a:cs typeface="Klein Bold"/>
                <a:sym typeface="Klein Bold"/>
              </a:rPr>
              <a:t>Process Creation:</a:t>
            </a:r>
          </a:p>
        </p:txBody>
      </p:sp>
      <p:sp>
        <p:nvSpPr>
          <p:cNvPr name="TextBox 11" id="11"/>
          <p:cNvSpPr txBox="true"/>
          <p:nvPr/>
        </p:nvSpPr>
        <p:spPr>
          <a:xfrm rot="0">
            <a:off x="1028700" y="1685037"/>
            <a:ext cx="7275958" cy="7296513"/>
          </a:xfrm>
          <a:prstGeom prst="rect">
            <a:avLst/>
          </a:prstGeom>
        </p:spPr>
        <p:txBody>
          <a:bodyPr anchor="t" rtlCol="false" tIns="0" lIns="0" bIns="0" rIns="0">
            <a:spAutoFit/>
          </a:bodyPr>
          <a:lstStyle/>
          <a:p>
            <a:pPr algn="l">
              <a:lnSpc>
                <a:spcPts val="4479"/>
              </a:lnSpc>
            </a:pPr>
            <a:r>
              <a:rPr lang="en-US" sz="3199" b="true">
                <a:solidFill>
                  <a:srgbClr val="2A2E3A"/>
                </a:solidFill>
                <a:latin typeface="Helios Bold"/>
                <a:ea typeface="Helios Bold"/>
                <a:cs typeface="Helios Bold"/>
                <a:sym typeface="Helios Bold"/>
              </a:rPr>
              <a:t>Creating a New Process:</a:t>
            </a:r>
          </a:p>
          <a:p>
            <a:pPr algn="l">
              <a:lnSpc>
                <a:spcPts val="4479"/>
              </a:lnSpc>
            </a:pPr>
          </a:p>
          <a:p>
            <a:pPr algn="l" marL="690879" indent="-345439" lvl="1">
              <a:lnSpc>
                <a:spcPts val="4479"/>
              </a:lnSpc>
              <a:buFont typeface="Arial"/>
              <a:buChar char="•"/>
            </a:pPr>
            <a:r>
              <a:rPr lang="en-US" sz="3199">
                <a:solidFill>
                  <a:srgbClr val="2A2E3A"/>
                </a:solidFill>
                <a:latin typeface="Helios"/>
                <a:ea typeface="Helios"/>
                <a:cs typeface="Helios"/>
                <a:sym typeface="Helios"/>
              </a:rPr>
              <a:t>The fork() system call creates an exact copy of the current process (called the Parent Process) and generates a new process called the Child Process.</a:t>
            </a:r>
          </a:p>
          <a:p>
            <a:pPr algn="l" marL="690879" indent="-345439" lvl="1">
              <a:lnSpc>
                <a:spcPts val="4479"/>
              </a:lnSpc>
              <a:buFont typeface="Arial"/>
              <a:buChar char="•"/>
            </a:pPr>
            <a:r>
              <a:rPr lang="en-US" sz="3199">
                <a:solidFill>
                  <a:srgbClr val="2A2E3A"/>
                </a:solidFill>
                <a:latin typeface="Helios"/>
                <a:ea typeface="Helios"/>
                <a:cs typeface="Helios"/>
                <a:sym typeface="Helios"/>
              </a:rPr>
              <a:t>The new process inherits many properties from the parent, such as the address space, open files, and environment variables.</a:t>
            </a:r>
          </a:p>
          <a:p>
            <a:pPr algn="l">
              <a:lnSpc>
                <a:spcPts val="4479"/>
              </a:lnSpc>
            </a:pPr>
          </a:p>
          <a:p>
            <a:pPr algn="l">
              <a:lnSpc>
                <a:spcPts val="4479"/>
              </a:lnSpc>
            </a:pPr>
          </a:p>
        </p:txBody>
      </p:sp>
      <p:sp>
        <p:nvSpPr>
          <p:cNvPr name="TextBox 12" id="12"/>
          <p:cNvSpPr txBox="true"/>
          <p:nvPr/>
        </p:nvSpPr>
        <p:spPr>
          <a:xfrm rot="0">
            <a:off x="268573" y="9683164"/>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FFFFFF"/>
                </a:solidFill>
                <a:latin typeface="Open Sans"/>
                <a:ea typeface="Open Sans"/>
                <a:cs typeface="Open Sans"/>
                <a:sym typeface="Open Sans"/>
              </a:rPr>
              <a:t>13</a:t>
            </a:r>
          </a:p>
        </p:txBody>
      </p:sp>
      <p:sp>
        <p:nvSpPr>
          <p:cNvPr name="TextBox 13" id="13"/>
          <p:cNvSpPr txBox="true"/>
          <p:nvPr/>
        </p:nvSpPr>
        <p:spPr>
          <a:xfrm rot="0">
            <a:off x="10517131" y="884706"/>
            <a:ext cx="5049020" cy="552813"/>
          </a:xfrm>
          <a:prstGeom prst="rect">
            <a:avLst/>
          </a:prstGeom>
        </p:spPr>
        <p:txBody>
          <a:bodyPr anchor="t" rtlCol="false" tIns="0" lIns="0" bIns="0" rIns="0">
            <a:spAutoFit/>
          </a:bodyPr>
          <a:lstStyle/>
          <a:p>
            <a:pPr algn="l">
              <a:lnSpc>
                <a:spcPts val="4479"/>
              </a:lnSpc>
            </a:pPr>
            <a:r>
              <a:rPr lang="en-US" b="true" sz="3199">
                <a:solidFill>
                  <a:srgbClr val="2A2E3A"/>
                </a:solidFill>
                <a:latin typeface="Helios Bold"/>
                <a:ea typeface="Helios Bold"/>
                <a:cs typeface="Helios Bold"/>
                <a:sym typeface="Helios Bold"/>
              </a:rPr>
              <a:t>Example of fork() Usage:</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sp>
        <p:nvSpPr>
          <p:cNvPr name="Freeform 2" id="2"/>
          <p:cNvSpPr/>
          <p:nvPr/>
        </p:nvSpPr>
        <p:spPr>
          <a:xfrm flipH="false" flipV="false" rot="0">
            <a:off x="8247701" y="2539862"/>
            <a:ext cx="1621594" cy="1621594"/>
          </a:xfrm>
          <a:custGeom>
            <a:avLst/>
            <a:gdLst/>
            <a:ahLst/>
            <a:cxnLst/>
            <a:rect r="r" b="b" t="t" l="l"/>
            <a:pathLst>
              <a:path h="1621594" w="1621594">
                <a:moveTo>
                  <a:pt x="0" y="0"/>
                </a:moveTo>
                <a:lnTo>
                  <a:pt x="1621594" y="0"/>
                </a:lnTo>
                <a:lnTo>
                  <a:pt x="1621594" y="1621594"/>
                </a:lnTo>
                <a:lnTo>
                  <a:pt x="0" y="162159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8247701" y="6315680"/>
            <a:ext cx="1621594" cy="1621594"/>
          </a:xfrm>
          <a:custGeom>
            <a:avLst/>
            <a:gdLst/>
            <a:ahLst/>
            <a:cxnLst/>
            <a:rect r="r" b="b" t="t" l="l"/>
            <a:pathLst>
              <a:path h="1621594" w="1621594">
                <a:moveTo>
                  <a:pt x="0" y="0"/>
                </a:moveTo>
                <a:lnTo>
                  <a:pt x="1621594" y="0"/>
                </a:lnTo>
                <a:lnTo>
                  <a:pt x="1621594" y="1621594"/>
                </a:lnTo>
                <a:lnTo>
                  <a:pt x="0" y="162159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0" y="0"/>
            <a:ext cx="9411059" cy="10287000"/>
            <a:chOff x="0" y="0"/>
            <a:chExt cx="2478633" cy="2709333"/>
          </a:xfrm>
        </p:grpSpPr>
        <p:sp>
          <p:nvSpPr>
            <p:cNvPr name="Freeform 5" id="5"/>
            <p:cNvSpPr/>
            <p:nvPr/>
          </p:nvSpPr>
          <p:spPr>
            <a:xfrm flipH="false" flipV="false" rot="0">
              <a:off x="0" y="0"/>
              <a:ext cx="2478633" cy="2709333"/>
            </a:xfrm>
            <a:custGeom>
              <a:avLst/>
              <a:gdLst/>
              <a:ahLst/>
              <a:cxnLst/>
              <a:rect r="r" b="b" t="t" l="l"/>
              <a:pathLst>
                <a:path h="2709333" w="2478633">
                  <a:moveTo>
                    <a:pt x="0" y="0"/>
                  </a:moveTo>
                  <a:lnTo>
                    <a:pt x="2478633" y="0"/>
                  </a:lnTo>
                  <a:lnTo>
                    <a:pt x="2478633" y="2709333"/>
                  </a:lnTo>
                  <a:lnTo>
                    <a:pt x="0" y="2709333"/>
                  </a:lnTo>
                  <a:close/>
                </a:path>
              </a:pathLst>
            </a:custGeom>
            <a:solidFill>
              <a:srgbClr val="FFFFFF"/>
            </a:solidFill>
          </p:spPr>
        </p:sp>
        <p:sp>
          <p:nvSpPr>
            <p:cNvPr name="TextBox 6" id="6"/>
            <p:cNvSpPr txBox="true"/>
            <p:nvPr/>
          </p:nvSpPr>
          <p:spPr>
            <a:xfrm>
              <a:off x="0" y="-38100"/>
              <a:ext cx="2478633" cy="2747433"/>
            </a:xfrm>
            <a:prstGeom prst="rect">
              <a:avLst/>
            </a:prstGeom>
          </p:spPr>
          <p:txBody>
            <a:bodyPr anchor="ctr" rtlCol="false" tIns="50800" lIns="50800" bIns="50800" rIns="50800"/>
            <a:lstStyle/>
            <a:p>
              <a:pPr algn="ctr">
                <a:lnSpc>
                  <a:spcPts val="2100"/>
                </a:lnSpc>
              </a:pPr>
            </a:p>
          </p:txBody>
        </p:sp>
      </p:grpSp>
      <p:grpSp>
        <p:nvGrpSpPr>
          <p:cNvPr name="Group 7" id="7"/>
          <p:cNvGrpSpPr/>
          <p:nvPr/>
        </p:nvGrpSpPr>
        <p:grpSpPr>
          <a:xfrm rot="0">
            <a:off x="10116751" y="1324794"/>
            <a:ext cx="7928311" cy="3923788"/>
            <a:chOff x="0" y="0"/>
            <a:chExt cx="1120406" cy="554498"/>
          </a:xfrm>
        </p:grpSpPr>
        <p:sp>
          <p:nvSpPr>
            <p:cNvPr name="Freeform 8" id="8"/>
            <p:cNvSpPr/>
            <p:nvPr/>
          </p:nvSpPr>
          <p:spPr>
            <a:xfrm flipH="false" flipV="false" rot="0">
              <a:off x="0" y="0"/>
              <a:ext cx="1120406" cy="554498"/>
            </a:xfrm>
            <a:custGeom>
              <a:avLst/>
              <a:gdLst/>
              <a:ahLst/>
              <a:cxnLst/>
              <a:rect r="r" b="b" t="t" l="l"/>
              <a:pathLst>
                <a:path h="554498" w="1120406">
                  <a:moveTo>
                    <a:pt x="22459" y="0"/>
                  </a:moveTo>
                  <a:lnTo>
                    <a:pt x="1097946" y="0"/>
                  </a:lnTo>
                  <a:cubicBezTo>
                    <a:pt x="1110350" y="0"/>
                    <a:pt x="1120406" y="10055"/>
                    <a:pt x="1120406" y="22459"/>
                  </a:cubicBezTo>
                  <a:lnTo>
                    <a:pt x="1120406" y="532039"/>
                  </a:lnTo>
                  <a:cubicBezTo>
                    <a:pt x="1120406" y="544443"/>
                    <a:pt x="1110350" y="554498"/>
                    <a:pt x="1097946" y="554498"/>
                  </a:cubicBezTo>
                  <a:lnTo>
                    <a:pt x="22459" y="554498"/>
                  </a:lnTo>
                  <a:cubicBezTo>
                    <a:pt x="10055" y="554498"/>
                    <a:pt x="0" y="544443"/>
                    <a:pt x="0" y="532039"/>
                  </a:cubicBezTo>
                  <a:lnTo>
                    <a:pt x="0" y="22459"/>
                  </a:lnTo>
                  <a:cubicBezTo>
                    <a:pt x="0" y="10055"/>
                    <a:pt x="10055" y="0"/>
                    <a:pt x="22459" y="0"/>
                  </a:cubicBezTo>
                  <a:close/>
                </a:path>
              </a:pathLst>
            </a:custGeom>
            <a:blipFill>
              <a:blip r:embed="rId4"/>
              <a:stretch>
                <a:fillRect l="-4222" t="-5842" r="-95328" b="0"/>
              </a:stretch>
            </a:blipFill>
          </p:spPr>
        </p:sp>
      </p:grpSp>
      <p:sp>
        <p:nvSpPr>
          <p:cNvPr name="Freeform 9" id="9"/>
          <p:cNvSpPr/>
          <p:nvPr/>
        </p:nvSpPr>
        <p:spPr>
          <a:xfrm flipH="false" flipV="false" rot="0">
            <a:off x="0" y="9476203"/>
            <a:ext cx="810797" cy="810797"/>
          </a:xfrm>
          <a:custGeom>
            <a:avLst/>
            <a:gdLst/>
            <a:ahLst/>
            <a:cxnLst/>
            <a:rect r="r" b="b" t="t" l="l"/>
            <a:pathLst>
              <a:path h="810797" w="810797">
                <a:moveTo>
                  <a:pt x="0" y="0"/>
                </a:moveTo>
                <a:lnTo>
                  <a:pt x="810797" y="0"/>
                </a:lnTo>
                <a:lnTo>
                  <a:pt x="810797" y="810797"/>
                </a:lnTo>
                <a:lnTo>
                  <a:pt x="0" y="81079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0" id="10"/>
          <p:cNvSpPr txBox="true"/>
          <p:nvPr/>
        </p:nvSpPr>
        <p:spPr>
          <a:xfrm rot="0">
            <a:off x="819185" y="520819"/>
            <a:ext cx="6844672" cy="803975"/>
          </a:xfrm>
          <a:prstGeom prst="rect">
            <a:avLst/>
          </a:prstGeom>
        </p:spPr>
        <p:txBody>
          <a:bodyPr anchor="t" rtlCol="false" tIns="0" lIns="0" bIns="0" rIns="0">
            <a:spAutoFit/>
          </a:bodyPr>
          <a:lstStyle/>
          <a:p>
            <a:pPr algn="l">
              <a:lnSpc>
                <a:spcPts val="6428"/>
              </a:lnSpc>
            </a:pPr>
            <a:r>
              <a:rPr lang="en-US" sz="4944" b="true">
                <a:solidFill>
                  <a:srgbClr val="2A2E3A"/>
                </a:solidFill>
                <a:latin typeface="Klein Bold"/>
                <a:ea typeface="Klein Bold"/>
                <a:cs typeface="Klein Bold"/>
                <a:sym typeface="Klein Bold"/>
              </a:rPr>
              <a:t>Process Termination:</a:t>
            </a:r>
          </a:p>
        </p:txBody>
      </p:sp>
      <p:sp>
        <p:nvSpPr>
          <p:cNvPr name="TextBox 11" id="11"/>
          <p:cNvSpPr txBox="true"/>
          <p:nvPr/>
        </p:nvSpPr>
        <p:spPr>
          <a:xfrm rot="0">
            <a:off x="1028700" y="1258119"/>
            <a:ext cx="7721345" cy="5048613"/>
          </a:xfrm>
          <a:prstGeom prst="rect">
            <a:avLst/>
          </a:prstGeom>
        </p:spPr>
        <p:txBody>
          <a:bodyPr anchor="t" rtlCol="false" tIns="0" lIns="0" bIns="0" rIns="0">
            <a:spAutoFit/>
          </a:bodyPr>
          <a:lstStyle/>
          <a:p>
            <a:pPr algn="l">
              <a:lnSpc>
                <a:spcPts val="4479"/>
              </a:lnSpc>
            </a:pPr>
            <a:r>
              <a:rPr lang="en-US" sz="3199">
                <a:solidFill>
                  <a:srgbClr val="2A2E3A"/>
                </a:solidFill>
                <a:latin typeface="Helios"/>
                <a:ea typeface="Helios"/>
                <a:cs typeface="Helios"/>
                <a:sym typeface="Helios"/>
              </a:rPr>
              <a:t>A process can terminate in several ways:</a:t>
            </a:r>
          </a:p>
          <a:p>
            <a:pPr algn="l">
              <a:lnSpc>
                <a:spcPts val="4479"/>
              </a:lnSpc>
            </a:pPr>
            <a:r>
              <a:rPr lang="en-US" sz="3199" b="true">
                <a:solidFill>
                  <a:srgbClr val="2A2E3A"/>
                </a:solidFill>
                <a:latin typeface="Helios Bold"/>
                <a:ea typeface="Helios Bold"/>
                <a:cs typeface="Helios Bold"/>
                <a:sym typeface="Helios Bold"/>
              </a:rPr>
              <a:t>Normal Termination:</a:t>
            </a:r>
          </a:p>
          <a:p>
            <a:pPr algn="l" marL="690879" indent="-345439" lvl="1">
              <a:lnSpc>
                <a:spcPts val="4479"/>
              </a:lnSpc>
              <a:buFont typeface="Arial"/>
              <a:buChar char="•"/>
            </a:pPr>
            <a:r>
              <a:rPr lang="en-US" sz="3199">
                <a:solidFill>
                  <a:srgbClr val="2A2E3A"/>
                </a:solidFill>
                <a:latin typeface="Helios"/>
                <a:ea typeface="Helios"/>
                <a:cs typeface="Helios"/>
                <a:sym typeface="Helios"/>
              </a:rPr>
              <a:t>The process ends its task upon completion and invokes the exit() system call to inform the system of its success or failure.</a:t>
            </a:r>
          </a:p>
          <a:p>
            <a:pPr algn="l" marL="690879" indent="-345439" lvl="1">
              <a:lnSpc>
                <a:spcPts val="4479"/>
              </a:lnSpc>
              <a:buFont typeface="Arial"/>
              <a:buChar char="•"/>
            </a:pPr>
            <a:r>
              <a:rPr lang="en-US" sz="3199">
                <a:solidFill>
                  <a:srgbClr val="2A2E3A"/>
                </a:solidFill>
                <a:latin typeface="Helios"/>
                <a:ea typeface="Helios"/>
                <a:cs typeface="Helios"/>
                <a:sym typeface="Helios"/>
              </a:rPr>
              <a:t>An Exit Status is sent to the operating system to indicate the process termination state.</a:t>
            </a:r>
          </a:p>
        </p:txBody>
      </p:sp>
      <p:sp>
        <p:nvSpPr>
          <p:cNvPr name="TextBox 12" id="12"/>
          <p:cNvSpPr txBox="true"/>
          <p:nvPr/>
        </p:nvSpPr>
        <p:spPr>
          <a:xfrm rot="0">
            <a:off x="260185" y="9683164"/>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FFFFFF"/>
                </a:solidFill>
                <a:latin typeface="Open Sans"/>
                <a:ea typeface="Open Sans"/>
                <a:cs typeface="Open Sans"/>
                <a:sym typeface="Open Sans"/>
              </a:rPr>
              <a:t>14</a:t>
            </a:r>
          </a:p>
        </p:txBody>
      </p:sp>
      <p:sp>
        <p:nvSpPr>
          <p:cNvPr name="TextBox 13" id="13"/>
          <p:cNvSpPr txBox="true"/>
          <p:nvPr/>
        </p:nvSpPr>
        <p:spPr>
          <a:xfrm rot="0">
            <a:off x="1028700" y="6488767"/>
            <a:ext cx="7721345" cy="3924663"/>
          </a:xfrm>
          <a:prstGeom prst="rect">
            <a:avLst/>
          </a:prstGeom>
        </p:spPr>
        <p:txBody>
          <a:bodyPr anchor="t" rtlCol="false" tIns="0" lIns="0" bIns="0" rIns="0">
            <a:spAutoFit/>
          </a:bodyPr>
          <a:lstStyle/>
          <a:p>
            <a:pPr algn="l">
              <a:lnSpc>
                <a:spcPts val="4479"/>
              </a:lnSpc>
            </a:pPr>
            <a:r>
              <a:rPr lang="en-US" sz="3199" b="true">
                <a:solidFill>
                  <a:srgbClr val="2A2E3A"/>
                </a:solidFill>
                <a:latin typeface="Helios Bold"/>
                <a:ea typeface="Helios Bold"/>
                <a:cs typeface="Helios Bold"/>
                <a:sym typeface="Helios Bold"/>
              </a:rPr>
              <a:t>Termination by Signals:</a:t>
            </a:r>
          </a:p>
          <a:p>
            <a:pPr algn="l" marL="690879" indent="-345439" lvl="1">
              <a:lnSpc>
                <a:spcPts val="4479"/>
              </a:lnSpc>
              <a:buFont typeface="Arial"/>
              <a:buChar char="•"/>
            </a:pPr>
            <a:r>
              <a:rPr lang="en-US" sz="3199">
                <a:solidFill>
                  <a:srgbClr val="2A2E3A"/>
                </a:solidFill>
                <a:latin typeface="Helios"/>
                <a:ea typeface="Helios"/>
                <a:cs typeface="Helios"/>
                <a:sym typeface="Helios"/>
              </a:rPr>
              <a:t>Another process can send a signal to terminate a specific process using the kill() system call.</a:t>
            </a:r>
          </a:p>
          <a:p>
            <a:pPr algn="l" marL="690879" indent="-345439" lvl="1">
              <a:lnSpc>
                <a:spcPts val="4479"/>
              </a:lnSpc>
              <a:buFont typeface="Arial"/>
              <a:buChar char="•"/>
            </a:pPr>
            <a:r>
              <a:rPr lang="en-US" sz="3199">
                <a:solidFill>
                  <a:srgbClr val="2A2E3A"/>
                </a:solidFill>
                <a:latin typeface="Helios"/>
                <a:ea typeface="Helios"/>
                <a:cs typeface="Helios"/>
                <a:sym typeface="Helios"/>
              </a:rPr>
              <a:t>Example: SIGKILL immediately terminates a process.</a:t>
            </a:r>
          </a:p>
          <a:p>
            <a:pPr algn="l">
              <a:lnSpc>
                <a:spcPts val="4479"/>
              </a:lnSpc>
            </a:pPr>
          </a:p>
        </p:txBody>
      </p:sp>
      <p:sp>
        <p:nvSpPr>
          <p:cNvPr name="TextBox 14" id="14"/>
          <p:cNvSpPr txBox="true"/>
          <p:nvPr/>
        </p:nvSpPr>
        <p:spPr>
          <a:xfrm rot="0">
            <a:off x="10240478" y="6001718"/>
            <a:ext cx="7680855" cy="2800713"/>
          </a:xfrm>
          <a:prstGeom prst="rect">
            <a:avLst/>
          </a:prstGeom>
        </p:spPr>
        <p:txBody>
          <a:bodyPr anchor="t" rtlCol="false" tIns="0" lIns="0" bIns="0" rIns="0">
            <a:spAutoFit/>
          </a:bodyPr>
          <a:lstStyle/>
          <a:p>
            <a:pPr algn="l">
              <a:lnSpc>
                <a:spcPts val="4479"/>
              </a:lnSpc>
            </a:pPr>
            <a:r>
              <a:rPr lang="en-US" sz="3199" b="true">
                <a:solidFill>
                  <a:srgbClr val="2A2E3A"/>
                </a:solidFill>
                <a:latin typeface="Helios Bold"/>
                <a:ea typeface="Helios Bold"/>
                <a:cs typeface="Helios Bold"/>
                <a:sym typeface="Helios Bold"/>
              </a:rPr>
              <a:t>Abnormal Termination:</a:t>
            </a:r>
          </a:p>
          <a:p>
            <a:pPr algn="l">
              <a:lnSpc>
                <a:spcPts val="4479"/>
              </a:lnSpc>
            </a:pPr>
            <a:r>
              <a:rPr lang="en-US" sz="3199">
                <a:solidFill>
                  <a:srgbClr val="2A2E3A"/>
                </a:solidFill>
                <a:latin typeface="Helios"/>
                <a:ea typeface="Helios"/>
                <a:cs typeface="Helios"/>
                <a:sym typeface="Helios"/>
              </a:rPr>
              <a:t>If a process encounters errors such as memory access violations or invalid instructions, it is terminated by the operating system.</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427484" y="495300"/>
            <a:ext cx="14712248" cy="1139825"/>
          </a:xfrm>
          <a:prstGeom prst="rect">
            <a:avLst/>
          </a:prstGeom>
        </p:spPr>
        <p:txBody>
          <a:bodyPr anchor="t" rtlCol="false" tIns="0" lIns="0" bIns="0" rIns="0">
            <a:spAutoFit/>
          </a:bodyPr>
          <a:lstStyle/>
          <a:p>
            <a:pPr algn="ctr">
              <a:lnSpc>
                <a:spcPts val="9099"/>
              </a:lnSpc>
            </a:pPr>
            <a:r>
              <a:rPr lang="en-US" b="true" sz="6999">
                <a:solidFill>
                  <a:srgbClr val="2A2E3A"/>
                </a:solidFill>
                <a:latin typeface="Klein Bold"/>
                <a:ea typeface="Klein Bold"/>
                <a:cs typeface="Klein Bold"/>
                <a:sym typeface="Klein Bold"/>
              </a:rPr>
              <a:t>Conclusion</a:t>
            </a:r>
          </a:p>
        </p:txBody>
      </p:sp>
      <p:sp>
        <p:nvSpPr>
          <p:cNvPr name="TextBox 3" id="3"/>
          <p:cNvSpPr txBox="true"/>
          <p:nvPr/>
        </p:nvSpPr>
        <p:spPr>
          <a:xfrm rot="0">
            <a:off x="1427484" y="2072406"/>
            <a:ext cx="15831816" cy="1518285"/>
          </a:xfrm>
          <a:prstGeom prst="rect">
            <a:avLst/>
          </a:prstGeom>
        </p:spPr>
        <p:txBody>
          <a:bodyPr anchor="t" rtlCol="false" tIns="0" lIns="0" bIns="0" rIns="0">
            <a:spAutoFit/>
          </a:bodyPr>
          <a:lstStyle/>
          <a:p>
            <a:pPr algn="ctr" marL="604518" indent="-302259" lvl="1">
              <a:lnSpc>
                <a:spcPts val="3919"/>
              </a:lnSpc>
              <a:spcBef>
                <a:spcPct val="0"/>
              </a:spcBef>
              <a:buFont typeface="Arial"/>
              <a:buChar char="•"/>
            </a:pPr>
            <a:r>
              <a:rPr lang="en-US" sz="2799">
                <a:solidFill>
                  <a:srgbClr val="2A2E3A"/>
                </a:solidFill>
                <a:latin typeface="Helios"/>
                <a:ea typeface="Helios"/>
                <a:cs typeface="Helios"/>
                <a:sym typeface="Helios"/>
              </a:rPr>
              <a:t>Summary: Effectiv</a:t>
            </a:r>
            <a:r>
              <a:rPr lang="en-US" sz="2799" u="none">
                <a:solidFill>
                  <a:srgbClr val="2A2E3A"/>
                </a:solidFill>
                <a:latin typeface="Helios"/>
                <a:ea typeface="Helios"/>
                <a:cs typeface="Helios"/>
                <a:sym typeface="Helios"/>
              </a:rPr>
              <a:t>e task management is crucial for optimal system performance and stability.</a:t>
            </a:r>
          </a:p>
          <a:p>
            <a:pPr algn="ctr" marL="626107" indent="-313054" lvl="1">
              <a:lnSpc>
                <a:spcPts val="4059"/>
              </a:lnSpc>
              <a:spcBef>
                <a:spcPct val="0"/>
              </a:spcBef>
              <a:buFont typeface="Arial"/>
              <a:buChar char="•"/>
            </a:pPr>
            <a:r>
              <a:rPr lang="en-US" sz="2899" u="none">
                <a:solidFill>
                  <a:srgbClr val="2A2E3A"/>
                </a:solidFill>
                <a:latin typeface="Helios"/>
                <a:ea typeface="Helios"/>
                <a:cs typeface="Helios"/>
                <a:sym typeface="Helios"/>
              </a:rPr>
              <a:t>Future Trends: Emerging technologies like multi-core processors and distributed systems present new challenges and opportunities in process and scheduling management.</a:t>
            </a:r>
          </a:p>
        </p:txBody>
      </p:sp>
      <p:sp>
        <p:nvSpPr>
          <p:cNvPr name="Freeform 4" id="4"/>
          <p:cNvSpPr/>
          <p:nvPr/>
        </p:nvSpPr>
        <p:spPr>
          <a:xfrm flipH="false" flipV="false" rot="0">
            <a:off x="0" y="4157535"/>
            <a:ext cx="18288000" cy="7229439"/>
          </a:xfrm>
          <a:custGeom>
            <a:avLst/>
            <a:gdLst/>
            <a:ahLst/>
            <a:cxnLst/>
            <a:rect r="r" b="b" t="t" l="l"/>
            <a:pathLst>
              <a:path h="7229439" w="18288000">
                <a:moveTo>
                  <a:pt x="0" y="0"/>
                </a:moveTo>
                <a:lnTo>
                  <a:pt x="18288000" y="0"/>
                </a:lnTo>
                <a:lnTo>
                  <a:pt x="18288000" y="7229439"/>
                </a:lnTo>
                <a:lnTo>
                  <a:pt x="0" y="7229439"/>
                </a:lnTo>
                <a:lnTo>
                  <a:pt x="0" y="0"/>
                </a:lnTo>
                <a:close/>
              </a:path>
            </a:pathLst>
          </a:custGeom>
          <a:blipFill>
            <a:blip r:embed="rId2">
              <a:extLst>
                <a:ext uri="{96DAC541-7B7A-43D3-8B79-37D633B846F1}">
                  <asvg:svgBlip xmlns:asvg="http://schemas.microsoft.com/office/drawing/2016/SVG/main" r:embed="rId3"/>
                </a:ext>
              </a:extLst>
            </a:blip>
            <a:stretch>
              <a:fillRect l="0" t="-42120" r="0" b="0"/>
            </a:stretch>
          </a:blipFill>
        </p:spPr>
      </p:sp>
      <p:sp>
        <p:nvSpPr>
          <p:cNvPr name="Freeform 5" id="5"/>
          <p:cNvSpPr/>
          <p:nvPr/>
        </p:nvSpPr>
        <p:spPr>
          <a:xfrm flipH="false" flipV="false" rot="0">
            <a:off x="3948701" y="7621165"/>
            <a:ext cx="1514833" cy="1225638"/>
          </a:xfrm>
          <a:custGeom>
            <a:avLst/>
            <a:gdLst/>
            <a:ahLst/>
            <a:cxnLst/>
            <a:rect r="r" b="b" t="t" l="l"/>
            <a:pathLst>
              <a:path h="1225638" w="1514833">
                <a:moveTo>
                  <a:pt x="0" y="0"/>
                </a:moveTo>
                <a:lnTo>
                  <a:pt x="1514834" y="0"/>
                </a:lnTo>
                <a:lnTo>
                  <a:pt x="1514834" y="1225638"/>
                </a:lnTo>
                <a:lnTo>
                  <a:pt x="0" y="122563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733714" y="5458210"/>
            <a:ext cx="1247944" cy="1247944"/>
          </a:xfrm>
          <a:custGeom>
            <a:avLst/>
            <a:gdLst/>
            <a:ahLst/>
            <a:cxnLst/>
            <a:rect r="r" b="b" t="t" l="l"/>
            <a:pathLst>
              <a:path h="1247944" w="1247944">
                <a:moveTo>
                  <a:pt x="0" y="0"/>
                </a:moveTo>
                <a:lnTo>
                  <a:pt x="1247944" y="0"/>
                </a:lnTo>
                <a:lnTo>
                  <a:pt x="1247944" y="1247944"/>
                </a:lnTo>
                <a:lnTo>
                  <a:pt x="0" y="124794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0">
            <a:off x="8612117" y="7610012"/>
            <a:ext cx="1225254" cy="1247944"/>
          </a:xfrm>
          <a:custGeom>
            <a:avLst/>
            <a:gdLst/>
            <a:ahLst/>
            <a:cxnLst/>
            <a:rect r="r" b="b" t="t" l="l"/>
            <a:pathLst>
              <a:path h="1247944" w="1225254">
                <a:moveTo>
                  <a:pt x="0" y="0"/>
                </a:moveTo>
                <a:lnTo>
                  <a:pt x="1225254" y="0"/>
                </a:lnTo>
                <a:lnTo>
                  <a:pt x="1225254" y="1247944"/>
                </a:lnTo>
                <a:lnTo>
                  <a:pt x="0" y="124794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8" id="8"/>
          <p:cNvSpPr/>
          <p:nvPr/>
        </p:nvSpPr>
        <p:spPr>
          <a:xfrm flipH="false" flipV="false" rot="0">
            <a:off x="1689061" y="7610012"/>
            <a:ext cx="1292597" cy="1247944"/>
          </a:xfrm>
          <a:custGeom>
            <a:avLst/>
            <a:gdLst/>
            <a:ahLst/>
            <a:cxnLst/>
            <a:rect r="r" b="b" t="t" l="l"/>
            <a:pathLst>
              <a:path h="1247944" w="1292597">
                <a:moveTo>
                  <a:pt x="0" y="0"/>
                </a:moveTo>
                <a:lnTo>
                  <a:pt x="1292597" y="0"/>
                </a:lnTo>
                <a:lnTo>
                  <a:pt x="1292597" y="1247944"/>
                </a:lnTo>
                <a:lnTo>
                  <a:pt x="0" y="1247944"/>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9" id="9"/>
          <p:cNvSpPr/>
          <p:nvPr/>
        </p:nvSpPr>
        <p:spPr>
          <a:xfrm flipH="false" flipV="false" rot="0">
            <a:off x="4029952" y="5458210"/>
            <a:ext cx="1287747" cy="1247944"/>
          </a:xfrm>
          <a:custGeom>
            <a:avLst/>
            <a:gdLst/>
            <a:ahLst/>
            <a:cxnLst/>
            <a:rect r="r" b="b" t="t" l="l"/>
            <a:pathLst>
              <a:path h="1247944" w="1287747">
                <a:moveTo>
                  <a:pt x="0" y="0"/>
                </a:moveTo>
                <a:lnTo>
                  <a:pt x="1287746" y="0"/>
                </a:lnTo>
                <a:lnTo>
                  <a:pt x="1287746" y="1247944"/>
                </a:lnTo>
                <a:lnTo>
                  <a:pt x="0" y="1247944"/>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0" id="10"/>
          <p:cNvSpPr/>
          <p:nvPr/>
        </p:nvSpPr>
        <p:spPr>
          <a:xfrm flipH="false" flipV="false" rot="0">
            <a:off x="10804414" y="7610012"/>
            <a:ext cx="1364551" cy="1247944"/>
          </a:xfrm>
          <a:custGeom>
            <a:avLst/>
            <a:gdLst/>
            <a:ahLst/>
            <a:cxnLst/>
            <a:rect r="r" b="b" t="t" l="l"/>
            <a:pathLst>
              <a:path h="1247944" w="1364551">
                <a:moveTo>
                  <a:pt x="0" y="0"/>
                </a:moveTo>
                <a:lnTo>
                  <a:pt x="1364551" y="0"/>
                </a:lnTo>
                <a:lnTo>
                  <a:pt x="1364551" y="1247944"/>
                </a:lnTo>
                <a:lnTo>
                  <a:pt x="0" y="1247944"/>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1" id="11"/>
          <p:cNvSpPr/>
          <p:nvPr/>
        </p:nvSpPr>
        <p:spPr>
          <a:xfrm flipH="false" flipV="false" rot="0">
            <a:off x="13136009" y="7610012"/>
            <a:ext cx="1247944" cy="1247944"/>
          </a:xfrm>
          <a:custGeom>
            <a:avLst/>
            <a:gdLst/>
            <a:ahLst/>
            <a:cxnLst/>
            <a:rect r="r" b="b" t="t" l="l"/>
            <a:pathLst>
              <a:path h="1247944" w="1247944">
                <a:moveTo>
                  <a:pt x="0" y="0"/>
                </a:moveTo>
                <a:lnTo>
                  <a:pt x="1247943" y="0"/>
                </a:lnTo>
                <a:lnTo>
                  <a:pt x="1247943" y="1247944"/>
                </a:lnTo>
                <a:lnTo>
                  <a:pt x="0" y="1247944"/>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2" id="12"/>
          <p:cNvSpPr/>
          <p:nvPr/>
        </p:nvSpPr>
        <p:spPr>
          <a:xfrm flipH="false" flipV="false" rot="0">
            <a:off x="15350996" y="7610012"/>
            <a:ext cx="1247944" cy="1247944"/>
          </a:xfrm>
          <a:custGeom>
            <a:avLst/>
            <a:gdLst/>
            <a:ahLst/>
            <a:cxnLst/>
            <a:rect r="r" b="b" t="t" l="l"/>
            <a:pathLst>
              <a:path h="1247944" w="1247944">
                <a:moveTo>
                  <a:pt x="0" y="0"/>
                </a:moveTo>
                <a:lnTo>
                  <a:pt x="1247943" y="0"/>
                </a:lnTo>
                <a:lnTo>
                  <a:pt x="1247943" y="1247944"/>
                </a:lnTo>
                <a:lnTo>
                  <a:pt x="0" y="1247944"/>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Freeform 13" id="13"/>
          <p:cNvSpPr/>
          <p:nvPr/>
        </p:nvSpPr>
        <p:spPr>
          <a:xfrm flipH="false" flipV="false" rot="0">
            <a:off x="6430578" y="7621165"/>
            <a:ext cx="1214496" cy="1225638"/>
          </a:xfrm>
          <a:custGeom>
            <a:avLst/>
            <a:gdLst/>
            <a:ahLst/>
            <a:cxnLst/>
            <a:rect r="r" b="b" t="t" l="l"/>
            <a:pathLst>
              <a:path h="1225638" w="1214496">
                <a:moveTo>
                  <a:pt x="0" y="0"/>
                </a:moveTo>
                <a:lnTo>
                  <a:pt x="1214496" y="0"/>
                </a:lnTo>
                <a:lnTo>
                  <a:pt x="1214496" y="1225638"/>
                </a:lnTo>
                <a:lnTo>
                  <a:pt x="0" y="1225638"/>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p:spPr>
      </p:sp>
      <p:sp>
        <p:nvSpPr>
          <p:cNvPr name="Freeform 14" id="14"/>
          <p:cNvSpPr/>
          <p:nvPr/>
        </p:nvSpPr>
        <p:spPr>
          <a:xfrm flipH="false" flipV="false" rot="0">
            <a:off x="13549397" y="5458210"/>
            <a:ext cx="937092" cy="1247944"/>
          </a:xfrm>
          <a:custGeom>
            <a:avLst/>
            <a:gdLst/>
            <a:ahLst/>
            <a:cxnLst/>
            <a:rect r="r" b="b" t="t" l="l"/>
            <a:pathLst>
              <a:path h="1247944" w="937092">
                <a:moveTo>
                  <a:pt x="0" y="0"/>
                </a:moveTo>
                <a:lnTo>
                  <a:pt x="937093" y="0"/>
                </a:lnTo>
                <a:lnTo>
                  <a:pt x="937093" y="1247944"/>
                </a:lnTo>
                <a:lnTo>
                  <a:pt x="0" y="1247944"/>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p:spPr>
      </p:sp>
      <p:sp>
        <p:nvSpPr>
          <p:cNvPr name="Freeform 15" id="15"/>
          <p:cNvSpPr/>
          <p:nvPr/>
        </p:nvSpPr>
        <p:spPr>
          <a:xfrm flipH="false" flipV="false" rot="0">
            <a:off x="6365993" y="5458210"/>
            <a:ext cx="1254788" cy="1247944"/>
          </a:xfrm>
          <a:custGeom>
            <a:avLst/>
            <a:gdLst/>
            <a:ahLst/>
            <a:cxnLst/>
            <a:rect r="r" b="b" t="t" l="l"/>
            <a:pathLst>
              <a:path h="1247944" w="1254788">
                <a:moveTo>
                  <a:pt x="0" y="0"/>
                </a:moveTo>
                <a:lnTo>
                  <a:pt x="1254787" y="0"/>
                </a:lnTo>
                <a:lnTo>
                  <a:pt x="1254787" y="1247944"/>
                </a:lnTo>
                <a:lnTo>
                  <a:pt x="0" y="1247944"/>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p:spPr>
      </p:sp>
      <p:sp>
        <p:nvSpPr>
          <p:cNvPr name="Freeform 16" id="16"/>
          <p:cNvSpPr/>
          <p:nvPr/>
        </p:nvSpPr>
        <p:spPr>
          <a:xfrm flipH="false" flipV="false" rot="0">
            <a:off x="8669075" y="5494025"/>
            <a:ext cx="1176313" cy="1176313"/>
          </a:xfrm>
          <a:custGeom>
            <a:avLst/>
            <a:gdLst/>
            <a:ahLst/>
            <a:cxnLst/>
            <a:rect r="r" b="b" t="t" l="l"/>
            <a:pathLst>
              <a:path h="1176313" w="1176313">
                <a:moveTo>
                  <a:pt x="0" y="0"/>
                </a:moveTo>
                <a:lnTo>
                  <a:pt x="1176313" y="0"/>
                </a:lnTo>
                <a:lnTo>
                  <a:pt x="1176313" y="1176313"/>
                </a:lnTo>
                <a:lnTo>
                  <a:pt x="0" y="1176313"/>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p:spPr>
      </p:sp>
      <p:sp>
        <p:nvSpPr>
          <p:cNvPr name="Freeform 17" id="17"/>
          <p:cNvSpPr/>
          <p:nvPr/>
        </p:nvSpPr>
        <p:spPr>
          <a:xfrm flipH="false" flipV="false" rot="0">
            <a:off x="10893682" y="5458210"/>
            <a:ext cx="1607421" cy="1247944"/>
          </a:xfrm>
          <a:custGeom>
            <a:avLst/>
            <a:gdLst/>
            <a:ahLst/>
            <a:cxnLst/>
            <a:rect r="r" b="b" t="t" l="l"/>
            <a:pathLst>
              <a:path h="1247944" w="1607421">
                <a:moveTo>
                  <a:pt x="0" y="0"/>
                </a:moveTo>
                <a:lnTo>
                  <a:pt x="1607421" y="0"/>
                </a:lnTo>
                <a:lnTo>
                  <a:pt x="1607421" y="1247944"/>
                </a:lnTo>
                <a:lnTo>
                  <a:pt x="0" y="1247944"/>
                </a:lnTo>
                <a:lnTo>
                  <a:pt x="0" y="0"/>
                </a:lnTo>
                <a:close/>
              </a:path>
            </a:pathLst>
          </a:custGeom>
          <a:blipFill>
            <a:blip r:embed="rId28">
              <a:extLst>
                <a:ext uri="{96DAC541-7B7A-43D3-8B79-37D633B846F1}">
                  <asvg:svgBlip xmlns:asvg="http://schemas.microsoft.com/office/drawing/2016/SVG/main" r:embed="rId29"/>
                </a:ext>
              </a:extLst>
            </a:blip>
            <a:stretch>
              <a:fillRect l="0" t="0" r="0" b="0"/>
            </a:stretch>
          </a:blipFill>
        </p:spPr>
      </p:sp>
      <p:sp>
        <p:nvSpPr>
          <p:cNvPr name="Freeform 18" id="18"/>
          <p:cNvSpPr/>
          <p:nvPr/>
        </p:nvSpPr>
        <p:spPr>
          <a:xfrm flipH="false" flipV="false" rot="0">
            <a:off x="15534784" y="5458210"/>
            <a:ext cx="880367" cy="1247944"/>
          </a:xfrm>
          <a:custGeom>
            <a:avLst/>
            <a:gdLst/>
            <a:ahLst/>
            <a:cxnLst/>
            <a:rect r="r" b="b" t="t" l="l"/>
            <a:pathLst>
              <a:path h="1247944" w="880367">
                <a:moveTo>
                  <a:pt x="0" y="0"/>
                </a:moveTo>
                <a:lnTo>
                  <a:pt x="880367" y="0"/>
                </a:lnTo>
                <a:lnTo>
                  <a:pt x="880367" y="1247944"/>
                </a:lnTo>
                <a:lnTo>
                  <a:pt x="0" y="1247944"/>
                </a:lnTo>
                <a:lnTo>
                  <a:pt x="0" y="0"/>
                </a:lnTo>
                <a:close/>
              </a:path>
            </a:pathLst>
          </a:custGeom>
          <a:blipFill>
            <a:blip r:embed="rId30">
              <a:extLst>
                <a:ext uri="{96DAC541-7B7A-43D3-8B79-37D633B846F1}">
                  <asvg:svgBlip xmlns:asvg="http://schemas.microsoft.com/office/drawing/2016/SVG/main" r:embed="rId31"/>
                </a:ext>
              </a:extLst>
            </a:blip>
            <a:stretch>
              <a:fillRect l="0" t="0" r="0" b="0"/>
            </a:stretch>
          </a:blipFill>
        </p:spPr>
      </p:sp>
      <p:sp>
        <p:nvSpPr>
          <p:cNvPr name="Freeform 19" id="19"/>
          <p:cNvSpPr/>
          <p:nvPr/>
        </p:nvSpPr>
        <p:spPr>
          <a:xfrm flipH="false" flipV="false" rot="0">
            <a:off x="0" y="9476203"/>
            <a:ext cx="810797" cy="810797"/>
          </a:xfrm>
          <a:custGeom>
            <a:avLst/>
            <a:gdLst/>
            <a:ahLst/>
            <a:cxnLst/>
            <a:rect r="r" b="b" t="t" l="l"/>
            <a:pathLst>
              <a:path h="810797" w="810797">
                <a:moveTo>
                  <a:pt x="0" y="0"/>
                </a:moveTo>
                <a:lnTo>
                  <a:pt x="810797" y="0"/>
                </a:lnTo>
                <a:lnTo>
                  <a:pt x="810797" y="810797"/>
                </a:lnTo>
                <a:lnTo>
                  <a:pt x="0" y="810797"/>
                </a:lnTo>
                <a:lnTo>
                  <a:pt x="0" y="0"/>
                </a:lnTo>
                <a:close/>
              </a:path>
            </a:pathLst>
          </a:custGeom>
          <a:blipFill>
            <a:blip r:embed="rId32">
              <a:extLst>
                <a:ext uri="{96DAC541-7B7A-43D3-8B79-37D633B846F1}">
                  <asvg:svgBlip xmlns:asvg="http://schemas.microsoft.com/office/drawing/2016/SVG/main" r:embed="rId33"/>
                </a:ext>
              </a:extLst>
            </a:blip>
            <a:stretch>
              <a:fillRect l="0" t="0" r="0" b="0"/>
            </a:stretch>
          </a:blipFill>
        </p:spPr>
      </p:sp>
      <p:sp>
        <p:nvSpPr>
          <p:cNvPr name="TextBox 20" id="20"/>
          <p:cNvSpPr txBox="true"/>
          <p:nvPr/>
        </p:nvSpPr>
        <p:spPr>
          <a:xfrm rot="0">
            <a:off x="260185" y="9683164"/>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FFFFFF"/>
                </a:solidFill>
                <a:latin typeface="Open Sans"/>
                <a:ea typeface="Open Sans"/>
                <a:cs typeface="Open Sans"/>
                <a:sym typeface="Open Sans"/>
              </a:rPr>
              <a:t>15</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9476203"/>
            <a:ext cx="810797" cy="810797"/>
          </a:xfrm>
          <a:custGeom>
            <a:avLst/>
            <a:gdLst/>
            <a:ahLst/>
            <a:cxnLst/>
            <a:rect r="r" b="b" t="t" l="l"/>
            <a:pathLst>
              <a:path h="810797" w="810797">
                <a:moveTo>
                  <a:pt x="0" y="0"/>
                </a:moveTo>
                <a:lnTo>
                  <a:pt x="810797" y="0"/>
                </a:lnTo>
                <a:lnTo>
                  <a:pt x="810797" y="810797"/>
                </a:lnTo>
                <a:lnTo>
                  <a:pt x="0" y="81079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260185" y="9683164"/>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FFFFFF"/>
                </a:solidFill>
                <a:latin typeface="Open Sans"/>
                <a:ea typeface="Open Sans"/>
                <a:cs typeface="Open Sans"/>
                <a:sym typeface="Open Sans"/>
              </a:rPr>
              <a:t>16</a:t>
            </a:r>
          </a:p>
        </p:txBody>
      </p:sp>
      <p:sp>
        <p:nvSpPr>
          <p:cNvPr name="Freeform 4" id="4"/>
          <p:cNvSpPr/>
          <p:nvPr/>
        </p:nvSpPr>
        <p:spPr>
          <a:xfrm flipH="false" flipV="false" rot="0">
            <a:off x="3815668" y="3980122"/>
            <a:ext cx="12327182" cy="2326756"/>
          </a:xfrm>
          <a:custGeom>
            <a:avLst/>
            <a:gdLst/>
            <a:ahLst/>
            <a:cxnLst/>
            <a:rect r="r" b="b" t="t" l="l"/>
            <a:pathLst>
              <a:path h="2326756" w="12327182">
                <a:moveTo>
                  <a:pt x="0" y="0"/>
                </a:moveTo>
                <a:lnTo>
                  <a:pt x="12327182" y="0"/>
                </a:lnTo>
                <a:lnTo>
                  <a:pt x="12327182" y="2326756"/>
                </a:lnTo>
                <a:lnTo>
                  <a:pt x="0" y="2326756"/>
                </a:lnTo>
                <a:lnTo>
                  <a:pt x="0" y="0"/>
                </a:lnTo>
                <a:close/>
              </a:path>
            </a:pathLst>
          </a:custGeom>
          <a:blipFill>
            <a:blip r:embed="rId4"/>
            <a:stretch>
              <a:fillRect l="0" t="0" r="0" b="0"/>
            </a:stretch>
          </a:blipFill>
        </p:spPr>
      </p:sp>
      <p:sp>
        <p:nvSpPr>
          <p:cNvPr name="TextBox 5" id="5"/>
          <p:cNvSpPr txBox="true"/>
          <p:nvPr/>
        </p:nvSpPr>
        <p:spPr>
          <a:xfrm rot="0">
            <a:off x="4432230" y="4034689"/>
            <a:ext cx="11377487" cy="1884247"/>
          </a:xfrm>
          <a:prstGeom prst="rect">
            <a:avLst/>
          </a:prstGeom>
        </p:spPr>
        <p:txBody>
          <a:bodyPr anchor="t" rtlCol="false" tIns="0" lIns="0" bIns="0" rIns="0">
            <a:spAutoFit/>
          </a:bodyPr>
          <a:lstStyle/>
          <a:p>
            <a:pPr algn="l" marL="0" indent="0" lvl="0">
              <a:lnSpc>
                <a:spcPts val="15687"/>
              </a:lnSpc>
              <a:spcBef>
                <a:spcPct val="0"/>
              </a:spcBef>
            </a:pPr>
            <a:r>
              <a:rPr lang="en-US" sz="10186" spc="763">
                <a:solidFill>
                  <a:srgbClr val="000000"/>
                </a:solidFill>
                <a:latin typeface="HK Modular"/>
                <a:ea typeface="HK Modular"/>
                <a:cs typeface="HK Modular"/>
                <a:sym typeface="HK Modular"/>
              </a:rPr>
              <a:t>thank you!</a:t>
            </a:r>
          </a:p>
        </p:txBody>
      </p:sp>
      <p:sp>
        <p:nvSpPr>
          <p:cNvPr name="Freeform 6" id="6"/>
          <p:cNvSpPr/>
          <p:nvPr/>
        </p:nvSpPr>
        <p:spPr>
          <a:xfrm flipH="false" flipV="false" rot="0">
            <a:off x="-7125019" y="-6064400"/>
            <a:ext cx="10812392" cy="10812392"/>
          </a:xfrm>
          <a:custGeom>
            <a:avLst/>
            <a:gdLst/>
            <a:ahLst/>
            <a:cxnLst/>
            <a:rect r="r" b="b" t="t" l="l"/>
            <a:pathLst>
              <a:path h="10812392" w="10812392">
                <a:moveTo>
                  <a:pt x="0" y="0"/>
                </a:moveTo>
                <a:lnTo>
                  <a:pt x="10812392" y="0"/>
                </a:lnTo>
                <a:lnTo>
                  <a:pt x="10812392" y="10812392"/>
                </a:lnTo>
                <a:lnTo>
                  <a:pt x="0" y="1081239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14183284" y="6063127"/>
            <a:ext cx="10812392" cy="10812392"/>
          </a:xfrm>
          <a:custGeom>
            <a:avLst/>
            <a:gdLst/>
            <a:ahLst/>
            <a:cxnLst/>
            <a:rect r="r" b="b" t="t" l="l"/>
            <a:pathLst>
              <a:path h="10812392" w="10812392">
                <a:moveTo>
                  <a:pt x="0" y="0"/>
                </a:moveTo>
                <a:lnTo>
                  <a:pt x="10812392" y="0"/>
                </a:lnTo>
                <a:lnTo>
                  <a:pt x="10812392" y="10812392"/>
                </a:lnTo>
                <a:lnTo>
                  <a:pt x="0" y="1081239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153969"/>
        </a:solidFill>
      </p:bgPr>
    </p:bg>
    <p:spTree>
      <p:nvGrpSpPr>
        <p:cNvPr id="1" name=""/>
        <p:cNvGrpSpPr/>
        <p:nvPr/>
      </p:nvGrpSpPr>
      <p:grpSpPr>
        <a:xfrm>
          <a:off x="0" y="0"/>
          <a:ext cx="0" cy="0"/>
          <a:chOff x="0" y="0"/>
          <a:chExt cx="0" cy="0"/>
        </a:xfrm>
      </p:grpSpPr>
      <p:grpSp>
        <p:nvGrpSpPr>
          <p:cNvPr name="Group 2" id="2"/>
          <p:cNvGrpSpPr/>
          <p:nvPr/>
        </p:nvGrpSpPr>
        <p:grpSpPr>
          <a:xfrm rot="0">
            <a:off x="9525" y="0"/>
            <a:ext cx="18288000" cy="3773114"/>
            <a:chOff x="0" y="0"/>
            <a:chExt cx="24384000" cy="5030819"/>
          </a:xfrm>
        </p:grpSpPr>
        <p:pic>
          <p:nvPicPr>
            <p:cNvPr name="Picture 3" id="3"/>
            <p:cNvPicPr>
              <a:picLocks noChangeAspect="true"/>
            </p:cNvPicPr>
            <p:nvPr/>
          </p:nvPicPr>
          <p:blipFill>
            <a:blip r:embed="rId2">
              <a:alphaModFix amt="14000"/>
            </a:blip>
            <a:srcRect l="0" t="27933" r="0" b="41099"/>
            <a:stretch>
              <a:fillRect/>
            </a:stretch>
          </p:blipFill>
          <p:spPr>
            <a:xfrm flipH="false" flipV="false">
              <a:off x="0" y="0"/>
              <a:ext cx="24384000" cy="5030819"/>
            </a:xfrm>
            <a:prstGeom prst="rect">
              <a:avLst/>
            </a:prstGeom>
          </p:spPr>
        </p:pic>
      </p:grpSp>
      <p:grpSp>
        <p:nvGrpSpPr>
          <p:cNvPr name="Group 4" id="4"/>
          <p:cNvGrpSpPr/>
          <p:nvPr/>
        </p:nvGrpSpPr>
        <p:grpSpPr>
          <a:xfrm rot="0">
            <a:off x="0" y="3773114"/>
            <a:ext cx="18288000" cy="6513886"/>
            <a:chOff x="0" y="0"/>
            <a:chExt cx="4816593" cy="1715591"/>
          </a:xfrm>
        </p:grpSpPr>
        <p:sp>
          <p:nvSpPr>
            <p:cNvPr name="Freeform 5" id="5"/>
            <p:cNvSpPr/>
            <p:nvPr/>
          </p:nvSpPr>
          <p:spPr>
            <a:xfrm flipH="false" flipV="false" rot="0">
              <a:off x="0" y="0"/>
              <a:ext cx="4816592" cy="1715591"/>
            </a:xfrm>
            <a:custGeom>
              <a:avLst/>
              <a:gdLst/>
              <a:ahLst/>
              <a:cxnLst/>
              <a:rect r="r" b="b" t="t" l="l"/>
              <a:pathLst>
                <a:path h="1715591" w="4816592">
                  <a:moveTo>
                    <a:pt x="0" y="0"/>
                  </a:moveTo>
                  <a:lnTo>
                    <a:pt x="4816592" y="0"/>
                  </a:lnTo>
                  <a:lnTo>
                    <a:pt x="4816592" y="1715591"/>
                  </a:lnTo>
                  <a:lnTo>
                    <a:pt x="0" y="1715591"/>
                  </a:lnTo>
                  <a:close/>
                </a:path>
              </a:pathLst>
            </a:custGeom>
            <a:solidFill>
              <a:srgbClr val="F4F4F4"/>
            </a:solidFill>
          </p:spPr>
        </p:sp>
        <p:sp>
          <p:nvSpPr>
            <p:cNvPr name="TextBox 6" id="6"/>
            <p:cNvSpPr txBox="true"/>
            <p:nvPr/>
          </p:nvSpPr>
          <p:spPr>
            <a:xfrm>
              <a:off x="0" y="-66675"/>
              <a:ext cx="4816593" cy="1782266"/>
            </a:xfrm>
            <a:prstGeom prst="rect">
              <a:avLst/>
            </a:prstGeom>
          </p:spPr>
          <p:txBody>
            <a:bodyPr anchor="ctr" rtlCol="false" tIns="50800" lIns="50800" bIns="50800" rIns="50800"/>
            <a:lstStyle/>
            <a:p>
              <a:pPr algn="ctr">
                <a:lnSpc>
                  <a:spcPts val="3639"/>
                </a:lnSpc>
              </a:pPr>
            </a:p>
          </p:txBody>
        </p:sp>
      </p:grpSp>
      <p:sp>
        <p:nvSpPr>
          <p:cNvPr name="Freeform 7" id="7"/>
          <p:cNvSpPr/>
          <p:nvPr/>
        </p:nvSpPr>
        <p:spPr>
          <a:xfrm flipH="false" flipV="false" rot="0">
            <a:off x="9525" y="9409112"/>
            <a:ext cx="810797" cy="810797"/>
          </a:xfrm>
          <a:custGeom>
            <a:avLst/>
            <a:gdLst/>
            <a:ahLst/>
            <a:cxnLst/>
            <a:rect r="r" b="b" t="t" l="l"/>
            <a:pathLst>
              <a:path h="810797" w="810797">
                <a:moveTo>
                  <a:pt x="0" y="0"/>
                </a:moveTo>
                <a:lnTo>
                  <a:pt x="810797" y="0"/>
                </a:lnTo>
                <a:lnTo>
                  <a:pt x="810797" y="810797"/>
                </a:lnTo>
                <a:lnTo>
                  <a:pt x="0" y="81079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8" id="8"/>
          <p:cNvSpPr txBox="true"/>
          <p:nvPr/>
        </p:nvSpPr>
        <p:spPr>
          <a:xfrm rot="0">
            <a:off x="4639504" y="815202"/>
            <a:ext cx="9008992" cy="2292350"/>
          </a:xfrm>
          <a:prstGeom prst="rect">
            <a:avLst/>
          </a:prstGeom>
        </p:spPr>
        <p:txBody>
          <a:bodyPr anchor="t" rtlCol="false" tIns="0" lIns="0" bIns="0" rIns="0">
            <a:spAutoFit/>
          </a:bodyPr>
          <a:lstStyle/>
          <a:p>
            <a:pPr algn="ctr">
              <a:lnSpc>
                <a:spcPts val="9099"/>
              </a:lnSpc>
            </a:pPr>
            <a:r>
              <a:rPr lang="en-US" b="true" sz="6999">
                <a:solidFill>
                  <a:srgbClr val="FFFFFF"/>
                </a:solidFill>
                <a:latin typeface="Klein Bold"/>
                <a:ea typeface="Klein Bold"/>
                <a:cs typeface="Klein Bold"/>
                <a:sym typeface="Klein Bold"/>
              </a:rPr>
              <a:t>Overview of Task Management</a:t>
            </a:r>
          </a:p>
        </p:txBody>
      </p:sp>
      <p:sp>
        <p:nvSpPr>
          <p:cNvPr name="Freeform 9" id="9"/>
          <p:cNvSpPr/>
          <p:nvPr/>
        </p:nvSpPr>
        <p:spPr>
          <a:xfrm flipH="false" flipV="false" rot="0">
            <a:off x="8333203" y="-1109791"/>
            <a:ext cx="1621594" cy="1621594"/>
          </a:xfrm>
          <a:custGeom>
            <a:avLst/>
            <a:gdLst/>
            <a:ahLst/>
            <a:cxnLst/>
            <a:rect r="r" b="b" t="t" l="l"/>
            <a:pathLst>
              <a:path h="1621594" w="1621594">
                <a:moveTo>
                  <a:pt x="0" y="0"/>
                </a:moveTo>
                <a:lnTo>
                  <a:pt x="1621594" y="0"/>
                </a:lnTo>
                <a:lnTo>
                  <a:pt x="1621594" y="1621594"/>
                </a:lnTo>
                <a:lnTo>
                  <a:pt x="0" y="162159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0" id="10"/>
          <p:cNvSpPr/>
          <p:nvPr/>
        </p:nvSpPr>
        <p:spPr>
          <a:xfrm flipH="false" flipV="false" rot="0">
            <a:off x="8333203" y="9476203"/>
            <a:ext cx="1621594" cy="1621594"/>
          </a:xfrm>
          <a:custGeom>
            <a:avLst/>
            <a:gdLst/>
            <a:ahLst/>
            <a:cxnLst/>
            <a:rect r="r" b="b" t="t" l="l"/>
            <a:pathLst>
              <a:path h="1621594" w="1621594">
                <a:moveTo>
                  <a:pt x="0" y="0"/>
                </a:moveTo>
                <a:lnTo>
                  <a:pt x="1621594" y="0"/>
                </a:lnTo>
                <a:lnTo>
                  <a:pt x="1621594" y="1621594"/>
                </a:lnTo>
                <a:lnTo>
                  <a:pt x="0" y="162159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1" id="11"/>
          <p:cNvSpPr txBox="true"/>
          <p:nvPr/>
        </p:nvSpPr>
        <p:spPr>
          <a:xfrm rot="0">
            <a:off x="1028700" y="5057775"/>
            <a:ext cx="16616283" cy="2794584"/>
          </a:xfrm>
          <a:prstGeom prst="rect">
            <a:avLst/>
          </a:prstGeom>
        </p:spPr>
        <p:txBody>
          <a:bodyPr anchor="t" rtlCol="false" tIns="0" lIns="0" bIns="0" rIns="0">
            <a:spAutoFit/>
          </a:bodyPr>
          <a:lstStyle/>
          <a:p>
            <a:pPr algn="l">
              <a:lnSpc>
                <a:spcPts val="5581"/>
              </a:lnSpc>
            </a:pPr>
            <a:r>
              <a:rPr lang="en-US" sz="3986">
                <a:solidFill>
                  <a:srgbClr val="2A2E3A"/>
                </a:solidFill>
                <a:latin typeface="Helios"/>
                <a:ea typeface="Helios"/>
                <a:cs typeface="Helios"/>
                <a:sym typeface="Helios"/>
              </a:rPr>
              <a:t>Task management involves overseeing processes within an operating system, ensuring efficient execution and resource allocation. it</a:t>
            </a:r>
            <a:r>
              <a:rPr lang="en-US" sz="3986">
                <a:solidFill>
                  <a:srgbClr val="2A2E3A"/>
                </a:solidFill>
                <a:latin typeface="Helios"/>
                <a:ea typeface="Helios"/>
                <a:cs typeface="Helios"/>
                <a:sym typeface="Helios"/>
              </a:rPr>
              <a:t> enhances system performance, stability, and responsiveness. its key elements include process scheduling, state management, and resource handling.</a:t>
            </a:r>
          </a:p>
        </p:txBody>
      </p:sp>
      <p:sp>
        <p:nvSpPr>
          <p:cNvPr name="TextBox 12" id="12"/>
          <p:cNvSpPr txBox="true"/>
          <p:nvPr/>
        </p:nvSpPr>
        <p:spPr>
          <a:xfrm rot="0">
            <a:off x="342295" y="9616073"/>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FFFFFF"/>
                </a:solidFill>
                <a:latin typeface="Open Sans"/>
                <a:ea typeface="Open Sans"/>
                <a:cs typeface="Open Sans"/>
                <a:sym typeface="Open Sans"/>
              </a:rPr>
              <a:t>2</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grpSp>
        <p:nvGrpSpPr>
          <p:cNvPr name="Group 2" id="2"/>
          <p:cNvGrpSpPr/>
          <p:nvPr/>
        </p:nvGrpSpPr>
        <p:grpSpPr>
          <a:xfrm rot="0">
            <a:off x="2061173" y="602428"/>
            <a:ext cx="14868103" cy="9082143"/>
            <a:chOff x="0" y="0"/>
            <a:chExt cx="2245640" cy="1371743"/>
          </a:xfrm>
        </p:grpSpPr>
        <p:sp>
          <p:nvSpPr>
            <p:cNvPr name="Freeform 3" id="3"/>
            <p:cNvSpPr/>
            <p:nvPr/>
          </p:nvSpPr>
          <p:spPr>
            <a:xfrm flipH="false" flipV="false" rot="0">
              <a:off x="0" y="0"/>
              <a:ext cx="2245640" cy="1371743"/>
            </a:xfrm>
            <a:custGeom>
              <a:avLst/>
              <a:gdLst/>
              <a:ahLst/>
              <a:cxnLst/>
              <a:rect r="r" b="b" t="t" l="l"/>
              <a:pathLst>
                <a:path h="1371743" w="2245640">
                  <a:moveTo>
                    <a:pt x="11976" y="0"/>
                  </a:moveTo>
                  <a:lnTo>
                    <a:pt x="2233663" y="0"/>
                  </a:lnTo>
                  <a:cubicBezTo>
                    <a:pt x="2240278" y="0"/>
                    <a:pt x="2245640" y="5362"/>
                    <a:pt x="2245640" y="11976"/>
                  </a:cubicBezTo>
                  <a:lnTo>
                    <a:pt x="2245640" y="1359767"/>
                  </a:lnTo>
                  <a:cubicBezTo>
                    <a:pt x="2245640" y="1362943"/>
                    <a:pt x="2244378" y="1365990"/>
                    <a:pt x="2242132" y="1368236"/>
                  </a:cubicBezTo>
                  <a:cubicBezTo>
                    <a:pt x="2239886" y="1370482"/>
                    <a:pt x="2236840" y="1371743"/>
                    <a:pt x="2233663" y="1371743"/>
                  </a:cubicBezTo>
                  <a:lnTo>
                    <a:pt x="11976" y="1371743"/>
                  </a:lnTo>
                  <a:cubicBezTo>
                    <a:pt x="8800" y="1371743"/>
                    <a:pt x="5754" y="1370482"/>
                    <a:pt x="3508" y="1368236"/>
                  </a:cubicBezTo>
                  <a:cubicBezTo>
                    <a:pt x="1262" y="1365990"/>
                    <a:pt x="0" y="1362943"/>
                    <a:pt x="0" y="1359767"/>
                  </a:cubicBezTo>
                  <a:lnTo>
                    <a:pt x="0" y="11976"/>
                  </a:lnTo>
                  <a:cubicBezTo>
                    <a:pt x="0" y="8800"/>
                    <a:pt x="1262" y="5754"/>
                    <a:pt x="3508" y="3508"/>
                  </a:cubicBezTo>
                  <a:cubicBezTo>
                    <a:pt x="5754" y="1262"/>
                    <a:pt x="8800" y="0"/>
                    <a:pt x="11976" y="0"/>
                  </a:cubicBezTo>
                  <a:close/>
                </a:path>
              </a:pathLst>
            </a:custGeom>
            <a:blipFill>
              <a:blip r:embed="rId2"/>
              <a:stretch>
                <a:fillRect l="0" t="-2044" r="0" b="-2727"/>
              </a:stretch>
            </a:blipFill>
          </p:spPr>
        </p:sp>
      </p:grpSp>
      <p:sp>
        <p:nvSpPr>
          <p:cNvPr name="Freeform 4" id="4"/>
          <p:cNvSpPr/>
          <p:nvPr/>
        </p:nvSpPr>
        <p:spPr>
          <a:xfrm flipH="false" flipV="false" rot="0">
            <a:off x="-7732366" y="-6671746"/>
            <a:ext cx="10812392" cy="10812392"/>
          </a:xfrm>
          <a:custGeom>
            <a:avLst/>
            <a:gdLst/>
            <a:ahLst/>
            <a:cxnLst/>
            <a:rect r="r" b="b" t="t" l="l"/>
            <a:pathLst>
              <a:path h="10812392" w="10812392">
                <a:moveTo>
                  <a:pt x="0" y="0"/>
                </a:moveTo>
                <a:lnTo>
                  <a:pt x="10812392" y="0"/>
                </a:lnTo>
                <a:lnTo>
                  <a:pt x="10812392" y="10812392"/>
                </a:lnTo>
                <a:lnTo>
                  <a:pt x="0" y="1081239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14843205" y="7128093"/>
            <a:ext cx="10812392" cy="10812392"/>
          </a:xfrm>
          <a:custGeom>
            <a:avLst/>
            <a:gdLst/>
            <a:ahLst/>
            <a:cxnLst/>
            <a:rect r="r" b="b" t="t" l="l"/>
            <a:pathLst>
              <a:path h="10812392" w="10812392">
                <a:moveTo>
                  <a:pt x="0" y="0"/>
                </a:moveTo>
                <a:lnTo>
                  <a:pt x="10812392" y="0"/>
                </a:lnTo>
                <a:lnTo>
                  <a:pt x="10812392" y="10812392"/>
                </a:lnTo>
                <a:lnTo>
                  <a:pt x="0" y="1081239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6" id="6"/>
          <p:cNvSpPr/>
          <p:nvPr/>
        </p:nvSpPr>
        <p:spPr>
          <a:xfrm flipH="false" flipV="false" rot="0">
            <a:off x="-3121988" y="8076789"/>
            <a:ext cx="5764383" cy="5764383"/>
          </a:xfrm>
          <a:custGeom>
            <a:avLst/>
            <a:gdLst/>
            <a:ahLst/>
            <a:cxnLst/>
            <a:rect r="r" b="b" t="t" l="l"/>
            <a:pathLst>
              <a:path h="5764383" w="5764383">
                <a:moveTo>
                  <a:pt x="0" y="0"/>
                </a:moveTo>
                <a:lnTo>
                  <a:pt x="5764383" y="0"/>
                </a:lnTo>
                <a:lnTo>
                  <a:pt x="5764383" y="5764383"/>
                </a:lnTo>
                <a:lnTo>
                  <a:pt x="0" y="5764383"/>
                </a:lnTo>
                <a:lnTo>
                  <a:pt x="0" y="0"/>
                </a:lnTo>
                <a:close/>
              </a:path>
            </a:pathLst>
          </a:custGeom>
          <a:blipFill>
            <a:blip r:embed="rId3">
              <a:alphaModFix amt="30000"/>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3365" y="9471303"/>
            <a:ext cx="810797" cy="810797"/>
          </a:xfrm>
          <a:custGeom>
            <a:avLst/>
            <a:gdLst/>
            <a:ahLst/>
            <a:cxnLst/>
            <a:rect r="r" b="b" t="t" l="l"/>
            <a:pathLst>
              <a:path h="810797" w="810797">
                <a:moveTo>
                  <a:pt x="0" y="0"/>
                </a:moveTo>
                <a:lnTo>
                  <a:pt x="810797" y="0"/>
                </a:lnTo>
                <a:lnTo>
                  <a:pt x="810797" y="810797"/>
                </a:lnTo>
                <a:lnTo>
                  <a:pt x="0" y="81079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8" id="8"/>
          <p:cNvSpPr txBox="true"/>
          <p:nvPr/>
        </p:nvSpPr>
        <p:spPr>
          <a:xfrm rot="0">
            <a:off x="336136" y="9636947"/>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FFFFFF"/>
                </a:solidFill>
                <a:latin typeface="Open Sans"/>
                <a:ea typeface="Open Sans"/>
                <a:cs typeface="Open Sans"/>
                <a:sym typeface="Open Sans"/>
              </a:rPr>
              <a:t>3</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9144000" y="2806380"/>
            <a:ext cx="8707662" cy="4872327"/>
            <a:chOff x="0" y="0"/>
            <a:chExt cx="1472501" cy="823930"/>
          </a:xfrm>
        </p:grpSpPr>
        <p:sp>
          <p:nvSpPr>
            <p:cNvPr name="Freeform 3" id="3"/>
            <p:cNvSpPr/>
            <p:nvPr/>
          </p:nvSpPr>
          <p:spPr>
            <a:xfrm flipH="false" flipV="false" rot="0">
              <a:off x="0" y="0"/>
              <a:ext cx="1472501" cy="823930"/>
            </a:xfrm>
            <a:custGeom>
              <a:avLst/>
              <a:gdLst/>
              <a:ahLst/>
              <a:cxnLst/>
              <a:rect r="r" b="b" t="t" l="l"/>
              <a:pathLst>
                <a:path h="823930" w="1472501">
                  <a:moveTo>
                    <a:pt x="20449" y="0"/>
                  </a:moveTo>
                  <a:lnTo>
                    <a:pt x="1452052" y="0"/>
                  </a:lnTo>
                  <a:cubicBezTo>
                    <a:pt x="1457475" y="0"/>
                    <a:pt x="1462676" y="2154"/>
                    <a:pt x="1466511" y="5989"/>
                  </a:cubicBezTo>
                  <a:cubicBezTo>
                    <a:pt x="1470346" y="9824"/>
                    <a:pt x="1472501" y="15026"/>
                    <a:pt x="1472501" y="20449"/>
                  </a:cubicBezTo>
                  <a:lnTo>
                    <a:pt x="1472501" y="803481"/>
                  </a:lnTo>
                  <a:cubicBezTo>
                    <a:pt x="1472501" y="808904"/>
                    <a:pt x="1470346" y="814106"/>
                    <a:pt x="1466511" y="817941"/>
                  </a:cubicBezTo>
                  <a:cubicBezTo>
                    <a:pt x="1462676" y="821776"/>
                    <a:pt x="1457475" y="823930"/>
                    <a:pt x="1452052" y="823930"/>
                  </a:cubicBezTo>
                  <a:lnTo>
                    <a:pt x="20449" y="823930"/>
                  </a:lnTo>
                  <a:cubicBezTo>
                    <a:pt x="15026" y="823930"/>
                    <a:pt x="9824" y="821776"/>
                    <a:pt x="5989" y="817941"/>
                  </a:cubicBezTo>
                  <a:cubicBezTo>
                    <a:pt x="2154" y="814106"/>
                    <a:pt x="0" y="808904"/>
                    <a:pt x="0" y="803481"/>
                  </a:cubicBezTo>
                  <a:lnTo>
                    <a:pt x="0" y="20449"/>
                  </a:lnTo>
                  <a:cubicBezTo>
                    <a:pt x="0" y="15026"/>
                    <a:pt x="2154" y="9824"/>
                    <a:pt x="5989" y="5989"/>
                  </a:cubicBezTo>
                  <a:cubicBezTo>
                    <a:pt x="9824" y="2154"/>
                    <a:pt x="15026" y="0"/>
                    <a:pt x="20449" y="0"/>
                  </a:cubicBezTo>
                  <a:close/>
                </a:path>
              </a:pathLst>
            </a:custGeom>
            <a:blipFill>
              <a:blip r:embed="rId2"/>
              <a:stretch>
                <a:fillRect l="-1334" t="0" r="-1334" b="0"/>
              </a:stretch>
            </a:blipFill>
          </p:spPr>
        </p:sp>
      </p:grpSp>
      <p:sp>
        <p:nvSpPr>
          <p:cNvPr name="TextBox 4" id="4"/>
          <p:cNvSpPr txBox="true"/>
          <p:nvPr/>
        </p:nvSpPr>
        <p:spPr>
          <a:xfrm rot="0">
            <a:off x="1028700" y="859296"/>
            <a:ext cx="7830896" cy="2128536"/>
          </a:xfrm>
          <a:prstGeom prst="rect">
            <a:avLst/>
          </a:prstGeom>
        </p:spPr>
        <p:txBody>
          <a:bodyPr anchor="t" rtlCol="false" tIns="0" lIns="0" bIns="0" rIns="0">
            <a:spAutoFit/>
          </a:bodyPr>
          <a:lstStyle/>
          <a:p>
            <a:pPr algn="l">
              <a:lnSpc>
                <a:spcPts val="8402"/>
              </a:lnSpc>
            </a:pPr>
            <a:r>
              <a:rPr lang="en-US" sz="6463" b="true">
                <a:solidFill>
                  <a:srgbClr val="2A2E3A"/>
                </a:solidFill>
                <a:latin typeface="Klein Bold"/>
                <a:ea typeface="Klein Bold"/>
                <a:cs typeface="Klein Bold"/>
                <a:sym typeface="Klein Bold"/>
              </a:rPr>
              <a:t>Task_struct Structure</a:t>
            </a:r>
          </a:p>
        </p:txBody>
      </p:sp>
      <p:sp>
        <p:nvSpPr>
          <p:cNvPr name="TextBox 5" id="5"/>
          <p:cNvSpPr txBox="true"/>
          <p:nvPr/>
        </p:nvSpPr>
        <p:spPr>
          <a:xfrm rot="0">
            <a:off x="346052" y="3504017"/>
            <a:ext cx="8072220" cy="5423859"/>
          </a:xfrm>
          <a:prstGeom prst="rect">
            <a:avLst/>
          </a:prstGeom>
        </p:spPr>
        <p:txBody>
          <a:bodyPr anchor="t" rtlCol="false" tIns="0" lIns="0" bIns="0" rIns="0">
            <a:spAutoFit/>
          </a:bodyPr>
          <a:lstStyle/>
          <a:p>
            <a:pPr algn="l" marL="742407" indent="-371204" lvl="1">
              <a:lnSpc>
                <a:spcPts val="4814"/>
              </a:lnSpc>
              <a:buFont typeface="Arial"/>
              <a:buChar char="•"/>
            </a:pPr>
            <a:r>
              <a:rPr lang="en-US" sz="3438">
                <a:solidFill>
                  <a:srgbClr val="2A2E3A"/>
                </a:solidFill>
                <a:latin typeface="Helios"/>
                <a:ea typeface="Helios"/>
                <a:cs typeface="Helios"/>
                <a:sym typeface="Helios"/>
              </a:rPr>
              <a:t>In Linux, each process is represented by a task_struct data structure.</a:t>
            </a:r>
          </a:p>
          <a:p>
            <a:pPr algn="l" marL="742407" indent="-371204" lvl="1">
              <a:lnSpc>
                <a:spcPts val="4814"/>
              </a:lnSpc>
              <a:buFont typeface="Arial"/>
              <a:buChar char="•"/>
            </a:pPr>
            <a:r>
              <a:rPr lang="en-US" sz="3438">
                <a:solidFill>
                  <a:srgbClr val="2A2E3A"/>
                </a:solidFill>
                <a:latin typeface="Helios"/>
                <a:ea typeface="Helios"/>
                <a:cs typeface="Helios"/>
                <a:sym typeface="Helios"/>
              </a:rPr>
              <a:t>This structure contains process-specific information such as process ID, state, priority, and pointers to memory regions.</a:t>
            </a:r>
          </a:p>
          <a:p>
            <a:pPr algn="l" marL="742407" indent="-371204" lvl="1">
              <a:lnSpc>
                <a:spcPts val="4814"/>
              </a:lnSpc>
              <a:buFont typeface="Arial"/>
              <a:buChar char="•"/>
            </a:pPr>
            <a:r>
              <a:rPr lang="en-US" sz="3438">
                <a:solidFill>
                  <a:srgbClr val="2A2E3A"/>
                </a:solidFill>
                <a:latin typeface="Helios"/>
                <a:ea typeface="Helios"/>
                <a:cs typeface="Helios"/>
                <a:sym typeface="Helios"/>
              </a:rPr>
              <a:t>It serves as the primary descriptor for process management, facilitating scheduling and resource allocation.</a:t>
            </a:r>
          </a:p>
        </p:txBody>
      </p:sp>
      <p:sp>
        <p:nvSpPr>
          <p:cNvPr name="Freeform 6" id="6"/>
          <p:cNvSpPr/>
          <p:nvPr/>
        </p:nvSpPr>
        <p:spPr>
          <a:xfrm flipH="false" flipV="false" rot="0">
            <a:off x="15853396" y="7678707"/>
            <a:ext cx="5764383" cy="5764383"/>
          </a:xfrm>
          <a:custGeom>
            <a:avLst/>
            <a:gdLst/>
            <a:ahLst/>
            <a:cxnLst/>
            <a:rect r="r" b="b" t="t" l="l"/>
            <a:pathLst>
              <a:path h="5764383" w="5764383">
                <a:moveTo>
                  <a:pt x="0" y="0"/>
                </a:moveTo>
                <a:lnTo>
                  <a:pt x="5764383" y="0"/>
                </a:lnTo>
                <a:lnTo>
                  <a:pt x="5764383" y="5764383"/>
                </a:lnTo>
                <a:lnTo>
                  <a:pt x="0" y="5764383"/>
                </a:lnTo>
                <a:lnTo>
                  <a:pt x="0" y="0"/>
                </a:lnTo>
                <a:close/>
              </a:path>
            </a:pathLst>
          </a:custGeom>
          <a:blipFill>
            <a:blip r:embed="rId3">
              <a:alphaModFix amt="80000"/>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3409336" y="-3797957"/>
            <a:ext cx="5764383" cy="5764383"/>
          </a:xfrm>
          <a:custGeom>
            <a:avLst/>
            <a:gdLst/>
            <a:ahLst/>
            <a:cxnLst/>
            <a:rect r="r" b="b" t="t" l="l"/>
            <a:pathLst>
              <a:path h="5764383" w="5764383">
                <a:moveTo>
                  <a:pt x="0" y="0"/>
                </a:moveTo>
                <a:lnTo>
                  <a:pt x="5764383" y="0"/>
                </a:lnTo>
                <a:lnTo>
                  <a:pt x="5764383" y="5764383"/>
                </a:lnTo>
                <a:lnTo>
                  <a:pt x="0" y="5764383"/>
                </a:lnTo>
                <a:lnTo>
                  <a:pt x="0" y="0"/>
                </a:lnTo>
                <a:close/>
              </a:path>
            </a:pathLst>
          </a:custGeom>
          <a:blipFill>
            <a:blip r:embed="rId3">
              <a:alphaModFix amt="80000"/>
              <a:extLst>
                <a:ext uri="{96DAC541-7B7A-43D3-8B79-37D633B846F1}">
                  <asvg:svgBlip xmlns:asvg="http://schemas.microsoft.com/office/drawing/2016/SVG/main" r:embed="rId4"/>
                </a:ext>
              </a:extLst>
            </a:blip>
            <a:stretch>
              <a:fillRect l="0" t="0" r="0" b="0"/>
            </a:stretch>
          </a:blipFill>
        </p:spPr>
      </p:sp>
      <p:sp>
        <p:nvSpPr>
          <p:cNvPr name="Freeform 8" id="8"/>
          <p:cNvSpPr/>
          <p:nvPr/>
        </p:nvSpPr>
        <p:spPr>
          <a:xfrm flipH="false" flipV="false" rot="0">
            <a:off x="75994" y="9429986"/>
            <a:ext cx="810797" cy="810797"/>
          </a:xfrm>
          <a:custGeom>
            <a:avLst/>
            <a:gdLst/>
            <a:ahLst/>
            <a:cxnLst/>
            <a:rect r="r" b="b" t="t" l="l"/>
            <a:pathLst>
              <a:path h="810797" w="810797">
                <a:moveTo>
                  <a:pt x="0" y="0"/>
                </a:moveTo>
                <a:lnTo>
                  <a:pt x="810797" y="0"/>
                </a:lnTo>
                <a:lnTo>
                  <a:pt x="810797" y="810797"/>
                </a:lnTo>
                <a:lnTo>
                  <a:pt x="0" y="81079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9" id="9"/>
          <p:cNvSpPr txBox="true"/>
          <p:nvPr/>
        </p:nvSpPr>
        <p:spPr>
          <a:xfrm rot="0">
            <a:off x="408764" y="9636947"/>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FFFFFF"/>
                </a:solidFill>
                <a:latin typeface="Open Sans"/>
                <a:ea typeface="Open Sans"/>
                <a:cs typeface="Open Sans"/>
                <a:sym typeface="Open Sans"/>
              </a:rPr>
              <a:t>4</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960598" y="1028700"/>
            <a:ext cx="16366804" cy="8229600"/>
            <a:chOff x="0" y="0"/>
            <a:chExt cx="1616475" cy="812800"/>
          </a:xfrm>
        </p:grpSpPr>
        <p:sp>
          <p:nvSpPr>
            <p:cNvPr name="Freeform 3" id="3"/>
            <p:cNvSpPr/>
            <p:nvPr/>
          </p:nvSpPr>
          <p:spPr>
            <a:xfrm flipH="false" flipV="false" rot="0">
              <a:off x="0" y="0"/>
              <a:ext cx="1616474" cy="812800"/>
            </a:xfrm>
            <a:custGeom>
              <a:avLst/>
              <a:gdLst/>
              <a:ahLst/>
              <a:cxnLst/>
              <a:rect r="r" b="b" t="t" l="l"/>
              <a:pathLst>
                <a:path h="812800" w="1616474">
                  <a:moveTo>
                    <a:pt x="10880" y="0"/>
                  </a:moveTo>
                  <a:lnTo>
                    <a:pt x="1605595" y="0"/>
                  </a:lnTo>
                  <a:cubicBezTo>
                    <a:pt x="1608480" y="0"/>
                    <a:pt x="1611248" y="1146"/>
                    <a:pt x="1613288" y="3187"/>
                  </a:cubicBezTo>
                  <a:cubicBezTo>
                    <a:pt x="1615328" y="5227"/>
                    <a:pt x="1616474" y="7994"/>
                    <a:pt x="1616474" y="10880"/>
                  </a:cubicBezTo>
                  <a:lnTo>
                    <a:pt x="1616474" y="801920"/>
                  </a:lnTo>
                  <a:cubicBezTo>
                    <a:pt x="1616474" y="804806"/>
                    <a:pt x="1615328" y="807573"/>
                    <a:pt x="1613288" y="809613"/>
                  </a:cubicBezTo>
                  <a:cubicBezTo>
                    <a:pt x="1611248" y="811654"/>
                    <a:pt x="1608480" y="812800"/>
                    <a:pt x="1605595" y="812800"/>
                  </a:cubicBezTo>
                  <a:lnTo>
                    <a:pt x="10880" y="812800"/>
                  </a:lnTo>
                  <a:cubicBezTo>
                    <a:pt x="7994" y="812800"/>
                    <a:pt x="5227" y="811654"/>
                    <a:pt x="3187" y="809613"/>
                  </a:cubicBezTo>
                  <a:cubicBezTo>
                    <a:pt x="1146" y="807573"/>
                    <a:pt x="0" y="804806"/>
                    <a:pt x="0" y="801920"/>
                  </a:cubicBezTo>
                  <a:lnTo>
                    <a:pt x="0" y="10880"/>
                  </a:lnTo>
                  <a:cubicBezTo>
                    <a:pt x="0" y="7994"/>
                    <a:pt x="1146" y="5227"/>
                    <a:pt x="3187" y="3187"/>
                  </a:cubicBezTo>
                  <a:cubicBezTo>
                    <a:pt x="5227" y="1146"/>
                    <a:pt x="7994" y="0"/>
                    <a:pt x="10880" y="0"/>
                  </a:cubicBezTo>
                  <a:close/>
                </a:path>
              </a:pathLst>
            </a:custGeom>
            <a:blipFill>
              <a:blip r:embed="rId2"/>
              <a:stretch>
                <a:fillRect l="-209" t="0" r="-3465" b="0"/>
              </a:stretch>
            </a:blipFill>
          </p:spPr>
        </p:sp>
      </p:grpSp>
      <p:grpSp>
        <p:nvGrpSpPr>
          <p:cNvPr name="Group 4" id="4"/>
          <p:cNvGrpSpPr/>
          <p:nvPr/>
        </p:nvGrpSpPr>
        <p:grpSpPr>
          <a:xfrm rot="0">
            <a:off x="16331256" y="5962296"/>
            <a:ext cx="9856393" cy="9856393"/>
            <a:chOff x="0" y="0"/>
            <a:chExt cx="13141858" cy="13141858"/>
          </a:xfrm>
        </p:grpSpPr>
        <p:sp>
          <p:nvSpPr>
            <p:cNvPr name="Freeform 5" id="5"/>
            <p:cNvSpPr/>
            <p:nvPr/>
          </p:nvSpPr>
          <p:spPr>
            <a:xfrm flipH="false" flipV="false" rot="-1200957">
              <a:off x="1444916" y="1444916"/>
              <a:ext cx="10252025" cy="10252025"/>
            </a:xfrm>
            <a:custGeom>
              <a:avLst/>
              <a:gdLst/>
              <a:ahLst/>
              <a:cxnLst/>
              <a:rect r="r" b="b" t="t" l="l"/>
              <a:pathLst>
                <a:path h="10252025" w="10252025">
                  <a:moveTo>
                    <a:pt x="0" y="0"/>
                  </a:moveTo>
                  <a:lnTo>
                    <a:pt x="10252025" y="0"/>
                  </a:lnTo>
                  <a:lnTo>
                    <a:pt x="10252025" y="10252025"/>
                  </a:lnTo>
                  <a:lnTo>
                    <a:pt x="0" y="10252025"/>
                  </a:lnTo>
                  <a:lnTo>
                    <a:pt x="0" y="0"/>
                  </a:lnTo>
                  <a:close/>
                </a:path>
              </a:pathLst>
            </a:custGeom>
            <a:blipFill>
              <a:blip r:embed="rId3">
                <a:alphaModFix amt="31000"/>
                <a:extLst>
                  <a:ext uri="{96DAC541-7B7A-43D3-8B79-37D633B846F1}">
                    <asvg:svgBlip xmlns:asvg="http://schemas.microsoft.com/office/drawing/2016/SVG/main" r:embed="rId4"/>
                  </a:ext>
                </a:extLst>
              </a:blip>
              <a:stretch>
                <a:fillRect l="0" t="0" r="0" b="0"/>
              </a:stretch>
            </a:blipFill>
          </p:spPr>
        </p:sp>
        <p:sp>
          <p:nvSpPr>
            <p:cNvPr name="Freeform 6" id="6"/>
            <p:cNvSpPr/>
            <p:nvPr/>
          </p:nvSpPr>
          <p:spPr>
            <a:xfrm flipH="false" flipV="false" rot="0">
              <a:off x="1311122" y="1311122"/>
              <a:ext cx="10252025" cy="10252025"/>
            </a:xfrm>
            <a:custGeom>
              <a:avLst/>
              <a:gdLst/>
              <a:ahLst/>
              <a:cxnLst/>
              <a:rect r="r" b="b" t="t" l="l"/>
              <a:pathLst>
                <a:path h="10252025" w="10252025">
                  <a:moveTo>
                    <a:pt x="0" y="0"/>
                  </a:moveTo>
                  <a:lnTo>
                    <a:pt x="10252025" y="0"/>
                  </a:lnTo>
                  <a:lnTo>
                    <a:pt x="10252025" y="10252025"/>
                  </a:lnTo>
                  <a:lnTo>
                    <a:pt x="0" y="1025202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grpSp>
        <p:nvGrpSpPr>
          <p:cNvPr name="Group 7" id="7"/>
          <p:cNvGrpSpPr/>
          <p:nvPr/>
        </p:nvGrpSpPr>
        <p:grpSpPr>
          <a:xfrm rot="0">
            <a:off x="-6324958" y="-7573159"/>
            <a:ext cx="9856393" cy="9856393"/>
            <a:chOff x="0" y="0"/>
            <a:chExt cx="13141858" cy="13141858"/>
          </a:xfrm>
        </p:grpSpPr>
        <p:sp>
          <p:nvSpPr>
            <p:cNvPr name="Freeform 8" id="8"/>
            <p:cNvSpPr/>
            <p:nvPr/>
          </p:nvSpPr>
          <p:spPr>
            <a:xfrm flipH="false" flipV="false" rot="-1200957">
              <a:off x="1444916" y="1444916"/>
              <a:ext cx="10252025" cy="10252025"/>
            </a:xfrm>
            <a:custGeom>
              <a:avLst/>
              <a:gdLst/>
              <a:ahLst/>
              <a:cxnLst/>
              <a:rect r="r" b="b" t="t" l="l"/>
              <a:pathLst>
                <a:path h="10252025" w="10252025">
                  <a:moveTo>
                    <a:pt x="0" y="0"/>
                  </a:moveTo>
                  <a:lnTo>
                    <a:pt x="10252025" y="0"/>
                  </a:lnTo>
                  <a:lnTo>
                    <a:pt x="10252025" y="10252025"/>
                  </a:lnTo>
                  <a:lnTo>
                    <a:pt x="0" y="10252025"/>
                  </a:lnTo>
                  <a:lnTo>
                    <a:pt x="0" y="0"/>
                  </a:lnTo>
                  <a:close/>
                </a:path>
              </a:pathLst>
            </a:custGeom>
            <a:blipFill>
              <a:blip r:embed="rId3">
                <a:alphaModFix amt="31000"/>
                <a:extLst>
                  <a:ext uri="{96DAC541-7B7A-43D3-8B79-37D633B846F1}">
                    <asvg:svgBlip xmlns:asvg="http://schemas.microsoft.com/office/drawing/2016/SVG/main" r:embed="rId4"/>
                  </a:ext>
                </a:extLst>
              </a:blip>
              <a:stretch>
                <a:fillRect l="0" t="0" r="0" b="0"/>
              </a:stretch>
            </a:blipFill>
          </p:spPr>
        </p:sp>
        <p:sp>
          <p:nvSpPr>
            <p:cNvPr name="Freeform 9" id="9"/>
            <p:cNvSpPr/>
            <p:nvPr/>
          </p:nvSpPr>
          <p:spPr>
            <a:xfrm flipH="false" flipV="false" rot="0">
              <a:off x="1311122" y="1311122"/>
              <a:ext cx="10252025" cy="10252025"/>
            </a:xfrm>
            <a:custGeom>
              <a:avLst/>
              <a:gdLst/>
              <a:ahLst/>
              <a:cxnLst/>
              <a:rect r="r" b="b" t="t" l="l"/>
              <a:pathLst>
                <a:path h="10252025" w="10252025">
                  <a:moveTo>
                    <a:pt x="0" y="0"/>
                  </a:moveTo>
                  <a:lnTo>
                    <a:pt x="10252025" y="0"/>
                  </a:lnTo>
                  <a:lnTo>
                    <a:pt x="10252025" y="10252025"/>
                  </a:lnTo>
                  <a:lnTo>
                    <a:pt x="0" y="1025202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sp>
        <p:nvSpPr>
          <p:cNvPr name="Freeform 10" id="10"/>
          <p:cNvSpPr/>
          <p:nvPr/>
        </p:nvSpPr>
        <p:spPr>
          <a:xfrm flipH="false" flipV="false" rot="0">
            <a:off x="15875335" y="-3879218"/>
            <a:ext cx="5764383" cy="5764383"/>
          </a:xfrm>
          <a:custGeom>
            <a:avLst/>
            <a:gdLst/>
            <a:ahLst/>
            <a:cxnLst/>
            <a:rect r="r" b="b" t="t" l="l"/>
            <a:pathLst>
              <a:path h="5764383" w="5764383">
                <a:moveTo>
                  <a:pt x="0" y="0"/>
                </a:moveTo>
                <a:lnTo>
                  <a:pt x="5764383" y="0"/>
                </a:lnTo>
                <a:lnTo>
                  <a:pt x="5764383" y="5764383"/>
                </a:lnTo>
                <a:lnTo>
                  <a:pt x="0" y="5764383"/>
                </a:lnTo>
                <a:lnTo>
                  <a:pt x="0" y="0"/>
                </a:lnTo>
                <a:close/>
              </a:path>
            </a:pathLst>
          </a:custGeom>
          <a:blipFill>
            <a:blip r:embed="rId3">
              <a:alphaModFix amt="80000"/>
              <a:extLst>
                <a:ext uri="{96DAC541-7B7A-43D3-8B79-37D633B846F1}">
                  <asvg:svgBlip xmlns:asvg="http://schemas.microsoft.com/office/drawing/2016/SVG/main" r:embed="rId4"/>
                </a:ext>
              </a:extLst>
            </a:blip>
            <a:stretch>
              <a:fillRect l="0" t="0" r="0" b="0"/>
            </a:stretch>
          </a:blipFill>
        </p:spPr>
      </p:sp>
      <p:sp>
        <p:nvSpPr>
          <p:cNvPr name="Freeform 11" id="11"/>
          <p:cNvSpPr/>
          <p:nvPr/>
        </p:nvSpPr>
        <p:spPr>
          <a:xfrm flipH="false" flipV="false" rot="0">
            <a:off x="0" y="9476203"/>
            <a:ext cx="810797" cy="810797"/>
          </a:xfrm>
          <a:custGeom>
            <a:avLst/>
            <a:gdLst/>
            <a:ahLst/>
            <a:cxnLst/>
            <a:rect r="r" b="b" t="t" l="l"/>
            <a:pathLst>
              <a:path h="810797" w="810797">
                <a:moveTo>
                  <a:pt x="0" y="0"/>
                </a:moveTo>
                <a:lnTo>
                  <a:pt x="810797" y="0"/>
                </a:lnTo>
                <a:lnTo>
                  <a:pt x="810797" y="810797"/>
                </a:lnTo>
                <a:lnTo>
                  <a:pt x="0" y="81079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2" id="12"/>
          <p:cNvSpPr txBox="true"/>
          <p:nvPr/>
        </p:nvSpPr>
        <p:spPr>
          <a:xfrm rot="0">
            <a:off x="332770" y="9683164"/>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FFFFFF"/>
                </a:solidFill>
                <a:latin typeface="Open Sans"/>
                <a:ea typeface="Open Sans"/>
                <a:cs typeface="Open Sans"/>
                <a:sym typeface="Open Sans"/>
              </a:rPr>
              <a:t>5</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sp>
        <p:nvSpPr>
          <p:cNvPr name="Freeform 2" id="2"/>
          <p:cNvSpPr/>
          <p:nvPr/>
        </p:nvSpPr>
        <p:spPr>
          <a:xfrm flipH="false" flipV="false" rot="0">
            <a:off x="-810797" y="-810797"/>
            <a:ext cx="1621594" cy="1621594"/>
          </a:xfrm>
          <a:custGeom>
            <a:avLst/>
            <a:gdLst/>
            <a:ahLst/>
            <a:cxnLst/>
            <a:rect r="r" b="b" t="t" l="l"/>
            <a:pathLst>
              <a:path h="1621594" w="1621594">
                <a:moveTo>
                  <a:pt x="0" y="0"/>
                </a:moveTo>
                <a:lnTo>
                  <a:pt x="1621594" y="0"/>
                </a:lnTo>
                <a:lnTo>
                  <a:pt x="1621594" y="1621594"/>
                </a:lnTo>
                <a:lnTo>
                  <a:pt x="0" y="162159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9411059" y="0"/>
            <a:ext cx="9411059" cy="10287000"/>
            <a:chOff x="0" y="0"/>
            <a:chExt cx="2478633" cy="2709333"/>
          </a:xfrm>
        </p:grpSpPr>
        <p:sp>
          <p:nvSpPr>
            <p:cNvPr name="Freeform 4" id="4"/>
            <p:cNvSpPr/>
            <p:nvPr/>
          </p:nvSpPr>
          <p:spPr>
            <a:xfrm flipH="false" flipV="false" rot="0">
              <a:off x="0" y="0"/>
              <a:ext cx="2478633" cy="2709333"/>
            </a:xfrm>
            <a:custGeom>
              <a:avLst/>
              <a:gdLst/>
              <a:ahLst/>
              <a:cxnLst/>
              <a:rect r="r" b="b" t="t" l="l"/>
              <a:pathLst>
                <a:path h="2709333" w="2478633">
                  <a:moveTo>
                    <a:pt x="0" y="0"/>
                  </a:moveTo>
                  <a:lnTo>
                    <a:pt x="2478633" y="0"/>
                  </a:lnTo>
                  <a:lnTo>
                    <a:pt x="2478633" y="2709333"/>
                  </a:lnTo>
                  <a:lnTo>
                    <a:pt x="0" y="2709333"/>
                  </a:lnTo>
                  <a:close/>
                </a:path>
              </a:pathLst>
            </a:custGeom>
            <a:solidFill>
              <a:srgbClr val="FFFFFF"/>
            </a:solidFill>
          </p:spPr>
        </p:sp>
        <p:sp>
          <p:nvSpPr>
            <p:cNvPr name="TextBox 5" id="5"/>
            <p:cNvSpPr txBox="true"/>
            <p:nvPr/>
          </p:nvSpPr>
          <p:spPr>
            <a:xfrm>
              <a:off x="0" y="-38100"/>
              <a:ext cx="2478633" cy="2747433"/>
            </a:xfrm>
            <a:prstGeom prst="rect">
              <a:avLst/>
            </a:prstGeom>
          </p:spPr>
          <p:txBody>
            <a:bodyPr anchor="ctr" rtlCol="false" tIns="50800" lIns="50800" bIns="50800" rIns="50800"/>
            <a:lstStyle/>
            <a:p>
              <a:pPr algn="ctr">
                <a:lnSpc>
                  <a:spcPts val="2100"/>
                </a:lnSpc>
              </a:pPr>
            </a:p>
          </p:txBody>
        </p:sp>
      </p:grpSp>
      <p:grpSp>
        <p:nvGrpSpPr>
          <p:cNvPr name="Group 6" id="6"/>
          <p:cNvGrpSpPr/>
          <p:nvPr/>
        </p:nvGrpSpPr>
        <p:grpSpPr>
          <a:xfrm rot="0">
            <a:off x="9777297" y="5626253"/>
            <a:ext cx="8195919" cy="3908674"/>
            <a:chOff x="0" y="0"/>
            <a:chExt cx="1344680" cy="641284"/>
          </a:xfrm>
        </p:grpSpPr>
        <p:sp>
          <p:nvSpPr>
            <p:cNvPr name="Freeform 7" id="7"/>
            <p:cNvSpPr/>
            <p:nvPr/>
          </p:nvSpPr>
          <p:spPr>
            <a:xfrm flipH="false" flipV="false" rot="0">
              <a:off x="0" y="0"/>
              <a:ext cx="1344680" cy="641284"/>
            </a:xfrm>
            <a:custGeom>
              <a:avLst/>
              <a:gdLst/>
              <a:ahLst/>
              <a:cxnLst/>
              <a:rect r="r" b="b" t="t" l="l"/>
              <a:pathLst>
                <a:path h="641284" w="1344680">
                  <a:moveTo>
                    <a:pt x="21726" y="0"/>
                  </a:moveTo>
                  <a:lnTo>
                    <a:pt x="1322954" y="0"/>
                  </a:lnTo>
                  <a:cubicBezTo>
                    <a:pt x="1328716" y="0"/>
                    <a:pt x="1334242" y="2289"/>
                    <a:pt x="1338316" y="6363"/>
                  </a:cubicBezTo>
                  <a:cubicBezTo>
                    <a:pt x="1342391" y="10438"/>
                    <a:pt x="1344680" y="15964"/>
                    <a:pt x="1344680" y="21726"/>
                  </a:cubicBezTo>
                  <a:lnTo>
                    <a:pt x="1344680" y="619558"/>
                  </a:lnTo>
                  <a:cubicBezTo>
                    <a:pt x="1344680" y="625321"/>
                    <a:pt x="1342391" y="630847"/>
                    <a:pt x="1338316" y="634921"/>
                  </a:cubicBezTo>
                  <a:cubicBezTo>
                    <a:pt x="1334242" y="638995"/>
                    <a:pt x="1328716" y="641284"/>
                    <a:pt x="1322954" y="641284"/>
                  </a:cubicBezTo>
                  <a:lnTo>
                    <a:pt x="21726" y="641284"/>
                  </a:lnTo>
                  <a:cubicBezTo>
                    <a:pt x="15964" y="641284"/>
                    <a:pt x="10438" y="638995"/>
                    <a:pt x="6363" y="634921"/>
                  </a:cubicBezTo>
                  <a:cubicBezTo>
                    <a:pt x="2289" y="630847"/>
                    <a:pt x="0" y="625321"/>
                    <a:pt x="0" y="619558"/>
                  </a:cubicBezTo>
                  <a:lnTo>
                    <a:pt x="0" y="21726"/>
                  </a:lnTo>
                  <a:cubicBezTo>
                    <a:pt x="0" y="15964"/>
                    <a:pt x="2289" y="10438"/>
                    <a:pt x="6363" y="6363"/>
                  </a:cubicBezTo>
                  <a:cubicBezTo>
                    <a:pt x="10438" y="2289"/>
                    <a:pt x="15964" y="0"/>
                    <a:pt x="21726" y="0"/>
                  </a:cubicBezTo>
                  <a:close/>
                </a:path>
              </a:pathLst>
            </a:custGeom>
            <a:blipFill>
              <a:blip r:embed="rId4"/>
              <a:stretch>
                <a:fillRect l="0" t="0" r="-71857" b="0"/>
              </a:stretch>
            </a:blipFill>
          </p:spPr>
        </p:sp>
      </p:grpSp>
      <p:sp>
        <p:nvSpPr>
          <p:cNvPr name="Freeform 8" id="8"/>
          <p:cNvSpPr/>
          <p:nvPr/>
        </p:nvSpPr>
        <p:spPr>
          <a:xfrm flipH="false" flipV="false" rot="0">
            <a:off x="17477203" y="9476203"/>
            <a:ext cx="1621594" cy="1621594"/>
          </a:xfrm>
          <a:custGeom>
            <a:avLst/>
            <a:gdLst/>
            <a:ahLst/>
            <a:cxnLst/>
            <a:rect r="r" b="b" t="t" l="l"/>
            <a:pathLst>
              <a:path h="1621594" w="1621594">
                <a:moveTo>
                  <a:pt x="0" y="0"/>
                </a:moveTo>
                <a:lnTo>
                  <a:pt x="1621594" y="0"/>
                </a:lnTo>
                <a:lnTo>
                  <a:pt x="1621594" y="1621594"/>
                </a:lnTo>
                <a:lnTo>
                  <a:pt x="0" y="162159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9" id="9"/>
          <p:cNvSpPr txBox="true"/>
          <p:nvPr/>
        </p:nvSpPr>
        <p:spPr>
          <a:xfrm rot="0">
            <a:off x="1028700" y="935453"/>
            <a:ext cx="10674013" cy="2292350"/>
          </a:xfrm>
          <a:prstGeom prst="rect">
            <a:avLst/>
          </a:prstGeom>
        </p:spPr>
        <p:txBody>
          <a:bodyPr anchor="t" rtlCol="false" tIns="0" lIns="0" bIns="0" rIns="0">
            <a:spAutoFit/>
          </a:bodyPr>
          <a:lstStyle/>
          <a:p>
            <a:pPr algn="l">
              <a:lnSpc>
                <a:spcPts val="9099"/>
              </a:lnSpc>
            </a:pPr>
            <a:r>
              <a:rPr lang="en-US" sz="6999" b="true">
                <a:solidFill>
                  <a:srgbClr val="2A2E3A"/>
                </a:solidFill>
                <a:latin typeface="Klein Bold"/>
                <a:ea typeface="Klein Bold"/>
                <a:cs typeface="Klein Bold"/>
                <a:sym typeface="Klein Bold"/>
              </a:rPr>
              <a:t>Importance of task_struct:</a:t>
            </a:r>
          </a:p>
        </p:txBody>
      </p:sp>
      <p:sp>
        <p:nvSpPr>
          <p:cNvPr name="TextBox 10" id="10"/>
          <p:cNvSpPr txBox="true"/>
          <p:nvPr/>
        </p:nvSpPr>
        <p:spPr>
          <a:xfrm rot="0">
            <a:off x="810797" y="3602361"/>
            <a:ext cx="7362225" cy="1121708"/>
          </a:xfrm>
          <a:prstGeom prst="rect">
            <a:avLst/>
          </a:prstGeom>
        </p:spPr>
        <p:txBody>
          <a:bodyPr anchor="t" rtlCol="false" tIns="0" lIns="0" bIns="0" rIns="0">
            <a:spAutoFit/>
          </a:bodyPr>
          <a:lstStyle/>
          <a:p>
            <a:pPr algn="l" marL="699070" indent="-349535" lvl="1">
              <a:lnSpc>
                <a:spcPts val="4533"/>
              </a:lnSpc>
              <a:buFont typeface="Arial"/>
              <a:buChar char="•"/>
            </a:pPr>
            <a:r>
              <a:rPr lang="en-US" sz="3237">
                <a:solidFill>
                  <a:srgbClr val="2A2E3A"/>
                </a:solidFill>
                <a:latin typeface="Helios"/>
                <a:ea typeface="Helios"/>
                <a:cs typeface="Helios"/>
                <a:sym typeface="Helios"/>
              </a:rPr>
              <a:t>Process Description:</a:t>
            </a:r>
          </a:p>
          <a:p>
            <a:pPr algn="l">
              <a:lnSpc>
                <a:spcPts val="4533"/>
              </a:lnSpc>
            </a:pPr>
          </a:p>
        </p:txBody>
      </p:sp>
      <p:sp>
        <p:nvSpPr>
          <p:cNvPr name="TextBox 11" id="11"/>
          <p:cNvSpPr txBox="true"/>
          <p:nvPr/>
        </p:nvSpPr>
        <p:spPr>
          <a:xfrm rot="0">
            <a:off x="1430746" y="4207661"/>
            <a:ext cx="7713254" cy="975666"/>
          </a:xfrm>
          <a:prstGeom prst="rect">
            <a:avLst/>
          </a:prstGeom>
        </p:spPr>
        <p:txBody>
          <a:bodyPr anchor="t" rtlCol="false" tIns="0" lIns="0" bIns="0" rIns="0">
            <a:spAutoFit/>
          </a:bodyPr>
          <a:lstStyle/>
          <a:p>
            <a:pPr algn="l">
              <a:lnSpc>
                <a:spcPts val="3973"/>
              </a:lnSpc>
            </a:pPr>
            <a:r>
              <a:rPr lang="en-US" sz="2837">
                <a:solidFill>
                  <a:srgbClr val="2A2E3A"/>
                </a:solidFill>
                <a:latin typeface="Helios"/>
                <a:ea typeface="Helios"/>
                <a:cs typeface="Helios"/>
                <a:sym typeface="Helios"/>
              </a:rPr>
              <a:t>This structure is the basic reference for all processes in the system.</a:t>
            </a:r>
          </a:p>
        </p:txBody>
      </p:sp>
      <p:sp>
        <p:nvSpPr>
          <p:cNvPr name="TextBox 12" id="12"/>
          <p:cNvSpPr txBox="true"/>
          <p:nvPr/>
        </p:nvSpPr>
        <p:spPr>
          <a:xfrm rot="0">
            <a:off x="810797" y="5334393"/>
            <a:ext cx="7362225" cy="1121708"/>
          </a:xfrm>
          <a:prstGeom prst="rect">
            <a:avLst/>
          </a:prstGeom>
        </p:spPr>
        <p:txBody>
          <a:bodyPr anchor="t" rtlCol="false" tIns="0" lIns="0" bIns="0" rIns="0">
            <a:spAutoFit/>
          </a:bodyPr>
          <a:lstStyle/>
          <a:p>
            <a:pPr algn="l" marL="699070" indent="-349535" lvl="1">
              <a:lnSpc>
                <a:spcPts val="4533"/>
              </a:lnSpc>
              <a:buFont typeface="Arial"/>
              <a:buChar char="•"/>
            </a:pPr>
            <a:r>
              <a:rPr lang="en-US" sz="3237">
                <a:solidFill>
                  <a:srgbClr val="2A2E3A"/>
                </a:solidFill>
                <a:latin typeface="Helios"/>
                <a:ea typeface="Helios"/>
                <a:cs typeface="Helios"/>
                <a:sym typeface="Helios"/>
              </a:rPr>
              <a:t>Process Scheduling:</a:t>
            </a:r>
          </a:p>
          <a:p>
            <a:pPr algn="l">
              <a:lnSpc>
                <a:spcPts val="4533"/>
              </a:lnSpc>
            </a:pPr>
          </a:p>
        </p:txBody>
      </p:sp>
      <p:sp>
        <p:nvSpPr>
          <p:cNvPr name="TextBox 13" id="13"/>
          <p:cNvSpPr txBox="true"/>
          <p:nvPr/>
        </p:nvSpPr>
        <p:spPr>
          <a:xfrm rot="0">
            <a:off x="1430746" y="5939693"/>
            <a:ext cx="7713254" cy="975666"/>
          </a:xfrm>
          <a:prstGeom prst="rect">
            <a:avLst/>
          </a:prstGeom>
        </p:spPr>
        <p:txBody>
          <a:bodyPr anchor="t" rtlCol="false" tIns="0" lIns="0" bIns="0" rIns="0">
            <a:spAutoFit/>
          </a:bodyPr>
          <a:lstStyle/>
          <a:p>
            <a:pPr algn="l">
              <a:lnSpc>
                <a:spcPts val="3973"/>
              </a:lnSpc>
            </a:pPr>
            <a:r>
              <a:rPr lang="en-US" sz="2837">
                <a:solidFill>
                  <a:srgbClr val="2A2E3A"/>
                </a:solidFill>
                <a:latin typeface="Helios"/>
                <a:ea typeface="Helios"/>
                <a:cs typeface="Helios"/>
                <a:sym typeface="Helios"/>
              </a:rPr>
              <a:t>The information stored in it is used to organize process priorities and distribute processor time.</a:t>
            </a:r>
          </a:p>
        </p:txBody>
      </p:sp>
      <p:sp>
        <p:nvSpPr>
          <p:cNvPr name="TextBox 14" id="14"/>
          <p:cNvSpPr txBox="true"/>
          <p:nvPr/>
        </p:nvSpPr>
        <p:spPr>
          <a:xfrm rot="0">
            <a:off x="810797" y="7079797"/>
            <a:ext cx="7362225" cy="1121708"/>
          </a:xfrm>
          <a:prstGeom prst="rect">
            <a:avLst/>
          </a:prstGeom>
        </p:spPr>
        <p:txBody>
          <a:bodyPr anchor="t" rtlCol="false" tIns="0" lIns="0" bIns="0" rIns="0">
            <a:spAutoFit/>
          </a:bodyPr>
          <a:lstStyle/>
          <a:p>
            <a:pPr algn="l" marL="699070" indent="-349535" lvl="1">
              <a:lnSpc>
                <a:spcPts val="4533"/>
              </a:lnSpc>
              <a:buFont typeface="Arial"/>
              <a:buChar char="•"/>
            </a:pPr>
            <a:r>
              <a:rPr lang="en-US" sz="3237">
                <a:solidFill>
                  <a:srgbClr val="2A2E3A"/>
                </a:solidFill>
                <a:latin typeface="Helios"/>
                <a:ea typeface="Helios"/>
                <a:cs typeface="Helios"/>
                <a:sym typeface="Helios"/>
              </a:rPr>
              <a:t>Resource Management:</a:t>
            </a:r>
          </a:p>
          <a:p>
            <a:pPr algn="l">
              <a:lnSpc>
                <a:spcPts val="4533"/>
              </a:lnSpc>
            </a:pPr>
          </a:p>
        </p:txBody>
      </p:sp>
      <p:sp>
        <p:nvSpPr>
          <p:cNvPr name="TextBox 15" id="15"/>
          <p:cNvSpPr txBox="true"/>
          <p:nvPr/>
        </p:nvSpPr>
        <p:spPr>
          <a:xfrm rot="0">
            <a:off x="1430746" y="7685096"/>
            <a:ext cx="7713254" cy="975666"/>
          </a:xfrm>
          <a:prstGeom prst="rect">
            <a:avLst/>
          </a:prstGeom>
        </p:spPr>
        <p:txBody>
          <a:bodyPr anchor="t" rtlCol="false" tIns="0" lIns="0" bIns="0" rIns="0">
            <a:spAutoFit/>
          </a:bodyPr>
          <a:lstStyle/>
          <a:p>
            <a:pPr algn="l">
              <a:lnSpc>
                <a:spcPts val="3973"/>
              </a:lnSpc>
            </a:pPr>
            <a:r>
              <a:rPr lang="en-US" sz="2837">
                <a:solidFill>
                  <a:srgbClr val="2A2E3A"/>
                </a:solidFill>
                <a:latin typeface="Helios"/>
                <a:ea typeface="Helios"/>
                <a:cs typeface="Helios"/>
                <a:sym typeface="Helios"/>
              </a:rPr>
              <a:t>It facilitates the efficient allocation and management of resources (memory, files, etc.).</a:t>
            </a:r>
          </a:p>
        </p:txBody>
      </p:sp>
      <p:sp>
        <p:nvSpPr>
          <p:cNvPr name="TextBox 16" id="16"/>
          <p:cNvSpPr txBox="true"/>
          <p:nvPr/>
        </p:nvSpPr>
        <p:spPr>
          <a:xfrm rot="0">
            <a:off x="9608513" y="216606"/>
            <a:ext cx="3829992" cy="555931"/>
          </a:xfrm>
          <a:prstGeom prst="rect">
            <a:avLst/>
          </a:prstGeom>
        </p:spPr>
        <p:txBody>
          <a:bodyPr anchor="t" rtlCol="false" tIns="0" lIns="0" bIns="0" rIns="0">
            <a:spAutoFit/>
          </a:bodyPr>
          <a:lstStyle/>
          <a:p>
            <a:pPr algn="l">
              <a:lnSpc>
                <a:spcPts val="4533"/>
              </a:lnSpc>
            </a:pPr>
            <a:r>
              <a:rPr lang="en-US" b="true" sz="3237">
                <a:solidFill>
                  <a:srgbClr val="2A2E3A"/>
                </a:solidFill>
                <a:latin typeface="Helios Bold"/>
                <a:ea typeface="Helios Bold"/>
                <a:cs typeface="Helios Bold"/>
                <a:sym typeface="Helios Bold"/>
              </a:rPr>
              <a:t>Practical example:</a:t>
            </a:r>
          </a:p>
        </p:txBody>
      </p:sp>
      <p:sp>
        <p:nvSpPr>
          <p:cNvPr name="TextBox 17" id="17"/>
          <p:cNvSpPr txBox="true"/>
          <p:nvPr/>
        </p:nvSpPr>
        <p:spPr>
          <a:xfrm rot="0">
            <a:off x="9608513" y="954503"/>
            <a:ext cx="8195919" cy="480366"/>
          </a:xfrm>
          <a:prstGeom prst="rect">
            <a:avLst/>
          </a:prstGeom>
        </p:spPr>
        <p:txBody>
          <a:bodyPr anchor="t" rtlCol="false" tIns="0" lIns="0" bIns="0" rIns="0">
            <a:spAutoFit/>
          </a:bodyPr>
          <a:lstStyle/>
          <a:p>
            <a:pPr algn="l">
              <a:lnSpc>
                <a:spcPts val="3973"/>
              </a:lnSpc>
            </a:pPr>
            <a:r>
              <a:rPr lang="en-US" sz="2837">
                <a:solidFill>
                  <a:srgbClr val="2A2E3A"/>
                </a:solidFill>
                <a:latin typeface="Helios"/>
                <a:ea typeface="Helios"/>
                <a:cs typeface="Helios"/>
                <a:sym typeface="Helios"/>
              </a:rPr>
              <a:t>When running an application on a Linux system:</a:t>
            </a:r>
          </a:p>
        </p:txBody>
      </p:sp>
      <p:sp>
        <p:nvSpPr>
          <p:cNvPr name="TextBox 18" id="18"/>
          <p:cNvSpPr txBox="true"/>
          <p:nvPr/>
        </p:nvSpPr>
        <p:spPr>
          <a:xfrm rot="0">
            <a:off x="9777297" y="1615844"/>
            <a:ext cx="8678584" cy="2956866"/>
          </a:xfrm>
          <a:prstGeom prst="rect">
            <a:avLst/>
          </a:prstGeom>
        </p:spPr>
        <p:txBody>
          <a:bodyPr anchor="t" rtlCol="false" tIns="0" lIns="0" bIns="0" rIns="0">
            <a:spAutoFit/>
          </a:bodyPr>
          <a:lstStyle/>
          <a:p>
            <a:pPr algn="l" marL="612713" indent="-306356" lvl="1">
              <a:lnSpc>
                <a:spcPts val="3973"/>
              </a:lnSpc>
              <a:buAutoNum type="arabicPeriod" startAt="1"/>
            </a:pPr>
            <a:r>
              <a:rPr lang="en-US" sz="2837">
                <a:solidFill>
                  <a:srgbClr val="2A2E3A"/>
                </a:solidFill>
                <a:latin typeface="Helios"/>
                <a:ea typeface="Helios"/>
                <a:cs typeface="Helios"/>
                <a:sym typeface="Helios"/>
              </a:rPr>
              <a:t>A new process is created.</a:t>
            </a:r>
          </a:p>
          <a:p>
            <a:pPr algn="l" marL="612713" indent="-306356" lvl="1">
              <a:lnSpc>
                <a:spcPts val="3973"/>
              </a:lnSpc>
              <a:buAutoNum type="arabicPeriod" startAt="1"/>
            </a:pPr>
            <a:r>
              <a:rPr lang="en-US" sz="2837">
                <a:solidFill>
                  <a:srgbClr val="2A2E3A"/>
                </a:solidFill>
                <a:latin typeface="Helios"/>
                <a:ea typeface="Helios"/>
                <a:cs typeface="Helios"/>
                <a:sym typeface="Helios"/>
              </a:rPr>
              <a:t>The operating system creates a new entity from the task_struct structure to store the data of this process.</a:t>
            </a:r>
          </a:p>
          <a:p>
            <a:pPr algn="l" marL="612713" indent="-306356" lvl="1">
              <a:lnSpc>
                <a:spcPts val="3973"/>
              </a:lnSpc>
              <a:buAutoNum type="arabicPeriod" startAt="1"/>
            </a:pPr>
            <a:r>
              <a:rPr lang="en-US" sz="2837">
                <a:solidFill>
                  <a:srgbClr val="2A2E3A"/>
                </a:solidFill>
                <a:latin typeface="Helios"/>
                <a:ea typeface="Helios"/>
                <a:cs typeface="Helios"/>
                <a:sym typeface="Helios"/>
              </a:rPr>
              <a:t>The operating system keeps track of the process status and execution priority using this entity.</a:t>
            </a:r>
          </a:p>
        </p:txBody>
      </p:sp>
      <p:sp>
        <p:nvSpPr>
          <p:cNvPr name="TextBox 19" id="19"/>
          <p:cNvSpPr txBox="true"/>
          <p:nvPr/>
        </p:nvSpPr>
        <p:spPr>
          <a:xfrm rot="0">
            <a:off x="9777297" y="4832197"/>
            <a:ext cx="7186710" cy="555931"/>
          </a:xfrm>
          <a:prstGeom prst="rect">
            <a:avLst/>
          </a:prstGeom>
        </p:spPr>
        <p:txBody>
          <a:bodyPr anchor="t" rtlCol="false" tIns="0" lIns="0" bIns="0" rIns="0">
            <a:spAutoFit/>
          </a:bodyPr>
          <a:lstStyle/>
          <a:p>
            <a:pPr algn="l">
              <a:lnSpc>
                <a:spcPts val="4533"/>
              </a:lnSpc>
            </a:pPr>
            <a:r>
              <a:rPr lang="en-US" b="true" sz="3237">
                <a:solidFill>
                  <a:srgbClr val="2A2E3A"/>
                </a:solidFill>
                <a:latin typeface="Helios Bold"/>
                <a:ea typeface="Helios Bold"/>
                <a:cs typeface="Helios Bold"/>
                <a:sym typeface="Helios Bold"/>
              </a:rPr>
              <a:t>A simple diagram of task_struct:</a:t>
            </a:r>
          </a:p>
        </p:txBody>
      </p:sp>
      <p:sp>
        <p:nvSpPr>
          <p:cNvPr name="Freeform 20" id="20"/>
          <p:cNvSpPr/>
          <p:nvPr/>
        </p:nvSpPr>
        <p:spPr>
          <a:xfrm flipH="false" flipV="false" rot="0">
            <a:off x="0" y="9476203"/>
            <a:ext cx="810797" cy="810797"/>
          </a:xfrm>
          <a:custGeom>
            <a:avLst/>
            <a:gdLst/>
            <a:ahLst/>
            <a:cxnLst/>
            <a:rect r="r" b="b" t="t" l="l"/>
            <a:pathLst>
              <a:path h="810797" w="810797">
                <a:moveTo>
                  <a:pt x="0" y="0"/>
                </a:moveTo>
                <a:lnTo>
                  <a:pt x="810797" y="0"/>
                </a:lnTo>
                <a:lnTo>
                  <a:pt x="810797" y="810797"/>
                </a:lnTo>
                <a:lnTo>
                  <a:pt x="0" y="81079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21" id="21"/>
          <p:cNvSpPr txBox="true"/>
          <p:nvPr/>
        </p:nvSpPr>
        <p:spPr>
          <a:xfrm rot="0">
            <a:off x="332770" y="9683164"/>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FFFFFF"/>
                </a:solidFill>
                <a:latin typeface="Open Sans"/>
                <a:ea typeface="Open Sans"/>
                <a:cs typeface="Open Sans"/>
                <a:sym typeface="Open Sans"/>
              </a:rPr>
              <a:t>6</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sp>
        <p:nvSpPr>
          <p:cNvPr name="Freeform 2" id="2"/>
          <p:cNvSpPr/>
          <p:nvPr/>
        </p:nvSpPr>
        <p:spPr>
          <a:xfrm flipH="false" flipV="false" rot="0">
            <a:off x="8600262" y="2535487"/>
            <a:ext cx="1621594" cy="1621594"/>
          </a:xfrm>
          <a:custGeom>
            <a:avLst/>
            <a:gdLst/>
            <a:ahLst/>
            <a:cxnLst/>
            <a:rect r="r" b="b" t="t" l="l"/>
            <a:pathLst>
              <a:path h="1621594" w="1621594">
                <a:moveTo>
                  <a:pt x="0" y="0"/>
                </a:moveTo>
                <a:lnTo>
                  <a:pt x="1621594" y="0"/>
                </a:lnTo>
                <a:lnTo>
                  <a:pt x="1621594" y="1621594"/>
                </a:lnTo>
                <a:lnTo>
                  <a:pt x="0" y="162159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8600262" y="6315680"/>
            <a:ext cx="1621594" cy="1621594"/>
          </a:xfrm>
          <a:custGeom>
            <a:avLst/>
            <a:gdLst/>
            <a:ahLst/>
            <a:cxnLst/>
            <a:rect r="r" b="b" t="t" l="l"/>
            <a:pathLst>
              <a:path h="1621594" w="1621594">
                <a:moveTo>
                  <a:pt x="0" y="0"/>
                </a:moveTo>
                <a:lnTo>
                  <a:pt x="1621594" y="0"/>
                </a:lnTo>
                <a:lnTo>
                  <a:pt x="1621594" y="1621594"/>
                </a:lnTo>
                <a:lnTo>
                  <a:pt x="0" y="162159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0" y="0"/>
            <a:ext cx="9411059" cy="10287000"/>
            <a:chOff x="0" y="0"/>
            <a:chExt cx="2478633" cy="2709333"/>
          </a:xfrm>
        </p:grpSpPr>
        <p:sp>
          <p:nvSpPr>
            <p:cNvPr name="Freeform 5" id="5"/>
            <p:cNvSpPr/>
            <p:nvPr/>
          </p:nvSpPr>
          <p:spPr>
            <a:xfrm flipH="false" flipV="false" rot="0">
              <a:off x="0" y="0"/>
              <a:ext cx="2478633" cy="2709333"/>
            </a:xfrm>
            <a:custGeom>
              <a:avLst/>
              <a:gdLst/>
              <a:ahLst/>
              <a:cxnLst/>
              <a:rect r="r" b="b" t="t" l="l"/>
              <a:pathLst>
                <a:path h="2709333" w="2478633">
                  <a:moveTo>
                    <a:pt x="0" y="0"/>
                  </a:moveTo>
                  <a:lnTo>
                    <a:pt x="2478633" y="0"/>
                  </a:lnTo>
                  <a:lnTo>
                    <a:pt x="2478633" y="2709333"/>
                  </a:lnTo>
                  <a:lnTo>
                    <a:pt x="0" y="2709333"/>
                  </a:lnTo>
                  <a:close/>
                </a:path>
              </a:pathLst>
            </a:custGeom>
            <a:solidFill>
              <a:srgbClr val="FFFFFF"/>
            </a:solidFill>
          </p:spPr>
        </p:sp>
        <p:sp>
          <p:nvSpPr>
            <p:cNvPr name="TextBox 6" id="6"/>
            <p:cNvSpPr txBox="true"/>
            <p:nvPr/>
          </p:nvSpPr>
          <p:spPr>
            <a:xfrm>
              <a:off x="0" y="-38100"/>
              <a:ext cx="2478633" cy="2747433"/>
            </a:xfrm>
            <a:prstGeom prst="rect">
              <a:avLst/>
            </a:prstGeom>
          </p:spPr>
          <p:txBody>
            <a:bodyPr anchor="ctr" rtlCol="false" tIns="50800" lIns="50800" bIns="50800" rIns="50800"/>
            <a:lstStyle/>
            <a:p>
              <a:pPr algn="ctr">
                <a:lnSpc>
                  <a:spcPts val="2100"/>
                </a:lnSpc>
              </a:pPr>
            </a:p>
          </p:txBody>
        </p:sp>
      </p:grpSp>
      <p:grpSp>
        <p:nvGrpSpPr>
          <p:cNvPr name="Group 7" id="7"/>
          <p:cNvGrpSpPr/>
          <p:nvPr/>
        </p:nvGrpSpPr>
        <p:grpSpPr>
          <a:xfrm rot="0">
            <a:off x="11463895" y="2535487"/>
            <a:ext cx="4780185" cy="6925621"/>
            <a:chOff x="0" y="0"/>
            <a:chExt cx="1545982" cy="2239847"/>
          </a:xfrm>
        </p:grpSpPr>
        <p:sp>
          <p:nvSpPr>
            <p:cNvPr name="Freeform 8" id="8"/>
            <p:cNvSpPr/>
            <p:nvPr/>
          </p:nvSpPr>
          <p:spPr>
            <a:xfrm flipH="false" flipV="false" rot="0">
              <a:off x="0" y="0"/>
              <a:ext cx="1545982" cy="2239847"/>
            </a:xfrm>
            <a:custGeom>
              <a:avLst/>
              <a:gdLst/>
              <a:ahLst/>
              <a:cxnLst/>
              <a:rect r="r" b="b" t="t" l="l"/>
              <a:pathLst>
                <a:path h="2239847" w="1545982">
                  <a:moveTo>
                    <a:pt x="37250" y="0"/>
                  </a:moveTo>
                  <a:lnTo>
                    <a:pt x="1508731" y="0"/>
                  </a:lnTo>
                  <a:cubicBezTo>
                    <a:pt x="1518611" y="0"/>
                    <a:pt x="1528086" y="3925"/>
                    <a:pt x="1535072" y="10910"/>
                  </a:cubicBezTo>
                  <a:cubicBezTo>
                    <a:pt x="1542057" y="17896"/>
                    <a:pt x="1545982" y="27371"/>
                    <a:pt x="1545982" y="37250"/>
                  </a:cubicBezTo>
                  <a:lnTo>
                    <a:pt x="1545982" y="2202597"/>
                  </a:lnTo>
                  <a:cubicBezTo>
                    <a:pt x="1545982" y="2212476"/>
                    <a:pt x="1542057" y="2221951"/>
                    <a:pt x="1535072" y="2228937"/>
                  </a:cubicBezTo>
                  <a:cubicBezTo>
                    <a:pt x="1528086" y="2235923"/>
                    <a:pt x="1518611" y="2239847"/>
                    <a:pt x="1508731" y="2239847"/>
                  </a:cubicBezTo>
                  <a:lnTo>
                    <a:pt x="37250" y="2239847"/>
                  </a:lnTo>
                  <a:cubicBezTo>
                    <a:pt x="27371" y="2239847"/>
                    <a:pt x="17896" y="2235923"/>
                    <a:pt x="10910" y="2228937"/>
                  </a:cubicBezTo>
                  <a:cubicBezTo>
                    <a:pt x="3925" y="2221951"/>
                    <a:pt x="0" y="2212476"/>
                    <a:pt x="0" y="2202597"/>
                  </a:cubicBezTo>
                  <a:lnTo>
                    <a:pt x="0" y="37250"/>
                  </a:lnTo>
                  <a:cubicBezTo>
                    <a:pt x="0" y="27371"/>
                    <a:pt x="3925" y="17896"/>
                    <a:pt x="10910" y="10910"/>
                  </a:cubicBezTo>
                  <a:cubicBezTo>
                    <a:pt x="17896" y="3925"/>
                    <a:pt x="27371" y="0"/>
                    <a:pt x="37250" y="0"/>
                  </a:cubicBezTo>
                  <a:close/>
                </a:path>
              </a:pathLst>
            </a:custGeom>
            <a:blipFill>
              <a:blip r:embed="rId4"/>
              <a:stretch>
                <a:fillRect l="0" t="-1972" r="-2569" b="-1972"/>
              </a:stretch>
            </a:blipFill>
          </p:spPr>
        </p:sp>
      </p:grpSp>
      <p:sp>
        <p:nvSpPr>
          <p:cNvPr name="TextBox 9" id="9"/>
          <p:cNvSpPr txBox="true"/>
          <p:nvPr/>
        </p:nvSpPr>
        <p:spPr>
          <a:xfrm rot="0">
            <a:off x="1028700" y="935453"/>
            <a:ext cx="6746873" cy="1139825"/>
          </a:xfrm>
          <a:prstGeom prst="rect">
            <a:avLst/>
          </a:prstGeom>
        </p:spPr>
        <p:txBody>
          <a:bodyPr anchor="t" rtlCol="false" tIns="0" lIns="0" bIns="0" rIns="0">
            <a:spAutoFit/>
          </a:bodyPr>
          <a:lstStyle/>
          <a:p>
            <a:pPr algn="l">
              <a:lnSpc>
                <a:spcPts val="9099"/>
              </a:lnSpc>
            </a:pPr>
            <a:r>
              <a:rPr lang="en-US" sz="6999" b="true">
                <a:solidFill>
                  <a:srgbClr val="2A2E3A"/>
                </a:solidFill>
                <a:latin typeface="Klein Bold"/>
                <a:ea typeface="Klein Bold"/>
                <a:cs typeface="Klein Bold"/>
                <a:sym typeface="Klein Bold"/>
              </a:rPr>
              <a:t>Process States</a:t>
            </a:r>
          </a:p>
        </p:txBody>
      </p:sp>
      <p:sp>
        <p:nvSpPr>
          <p:cNvPr name="TextBox 10" id="10"/>
          <p:cNvSpPr txBox="true"/>
          <p:nvPr/>
        </p:nvSpPr>
        <p:spPr>
          <a:xfrm rot="0">
            <a:off x="1028700" y="2571213"/>
            <a:ext cx="7275958" cy="6194335"/>
          </a:xfrm>
          <a:prstGeom prst="rect">
            <a:avLst/>
          </a:prstGeom>
        </p:spPr>
        <p:txBody>
          <a:bodyPr anchor="t" rtlCol="false" tIns="0" lIns="0" bIns="0" rIns="0">
            <a:spAutoFit/>
          </a:bodyPr>
          <a:lstStyle/>
          <a:p>
            <a:pPr algn="l" marL="690879" indent="-345439" lvl="1">
              <a:lnSpc>
                <a:spcPts val="4479"/>
              </a:lnSpc>
              <a:buFont typeface="Arial"/>
              <a:buChar char="•"/>
            </a:pPr>
            <a:r>
              <a:rPr lang="en-US" b="true" sz="3199">
                <a:solidFill>
                  <a:srgbClr val="2A2E3A"/>
                </a:solidFill>
                <a:latin typeface="Helios Bold"/>
                <a:ea typeface="Helios Bold"/>
                <a:cs typeface="Helios Bold"/>
                <a:sym typeface="Helios Bold"/>
              </a:rPr>
              <a:t>New:</a:t>
            </a:r>
            <a:r>
              <a:rPr lang="en-US" sz="3199">
                <a:solidFill>
                  <a:srgbClr val="2A2E3A"/>
                </a:solidFill>
                <a:latin typeface="Helios"/>
                <a:ea typeface="Helios"/>
                <a:cs typeface="Helios"/>
                <a:sym typeface="Helios"/>
              </a:rPr>
              <a:t> The p</a:t>
            </a:r>
            <a:r>
              <a:rPr lang="en-US" sz="3199" u="none">
                <a:solidFill>
                  <a:srgbClr val="2A2E3A"/>
                </a:solidFill>
                <a:latin typeface="Helios"/>
                <a:ea typeface="Helios"/>
                <a:cs typeface="Helios"/>
                <a:sym typeface="Helios"/>
              </a:rPr>
              <a:t>rocess is being created.</a:t>
            </a:r>
          </a:p>
          <a:p>
            <a:pPr algn="l" marL="690879" indent="-345439" lvl="1">
              <a:lnSpc>
                <a:spcPts val="4479"/>
              </a:lnSpc>
              <a:buFont typeface="Arial"/>
              <a:buChar char="•"/>
            </a:pPr>
            <a:r>
              <a:rPr lang="en-US" b="true" sz="3199" u="none">
                <a:solidFill>
                  <a:srgbClr val="2A2E3A"/>
                </a:solidFill>
                <a:latin typeface="Helios Bold"/>
                <a:ea typeface="Helios Bold"/>
                <a:cs typeface="Helios Bold"/>
                <a:sym typeface="Helios Bold"/>
              </a:rPr>
              <a:t>Ready:</a:t>
            </a:r>
            <a:r>
              <a:rPr lang="en-US" sz="3199" u="none">
                <a:solidFill>
                  <a:srgbClr val="2A2E3A"/>
                </a:solidFill>
                <a:latin typeface="Helios"/>
                <a:ea typeface="Helios"/>
                <a:cs typeface="Helios"/>
                <a:sym typeface="Helios"/>
              </a:rPr>
              <a:t> The process is prepared to run and awaiting CPU allocation.</a:t>
            </a:r>
          </a:p>
          <a:p>
            <a:pPr algn="l" marL="690879" indent="-345439" lvl="1">
              <a:lnSpc>
                <a:spcPts val="4479"/>
              </a:lnSpc>
              <a:buFont typeface="Arial"/>
              <a:buChar char="•"/>
            </a:pPr>
            <a:r>
              <a:rPr lang="en-US" b="true" sz="3199" u="none">
                <a:solidFill>
                  <a:srgbClr val="2A2E3A"/>
                </a:solidFill>
                <a:latin typeface="Helios Bold"/>
                <a:ea typeface="Helios Bold"/>
                <a:cs typeface="Helios Bold"/>
                <a:sym typeface="Helios Bold"/>
              </a:rPr>
              <a:t>Running:</a:t>
            </a:r>
            <a:r>
              <a:rPr lang="en-US" sz="3199" u="none">
                <a:solidFill>
                  <a:srgbClr val="2A2E3A"/>
                </a:solidFill>
                <a:latin typeface="Helios"/>
                <a:ea typeface="Helios"/>
                <a:cs typeface="Helios"/>
                <a:sym typeface="Helios"/>
              </a:rPr>
              <a:t> The process is currently executing on the CPU.</a:t>
            </a:r>
          </a:p>
          <a:p>
            <a:pPr algn="l" marL="690879" indent="-345439" lvl="1">
              <a:lnSpc>
                <a:spcPts val="4479"/>
              </a:lnSpc>
              <a:buFont typeface="Arial"/>
              <a:buChar char="•"/>
            </a:pPr>
            <a:r>
              <a:rPr lang="en-US" b="true" sz="3199" u="none">
                <a:solidFill>
                  <a:srgbClr val="2A2E3A"/>
                </a:solidFill>
                <a:latin typeface="Helios Bold"/>
                <a:ea typeface="Helios Bold"/>
                <a:cs typeface="Helios Bold"/>
                <a:sym typeface="Helios Bold"/>
              </a:rPr>
              <a:t>Blocked:</a:t>
            </a:r>
            <a:r>
              <a:rPr lang="en-US" sz="3199" u="none">
                <a:solidFill>
                  <a:srgbClr val="2A2E3A"/>
                </a:solidFill>
                <a:latin typeface="Helios"/>
                <a:ea typeface="Helios"/>
                <a:cs typeface="Helios"/>
                <a:sym typeface="Helios"/>
              </a:rPr>
              <a:t> The process is waiting for an event or resource.</a:t>
            </a:r>
          </a:p>
          <a:p>
            <a:pPr algn="l" marL="690879" indent="-345439" lvl="1">
              <a:lnSpc>
                <a:spcPts val="4479"/>
              </a:lnSpc>
              <a:buFont typeface="Arial"/>
              <a:buChar char="•"/>
            </a:pPr>
            <a:r>
              <a:rPr lang="en-US" b="true" sz="3199" u="none">
                <a:solidFill>
                  <a:srgbClr val="2A2E3A"/>
                </a:solidFill>
                <a:latin typeface="Helios Bold"/>
                <a:ea typeface="Helios Bold"/>
                <a:cs typeface="Helios Bold"/>
                <a:sym typeface="Helios Bold"/>
              </a:rPr>
              <a:t>Terminated:</a:t>
            </a:r>
            <a:r>
              <a:rPr lang="en-US" sz="3199" u="none">
                <a:solidFill>
                  <a:srgbClr val="2A2E3A"/>
                </a:solidFill>
                <a:latin typeface="Helios"/>
                <a:ea typeface="Helios"/>
                <a:cs typeface="Helios"/>
                <a:sym typeface="Helios"/>
              </a:rPr>
              <a:t> The process has completed execution or has been stopped.</a:t>
            </a:r>
          </a:p>
          <a:p>
            <a:pPr algn="l">
              <a:lnSpc>
                <a:spcPts val="4479"/>
              </a:lnSpc>
            </a:pPr>
          </a:p>
        </p:txBody>
      </p:sp>
      <p:sp>
        <p:nvSpPr>
          <p:cNvPr name="Freeform 11" id="11"/>
          <p:cNvSpPr/>
          <p:nvPr/>
        </p:nvSpPr>
        <p:spPr>
          <a:xfrm flipH="false" flipV="false" rot="0">
            <a:off x="8388" y="9354556"/>
            <a:ext cx="810797" cy="810797"/>
          </a:xfrm>
          <a:custGeom>
            <a:avLst/>
            <a:gdLst/>
            <a:ahLst/>
            <a:cxnLst/>
            <a:rect r="r" b="b" t="t" l="l"/>
            <a:pathLst>
              <a:path h="810797" w="810797">
                <a:moveTo>
                  <a:pt x="0" y="0"/>
                </a:moveTo>
                <a:lnTo>
                  <a:pt x="810797" y="0"/>
                </a:lnTo>
                <a:lnTo>
                  <a:pt x="810797" y="810797"/>
                </a:lnTo>
                <a:lnTo>
                  <a:pt x="0" y="81079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2" id="12"/>
          <p:cNvSpPr txBox="true"/>
          <p:nvPr/>
        </p:nvSpPr>
        <p:spPr>
          <a:xfrm rot="0">
            <a:off x="341158" y="9561517"/>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FFFFFF"/>
                </a:solidFill>
                <a:latin typeface="Open Sans"/>
                <a:ea typeface="Open Sans"/>
                <a:cs typeface="Open Sans"/>
                <a:sym typeface="Open Sans"/>
              </a:rPr>
              <a:t>7</a:t>
            </a:r>
          </a:p>
        </p:txBody>
      </p:sp>
      <p:sp>
        <p:nvSpPr>
          <p:cNvPr name="TextBox 13" id="13"/>
          <p:cNvSpPr txBox="true"/>
          <p:nvPr/>
        </p:nvSpPr>
        <p:spPr>
          <a:xfrm rot="0">
            <a:off x="10221856" y="689391"/>
            <a:ext cx="6686138" cy="1641475"/>
          </a:xfrm>
          <a:prstGeom prst="rect">
            <a:avLst/>
          </a:prstGeom>
        </p:spPr>
        <p:txBody>
          <a:bodyPr anchor="t" rtlCol="false" tIns="0" lIns="0" bIns="0" rIns="0">
            <a:spAutoFit/>
          </a:bodyPr>
          <a:lstStyle/>
          <a:p>
            <a:pPr algn="l">
              <a:lnSpc>
                <a:spcPts val="6500"/>
              </a:lnSpc>
            </a:pPr>
            <a:r>
              <a:rPr lang="en-US" sz="5000" b="true">
                <a:solidFill>
                  <a:srgbClr val="2A2E3A"/>
                </a:solidFill>
                <a:latin typeface="Klein Bold"/>
                <a:ea typeface="Klein Bold"/>
                <a:cs typeface="Klein Bold"/>
                <a:sym typeface="Klein Bold"/>
              </a:rPr>
              <a:t>Memory sections in software processes</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grpSp>
        <p:nvGrpSpPr>
          <p:cNvPr name="Group 2" id="2"/>
          <p:cNvGrpSpPr/>
          <p:nvPr/>
        </p:nvGrpSpPr>
        <p:grpSpPr>
          <a:xfrm rot="0">
            <a:off x="1123822" y="3589337"/>
            <a:ext cx="16040356" cy="6274159"/>
            <a:chOff x="0" y="0"/>
            <a:chExt cx="2485071" cy="972031"/>
          </a:xfrm>
        </p:grpSpPr>
        <p:sp>
          <p:nvSpPr>
            <p:cNvPr name="Freeform 3" id="3"/>
            <p:cNvSpPr/>
            <p:nvPr/>
          </p:nvSpPr>
          <p:spPr>
            <a:xfrm flipH="false" flipV="false" rot="0">
              <a:off x="0" y="0"/>
              <a:ext cx="2485071" cy="972031"/>
            </a:xfrm>
            <a:custGeom>
              <a:avLst/>
              <a:gdLst/>
              <a:ahLst/>
              <a:cxnLst/>
              <a:rect r="r" b="b" t="t" l="l"/>
              <a:pathLst>
                <a:path h="972031" w="2485071">
                  <a:moveTo>
                    <a:pt x="11101" y="0"/>
                  </a:moveTo>
                  <a:lnTo>
                    <a:pt x="2473970" y="0"/>
                  </a:lnTo>
                  <a:cubicBezTo>
                    <a:pt x="2480101" y="0"/>
                    <a:pt x="2485071" y="4970"/>
                    <a:pt x="2485071" y="11101"/>
                  </a:cubicBezTo>
                  <a:lnTo>
                    <a:pt x="2485071" y="960930"/>
                  </a:lnTo>
                  <a:cubicBezTo>
                    <a:pt x="2485071" y="967061"/>
                    <a:pt x="2480101" y="972031"/>
                    <a:pt x="2473970" y="972031"/>
                  </a:cubicBezTo>
                  <a:lnTo>
                    <a:pt x="11101" y="972031"/>
                  </a:lnTo>
                  <a:cubicBezTo>
                    <a:pt x="4970" y="972031"/>
                    <a:pt x="0" y="967061"/>
                    <a:pt x="0" y="960930"/>
                  </a:cubicBezTo>
                  <a:lnTo>
                    <a:pt x="0" y="11101"/>
                  </a:lnTo>
                  <a:cubicBezTo>
                    <a:pt x="0" y="4970"/>
                    <a:pt x="4970" y="0"/>
                    <a:pt x="11101" y="0"/>
                  </a:cubicBezTo>
                  <a:close/>
                </a:path>
              </a:pathLst>
            </a:custGeom>
            <a:blipFill>
              <a:blip r:embed="rId2"/>
              <a:stretch>
                <a:fillRect l="-1228" t="0" r="-1228" b="0"/>
              </a:stretch>
            </a:blipFill>
          </p:spPr>
        </p:sp>
      </p:grpSp>
      <p:sp>
        <p:nvSpPr>
          <p:cNvPr name="TextBox 4" id="4"/>
          <p:cNvSpPr txBox="true"/>
          <p:nvPr/>
        </p:nvSpPr>
        <p:spPr>
          <a:xfrm rot="0">
            <a:off x="1400449" y="295148"/>
            <a:ext cx="3925283" cy="3018508"/>
          </a:xfrm>
          <a:prstGeom prst="rect">
            <a:avLst/>
          </a:prstGeom>
        </p:spPr>
        <p:txBody>
          <a:bodyPr anchor="t" rtlCol="false" tIns="0" lIns="0" bIns="0" rIns="0">
            <a:spAutoFit/>
          </a:bodyPr>
          <a:lstStyle/>
          <a:p>
            <a:pPr algn="l">
              <a:lnSpc>
                <a:spcPts val="7999"/>
              </a:lnSpc>
            </a:pPr>
            <a:r>
              <a:rPr lang="en-US" sz="6153" b="true">
                <a:solidFill>
                  <a:srgbClr val="2A2E3A"/>
                </a:solidFill>
                <a:latin typeface="Klein Bold"/>
                <a:ea typeface="Klein Bold"/>
                <a:cs typeface="Klein Bold"/>
                <a:sym typeface="Klein Bold"/>
              </a:rPr>
              <a:t>The Two-State Model</a:t>
            </a:r>
          </a:p>
        </p:txBody>
      </p:sp>
      <p:sp>
        <p:nvSpPr>
          <p:cNvPr name="TextBox 5" id="5"/>
          <p:cNvSpPr txBox="true"/>
          <p:nvPr/>
        </p:nvSpPr>
        <p:spPr>
          <a:xfrm rot="0">
            <a:off x="5635726" y="759942"/>
            <a:ext cx="11623574" cy="981109"/>
          </a:xfrm>
          <a:prstGeom prst="rect">
            <a:avLst/>
          </a:prstGeom>
        </p:spPr>
        <p:txBody>
          <a:bodyPr anchor="t" rtlCol="false" tIns="0" lIns="0" bIns="0" rIns="0">
            <a:spAutoFit/>
          </a:bodyPr>
          <a:lstStyle/>
          <a:p>
            <a:pPr algn="l">
              <a:lnSpc>
                <a:spcPts val="3973"/>
              </a:lnSpc>
            </a:pPr>
            <a:r>
              <a:rPr lang="en-US" b="true" sz="2837">
                <a:solidFill>
                  <a:srgbClr val="2A2E3A"/>
                </a:solidFill>
                <a:latin typeface="Helios Bold"/>
                <a:ea typeface="Helios Bold"/>
                <a:cs typeface="Helios Bold"/>
                <a:sym typeface="Helios Bold"/>
              </a:rPr>
              <a:t>Running:</a:t>
            </a:r>
            <a:r>
              <a:rPr lang="en-US" sz="2837">
                <a:solidFill>
                  <a:srgbClr val="2A2E3A"/>
                </a:solidFill>
                <a:latin typeface="Helios"/>
                <a:ea typeface="Helios"/>
                <a:cs typeface="Helios"/>
                <a:sym typeface="Helios"/>
              </a:rPr>
              <a:t> This means the process is actively using the CPU to do its work</a:t>
            </a:r>
          </a:p>
        </p:txBody>
      </p:sp>
      <p:sp>
        <p:nvSpPr>
          <p:cNvPr name="TextBox 6" id="6"/>
          <p:cNvSpPr txBox="true"/>
          <p:nvPr/>
        </p:nvSpPr>
        <p:spPr>
          <a:xfrm rot="0">
            <a:off x="5635726" y="1775827"/>
            <a:ext cx="12057241" cy="1476409"/>
          </a:xfrm>
          <a:prstGeom prst="rect">
            <a:avLst/>
          </a:prstGeom>
        </p:spPr>
        <p:txBody>
          <a:bodyPr anchor="t" rtlCol="false" tIns="0" lIns="0" bIns="0" rIns="0">
            <a:spAutoFit/>
          </a:bodyPr>
          <a:lstStyle/>
          <a:p>
            <a:pPr algn="l">
              <a:lnSpc>
                <a:spcPts val="3973"/>
              </a:lnSpc>
            </a:pPr>
            <a:r>
              <a:rPr lang="en-US" b="true" sz="2837">
                <a:solidFill>
                  <a:srgbClr val="2A2E3A"/>
                </a:solidFill>
                <a:latin typeface="Helios Bold"/>
                <a:ea typeface="Helios Bold"/>
                <a:cs typeface="Helios Bold"/>
                <a:sym typeface="Helios Bold"/>
              </a:rPr>
              <a:t>Not Running: </a:t>
            </a:r>
            <a:r>
              <a:rPr lang="en-US" sz="2837">
                <a:solidFill>
                  <a:srgbClr val="2A2E3A"/>
                </a:solidFill>
                <a:latin typeface="Helios"/>
                <a:ea typeface="Helios"/>
                <a:cs typeface="Helios"/>
                <a:sym typeface="Helios"/>
              </a:rPr>
              <a:t>This means the process is not currently using the CPU. It could be waiting for something, like user input or data, or it might just be paused.</a:t>
            </a:r>
          </a:p>
        </p:txBody>
      </p:sp>
      <p:sp>
        <p:nvSpPr>
          <p:cNvPr name="Freeform 7" id="7"/>
          <p:cNvSpPr/>
          <p:nvPr/>
        </p:nvSpPr>
        <p:spPr>
          <a:xfrm flipH="true" flipV="true" rot="0">
            <a:off x="-15861498" y="-8913539"/>
            <a:ext cx="17495443" cy="17495443"/>
          </a:xfrm>
          <a:custGeom>
            <a:avLst/>
            <a:gdLst/>
            <a:ahLst/>
            <a:cxnLst/>
            <a:rect r="r" b="b" t="t" l="l"/>
            <a:pathLst>
              <a:path h="17495443" w="17495443">
                <a:moveTo>
                  <a:pt x="17495442" y="17495442"/>
                </a:moveTo>
                <a:lnTo>
                  <a:pt x="0" y="17495442"/>
                </a:lnTo>
                <a:lnTo>
                  <a:pt x="0" y="0"/>
                </a:lnTo>
                <a:lnTo>
                  <a:pt x="17495442" y="0"/>
                </a:lnTo>
                <a:lnTo>
                  <a:pt x="17495442" y="17495442"/>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8" id="8"/>
          <p:cNvSpPr/>
          <p:nvPr/>
        </p:nvSpPr>
        <p:spPr>
          <a:xfrm flipH="false" flipV="false" rot="0">
            <a:off x="81016" y="9386535"/>
            <a:ext cx="810797" cy="810797"/>
          </a:xfrm>
          <a:custGeom>
            <a:avLst/>
            <a:gdLst/>
            <a:ahLst/>
            <a:cxnLst/>
            <a:rect r="r" b="b" t="t" l="l"/>
            <a:pathLst>
              <a:path h="810797" w="810797">
                <a:moveTo>
                  <a:pt x="0" y="0"/>
                </a:moveTo>
                <a:lnTo>
                  <a:pt x="810797" y="0"/>
                </a:lnTo>
                <a:lnTo>
                  <a:pt x="810797" y="810797"/>
                </a:lnTo>
                <a:lnTo>
                  <a:pt x="0" y="81079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9" id="9"/>
          <p:cNvSpPr txBox="true"/>
          <p:nvPr/>
        </p:nvSpPr>
        <p:spPr>
          <a:xfrm rot="0">
            <a:off x="413786" y="9593496"/>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FFFFFF"/>
                </a:solidFill>
                <a:latin typeface="Open Sans"/>
                <a:ea typeface="Open Sans"/>
                <a:cs typeface="Open Sans"/>
                <a:sym typeface="Open Sans"/>
              </a:rPr>
              <a:t>8</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sp>
        <p:nvSpPr>
          <p:cNvPr name="TextBox 2" id="2"/>
          <p:cNvSpPr txBox="true"/>
          <p:nvPr/>
        </p:nvSpPr>
        <p:spPr>
          <a:xfrm rot="0">
            <a:off x="1633944" y="314742"/>
            <a:ext cx="3925283" cy="4031678"/>
          </a:xfrm>
          <a:prstGeom prst="rect">
            <a:avLst/>
          </a:prstGeom>
        </p:spPr>
        <p:txBody>
          <a:bodyPr anchor="t" rtlCol="false" tIns="0" lIns="0" bIns="0" rIns="0">
            <a:spAutoFit/>
          </a:bodyPr>
          <a:lstStyle/>
          <a:p>
            <a:pPr algn="l">
              <a:lnSpc>
                <a:spcPts val="7999"/>
              </a:lnSpc>
            </a:pPr>
            <a:r>
              <a:rPr lang="en-US" sz="6153" b="true">
                <a:solidFill>
                  <a:srgbClr val="2A2E3A"/>
                </a:solidFill>
                <a:latin typeface="Klein Bold"/>
                <a:ea typeface="Klein Bold"/>
                <a:cs typeface="Klein Bold"/>
                <a:sym typeface="Klein Bold"/>
              </a:rPr>
              <a:t>The Five-State Model</a:t>
            </a:r>
          </a:p>
          <a:p>
            <a:pPr algn="l">
              <a:lnSpc>
                <a:spcPts val="7999"/>
              </a:lnSpc>
            </a:pPr>
          </a:p>
        </p:txBody>
      </p:sp>
      <p:sp>
        <p:nvSpPr>
          <p:cNvPr name="TextBox 3" id="3"/>
          <p:cNvSpPr txBox="true"/>
          <p:nvPr/>
        </p:nvSpPr>
        <p:spPr>
          <a:xfrm rot="0">
            <a:off x="5526029" y="459467"/>
            <a:ext cx="12057241" cy="2416481"/>
          </a:xfrm>
          <a:prstGeom prst="rect">
            <a:avLst/>
          </a:prstGeom>
        </p:spPr>
        <p:txBody>
          <a:bodyPr anchor="t" rtlCol="false" tIns="0" lIns="0" bIns="0" rIns="0">
            <a:spAutoFit/>
          </a:bodyPr>
          <a:lstStyle/>
          <a:p>
            <a:pPr algn="l">
              <a:lnSpc>
                <a:spcPts val="3833"/>
              </a:lnSpc>
            </a:pPr>
            <a:r>
              <a:rPr lang="en-US" sz="2737">
                <a:solidFill>
                  <a:srgbClr val="2A2E3A"/>
                </a:solidFill>
                <a:latin typeface="Helios"/>
                <a:ea typeface="Helios"/>
                <a:cs typeface="Helios"/>
                <a:sym typeface="Helios"/>
              </a:rPr>
              <a:t>The </a:t>
            </a:r>
            <a:r>
              <a:rPr lang="en-US" sz="2737" u="sng">
                <a:solidFill>
                  <a:srgbClr val="2A2E3A"/>
                </a:solidFill>
                <a:latin typeface="Helios"/>
                <a:ea typeface="Helios"/>
                <a:cs typeface="Helios"/>
                <a:sym typeface="Helios"/>
                <a:hlinkClick r:id="rId2" tooltip="https://www.geeksforgeeks.org/5-state-process-model-in-operating-system/"/>
              </a:rPr>
              <a:t>five-state process lifecycle</a:t>
            </a:r>
            <a:r>
              <a:rPr lang="en-US" sz="2737">
                <a:solidFill>
                  <a:srgbClr val="2A2E3A"/>
                </a:solidFill>
                <a:latin typeface="Helios"/>
                <a:ea typeface="Helios"/>
                <a:cs typeface="Helios"/>
                <a:sym typeface="Helios"/>
              </a:rPr>
              <a:t> is an expanded version of the two-state model. The two-state model works well when all processes in the not running state are ready to run. However, in some operating systems, a process may not be able to run because it is waiting for something, like input or data from an external device. To handle this situation better.</a:t>
            </a:r>
          </a:p>
        </p:txBody>
      </p:sp>
      <p:sp>
        <p:nvSpPr>
          <p:cNvPr name="Freeform 4" id="4"/>
          <p:cNvSpPr/>
          <p:nvPr/>
        </p:nvSpPr>
        <p:spPr>
          <a:xfrm flipH="true" flipV="true" rot="0">
            <a:off x="-15861498" y="-8913539"/>
            <a:ext cx="17495443" cy="17495443"/>
          </a:xfrm>
          <a:custGeom>
            <a:avLst/>
            <a:gdLst/>
            <a:ahLst/>
            <a:cxnLst/>
            <a:rect r="r" b="b" t="t" l="l"/>
            <a:pathLst>
              <a:path h="17495443" w="17495443">
                <a:moveTo>
                  <a:pt x="17495442" y="17495442"/>
                </a:moveTo>
                <a:lnTo>
                  <a:pt x="0" y="17495442"/>
                </a:lnTo>
                <a:lnTo>
                  <a:pt x="0" y="0"/>
                </a:lnTo>
                <a:lnTo>
                  <a:pt x="17495442" y="0"/>
                </a:lnTo>
                <a:lnTo>
                  <a:pt x="17495442" y="17495442"/>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5" id="5"/>
          <p:cNvSpPr txBox="true"/>
          <p:nvPr/>
        </p:nvSpPr>
        <p:spPr>
          <a:xfrm rot="0">
            <a:off x="1162779" y="3485919"/>
            <a:ext cx="16576743" cy="6329896"/>
          </a:xfrm>
          <a:prstGeom prst="rect">
            <a:avLst/>
          </a:prstGeom>
        </p:spPr>
        <p:txBody>
          <a:bodyPr anchor="t" rtlCol="false" tIns="0" lIns="0" bIns="0" rIns="0">
            <a:spAutoFit/>
          </a:bodyPr>
          <a:lstStyle/>
          <a:p>
            <a:pPr algn="l" marL="591123" indent="-295562" lvl="1">
              <a:lnSpc>
                <a:spcPts val="3833"/>
              </a:lnSpc>
              <a:buFont typeface="Arial"/>
              <a:buChar char="•"/>
            </a:pPr>
            <a:r>
              <a:rPr lang="en-US" b="true" sz="2737">
                <a:solidFill>
                  <a:srgbClr val="2A2E3A"/>
                </a:solidFill>
                <a:latin typeface="Helios Bold"/>
                <a:ea typeface="Helios Bold"/>
                <a:cs typeface="Helios Bold"/>
                <a:sym typeface="Helios Bold"/>
              </a:rPr>
              <a:t>New:</a:t>
            </a:r>
            <a:r>
              <a:rPr lang="en-US" sz="2737">
                <a:solidFill>
                  <a:srgbClr val="2A2E3A"/>
                </a:solidFill>
                <a:latin typeface="Helios"/>
                <a:ea typeface="Helios"/>
                <a:cs typeface="Helios"/>
                <a:sym typeface="Helios"/>
              </a:rPr>
              <a:t> This state repr</a:t>
            </a:r>
            <a:r>
              <a:rPr lang="en-US" sz="2737" u="none">
                <a:solidFill>
                  <a:srgbClr val="2A2E3A"/>
                </a:solidFill>
                <a:latin typeface="Helios"/>
                <a:ea typeface="Helios"/>
                <a:cs typeface="Helios"/>
                <a:sym typeface="Helios"/>
              </a:rPr>
              <a:t>es</a:t>
            </a:r>
            <a:r>
              <a:rPr lang="en-US" sz="2737">
                <a:solidFill>
                  <a:srgbClr val="2A2E3A"/>
                </a:solidFill>
                <a:latin typeface="Helios"/>
                <a:ea typeface="Helios"/>
                <a:cs typeface="Helios"/>
                <a:sym typeface="Helios"/>
              </a:rPr>
              <a:t>en</a:t>
            </a:r>
            <a:r>
              <a:rPr lang="en-US" sz="2737" u="none">
                <a:solidFill>
                  <a:srgbClr val="2A2E3A"/>
                </a:solidFill>
                <a:latin typeface="Helios"/>
                <a:ea typeface="Helios"/>
                <a:cs typeface="Helios"/>
                <a:sym typeface="Helios"/>
              </a:rPr>
              <a:t>t</a:t>
            </a:r>
            <a:r>
              <a:rPr lang="en-US" sz="2737">
                <a:solidFill>
                  <a:srgbClr val="2A2E3A"/>
                </a:solidFill>
                <a:latin typeface="Helios"/>
                <a:ea typeface="Helios"/>
                <a:cs typeface="Helios"/>
                <a:sym typeface="Helios"/>
              </a:rPr>
              <a:t>s a newly cre</a:t>
            </a:r>
            <a:r>
              <a:rPr lang="en-US" sz="2737" u="none">
                <a:solidFill>
                  <a:srgbClr val="2A2E3A"/>
                </a:solidFill>
                <a:latin typeface="Helios"/>
                <a:ea typeface="Helios"/>
                <a:cs typeface="Helios"/>
                <a:sym typeface="Helios"/>
              </a:rPr>
              <a:t>ate</a:t>
            </a:r>
            <a:r>
              <a:rPr lang="en-US" sz="2737">
                <a:solidFill>
                  <a:srgbClr val="2A2E3A"/>
                </a:solidFill>
                <a:latin typeface="Helios"/>
                <a:ea typeface="Helios"/>
                <a:cs typeface="Helios"/>
                <a:sym typeface="Helios"/>
              </a:rPr>
              <a:t>d</a:t>
            </a:r>
            <a:r>
              <a:rPr lang="en-US" sz="2737" u="none">
                <a:solidFill>
                  <a:srgbClr val="2A2E3A"/>
                </a:solidFill>
                <a:latin typeface="Helios"/>
                <a:ea typeface="Helios"/>
                <a:cs typeface="Helios"/>
                <a:sym typeface="Helios"/>
              </a:rPr>
              <a:t> process </a:t>
            </a:r>
            <a:r>
              <a:rPr lang="en-US" sz="2737">
                <a:solidFill>
                  <a:srgbClr val="2A2E3A"/>
                </a:solidFill>
                <a:latin typeface="Helios"/>
                <a:ea typeface="Helios"/>
                <a:cs typeface="Helios"/>
                <a:sym typeface="Helios"/>
              </a:rPr>
              <a:t>that hasn’t start</a:t>
            </a:r>
            <a:r>
              <a:rPr lang="en-US" sz="2737" u="none">
                <a:solidFill>
                  <a:srgbClr val="2A2E3A"/>
                </a:solidFill>
                <a:latin typeface="Helios"/>
                <a:ea typeface="Helios"/>
                <a:cs typeface="Helios"/>
                <a:sym typeface="Helios"/>
              </a:rPr>
              <a:t>e</a:t>
            </a:r>
            <a:r>
              <a:rPr lang="en-US" sz="2737">
                <a:solidFill>
                  <a:srgbClr val="2A2E3A"/>
                </a:solidFill>
                <a:latin typeface="Helios"/>
                <a:ea typeface="Helios"/>
                <a:cs typeface="Helios"/>
                <a:sym typeface="Helios"/>
              </a:rPr>
              <a:t>d running </a:t>
            </a:r>
            <a:r>
              <a:rPr lang="en-US" sz="2737" u="none">
                <a:solidFill>
                  <a:srgbClr val="2A2E3A"/>
                </a:solidFill>
                <a:latin typeface="Helios"/>
                <a:ea typeface="Helios"/>
                <a:cs typeface="Helios"/>
                <a:sym typeface="Helios"/>
              </a:rPr>
              <a:t>ye</a:t>
            </a:r>
            <a:r>
              <a:rPr lang="en-US" sz="2737">
                <a:solidFill>
                  <a:srgbClr val="2A2E3A"/>
                </a:solidFill>
                <a:latin typeface="Helios"/>
                <a:ea typeface="Helios"/>
                <a:cs typeface="Helios"/>
                <a:sym typeface="Helios"/>
              </a:rPr>
              <a:t>t. It has not been loaded into the main memory, but its process control block (PCB) has been created, which holds important information about the process.</a:t>
            </a:r>
          </a:p>
          <a:p>
            <a:pPr algn="l" marL="591123" indent="-295562" lvl="1">
              <a:lnSpc>
                <a:spcPts val="3833"/>
              </a:lnSpc>
              <a:buFont typeface="Arial"/>
              <a:buChar char="•"/>
            </a:pPr>
            <a:r>
              <a:rPr lang="en-US" b="true" sz="2737">
                <a:solidFill>
                  <a:srgbClr val="2A2E3A"/>
                </a:solidFill>
                <a:latin typeface="Helios Bold"/>
                <a:ea typeface="Helios Bold"/>
                <a:cs typeface="Helios Bold"/>
                <a:sym typeface="Helios Bold"/>
              </a:rPr>
              <a:t>Ready:</a:t>
            </a:r>
            <a:r>
              <a:rPr lang="en-US" sz="2737">
                <a:solidFill>
                  <a:srgbClr val="2A2E3A"/>
                </a:solidFill>
                <a:latin typeface="Helios"/>
                <a:ea typeface="Helios"/>
                <a:cs typeface="Helios"/>
                <a:sym typeface="Helios"/>
              </a:rPr>
              <a:t> A process in this state is ready to run as soon as the CPU becomes available. It is waiting for the operating system to give it a chance to execute.</a:t>
            </a:r>
          </a:p>
          <a:p>
            <a:pPr algn="l" marL="591123" indent="-295562" lvl="1">
              <a:lnSpc>
                <a:spcPts val="3833"/>
              </a:lnSpc>
              <a:buFont typeface="Arial"/>
              <a:buChar char="•"/>
            </a:pPr>
            <a:r>
              <a:rPr lang="en-US" b="true" sz="2737">
                <a:solidFill>
                  <a:srgbClr val="2A2E3A"/>
                </a:solidFill>
                <a:latin typeface="Helios Bold"/>
                <a:ea typeface="Helios Bold"/>
                <a:cs typeface="Helios Bold"/>
                <a:sym typeface="Helios Bold"/>
              </a:rPr>
              <a:t>Running:</a:t>
            </a:r>
            <a:r>
              <a:rPr lang="en-US" sz="2737">
                <a:solidFill>
                  <a:srgbClr val="2A2E3A"/>
                </a:solidFill>
                <a:latin typeface="Helios"/>
                <a:ea typeface="Helios"/>
                <a:cs typeface="Helios"/>
                <a:sym typeface="Helios"/>
              </a:rPr>
              <a:t> This state means the process is currently being executed by the CPU. Since we’re assuming there is only one CPU, at any time, only one process can be in this state.</a:t>
            </a:r>
          </a:p>
          <a:p>
            <a:pPr algn="l" marL="591123" indent="-295562" lvl="1">
              <a:lnSpc>
                <a:spcPts val="3833"/>
              </a:lnSpc>
              <a:buFont typeface="Arial"/>
              <a:buChar char="•"/>
            </a:pPr>
            <a:r>
              <a:rPr lang="en-US" b="true" sz="2737">
                <a:solidFill>
                  <a:srgbClr val="2A2E3A"/>
                </a:solidFill>
                <a:latin typeface="Helios Bold"/>
                <a:ea typeface="Helios Bold"/>
                <a:cs typeface="Helios Bold"/>
                <a:sym typeface="Helios Bold"/>
              </a:rPr>
              <a:t>Blocked/Waiting:</a:t>
            </a:r>
            <a:r>
              <a:rPr lang="en-US" sz="2737">
                <a:solidFill>
                  <a:srgbClr val="2A2E3A"/>
                </a:solidFill>
                <a:latin typeface="Helios"/>
                <a:ea typeface="Helios"/>
                <a:cs typeface="Helios"/>
                <a:sym typeface="Helios"/>
              </a:rPr>
              <a:t> This state means the process cannot continue executing right now. It is waiting for some event to happen, like the completion of an input/output operation (for example, reading data from a disk).</a:t>
            </a:r>
          </a:p>
          <a:p>
            <a:pPr algn="l" marL="591123" indent="-295562" lvl="1">
              <a:lnSpc>
                <a:spcPts val="3833"/>
              </a:lnSpc>
              <a:buFont typeface="Arial"/>
              <a:buChar char="•"/>
            </a:pPr>
            <a:r>
              <a:rPr lang="en-US" b="true" sz="2737">
                <a:solidFill>
                  <a:srgbClr val="2A2E3A"/>
                </a:solidFill>
                <a:latin typeface="Helios Bold"/>
                <a:ea typeface="Helios Bold"/>
                <a:cs typeface="Helios Bold"/>
                <a:sym typeface="Helios Bold"/>
              </a:rPr>
              <a:t>Exit/Terminate:</a:t>
            </a:r>
            <a:r>
              <a:rPr lang="en-US" sz="2737">
                <a:solidFill>
                  <a:srgbClr val="2A2E3A"/>
                </a:solidFill>
                <a:latin typeface="Helios"/>
                <a:ea typeface="Helios"/>
                <a:cs typeface="Helios"/>
                <a:sym typeface="Helios"/>
              </a:rPr>
              <a:t> A process in this state has finished its execution or has been stopped by the user for some reason. At this point, it is released by the operating system and removed from memory.</a:t>
            </a:r>
          </a:p>
          <a:p>
            <a:pPr algn="l">
              <a:lnSpc>
                <a:spcPts val="3833"/>
              </a:lnSpc>
            </a:pPr>
          </a:p>
        </p:txBody>
      </p:sp>
      <p:sp>
        <p:nvSpPr>
          <p:cNvPr name="Freeform 6" id="6"/>
          <p:cNvSpPr/>
          <p:nvPr/>
        </p:nvSpPr>
        <p:spPr>
          <a:xfrm flipH="false" flipV="false" rot="0">
            <a:off x="8388" y="9458098"/>
            <a:ext cx="810797" cy="810797"/>
          </a:xfrm>
          <a:custGeom>
            <a:avLst/>
            <a:gdLst/>
            <a:ahLst/>
            <a:cxnLst/>
            <a:rect r="r" b="b" t="t" l="l"/>
            <a:pathLst>
              <a:path h="810797" w="810797">
                <a:moveTo>
                  <a:pt x="0" y="0"/>
                </a:moveTo>
                <a:lnTo>
                  <a:pt x="810797" y="0"/>
                </a:lnTo>
                <a:lnTo>
                  <a:pt x="810797" y="810797"/>
                </a:lnTo>
                <a:lnTo>
                  <a:pt x="0" y="81079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7" id="7"/>
          <p:cNvSpPr txBox="true"/>
          <p:nvPr/>
        </p:nvSpPr>
        <p:spPr>
          <a:xfrm rot="0">
            <a:off x="341158" y="9665059"/>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FFFFFF"/>
                </a:solidFill>
                <a:latin typeface="Open Sans"/>
                <a:ea typeface="Open Sans"/>
                <a:cs typeface="Open Sans"/>
                <a:sym typeface="Open Sans"/>
              </a:rPr>
              <a:t>9</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DAGXbO-qwkg</dc:identifier>
  <dcterms:modified xsi:type="dcterms:W3CDTF">2011-08-01T06:04:30Z</dcterms:modified>
  <cp:revision>1</cp:revision>
  <dc:title>Company Profile Presentation</dc:title>
</cp:coreProperties>
</file>