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66" r:id="rId3"/>
    <p:sldId id="269" r:id="rId4"/>
    <p:sldId id="268" r:id="rId5"/>
    <p:sldId id="267" r:id="rId6"/>
    <p:sldId id="265" r:id="rId7"/>
    <p:sldId id="262" r:id="rId8"/>
    <p:sldId id="263" r:id="rId9"/>
    <p:sldId id="264"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97048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10896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945980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34156420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6645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7/2/2020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64528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7/2/2020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820707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828785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47695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979822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073315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895096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568696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7/2/2020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8936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7/2/2020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607298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7/2/2020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02585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507310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7/2/2020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368782235"/>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0666" y="0"/>
            <a:ext cx="9616965" cy="1271751"/>
          </a:xfrm>
        </p:spPr>
        <p:txBody>
          <a:bodyPr/>
          <a:lstStyle/>
          <a:p>
            <a:r>
              <a:rPr lang="en-US" smtClean="0"/>
              <a:t>BÁO CÁO TIỂU LUẬN</a:t>
            </a:r>
            <a:endParaRPr lang="en-US"/>
          </a:p>
        </p:txBody>
      </p:sp>
      <p:sp>
        <p:nvSpPr>
          <p:cNvPr id="3" name="Subtitle 2"/>
          <p:cNvSpPr>
            <a:spLocks noGrp="1"/>
          </p:cNvSpPr>
          <p:nvPr>
            <p:ph type="subTitle" idx="1"/>
          </p:nvPr>
        </p:nvSpPr>
        <p:spPr>
          <a:xfrm>
            <a:off x="999407" y="2144967"/>
            <a:ext cx="8825658" cy="2075364"/>
          </a:xfrm>
        </p:spPr>
        <p:txBody>
          <a:bodyPr>
            <a:noAutofit/>
          </a:bodyPr>
          <a:lstStyle/>
          <a:p>
            <a:r>
              <a:rPr lang="en-US" sz="2800" err="1" smtClean="0">
                <a:solidFill>
                  <a:schemeClr val="tx1"/>
                </a:solidFill>
                <a:latin typeface="Times New Roman" panose="02020603050405020304" pitchFamily="18" charset="0"/>
                <a:cs typeface="Times New Roman" panose="02020603050405020304" pitchFamily="18" charset="0"/>
              </a:rPr>
              <a:t>Đề</a:t>
            </a:r>
            <a:r>
              <a:rPr lang="en-US" sz="2800" smtClean="0">
                <a:solidFill>
                  <a:schemeClr val="tx1"/>
                </a:solidFill>
                <a:latin typeface="Times New Roman" panose="02020603050405020304" pitchFamily="18" charset="0"/>
                <a:cs typeface="Times New Roman" panose="02020603050405020304" pitchFamily="18" charset="0"/>
              </a:rPr>
              <a:t> </a:t>
            </a:r>
            <a:r>
              <a:rPr lang="en-US" sz="2800" err="1" smtClean="0">
                <a:solidFill>
                  <a:schemeClr val="tx1"/>
                </a:solidFill>
                <a:latin typeface="Times New Roman" panose="02020603050405020304" pitchFamily="18" charset="0"/>
                <a:cs typeface="Times New Roman" panose="02020603050405020304" pitchFamily="18" charset="0"/>
              </a:rPr>
              <a:t>tài</a:t>
            </a:r>
            <a:r>
              <a:rPr lang="en-US" sz="2800" smtClean="0">
                <a:solidFill>
                  <a:schemeClr val="tx1"/>
                </a:solidFill>
                <a:latin typeface="Times New Roman" panose="02020603050405020304" pitchFamily="18" charset="0"/>
                <a:cs typeface="Times New Roman" panose="02020603050405020304" pitchFamily="18" charset="0"/>
              </a:rPr>
              <a:t>:</a:t>
            </a:r>
          </a:p>
          <a:p>
            <a:pPr marL="342900" indent="-342900">
              <a:buFontTx/>
              <a:buChar char="-"/>
            </a:pPr>
            <a:r>
              <a:rPr lang="en-US" sz="2800" err="1" smtClean="0">
                <a:solidFill>
                  <a:schemeClr val="tx1"/>
                </a:solidFill>
                <a:latin typeface="Times New Roman" panose="02020603050405020304" pitchFamily="18" charset="0"/>
                <a:cs typeface="Times New Roman" panose="02020603050405020304" pitchFamily="18" charset="0"/>
              </a:rPr>
              <a:t>Tìm</a:t>
            </a:r>
            <a:r>
              <a:rPr lang="en-US" sz="2800" smtClean="0">
                <a:solidFill>
                  <a:schemeClr val="tx1"/>
                </a:solidFill>
                <a:latin typeface="Times New Roman" panose="02020603050405020304" pitchFamily="18" charset="0"/>
                <a:cs typeface="Times New Roman" panose="02020603050405020304" pitchFamily="18" charset="0"/>
              </a:rPr>
              <a:t> </a:t>
            </a:r>
            <a:r>
              <a:rPr lang="en-US" sz="2800" err="1" smtClean="0">
                <a:solidFill>
                  <a:schemeClr val="tx1"/>
                </a:solidFill>
                <a:latin typeface="Times New Roman" panose="02020603050405020304" pitchFamily="18" charset="0"/>
                <a:cs typeface="Times New Roman" panose="02020603050405020304" pitchFamily="18" charset="0"/>
              </a:rPr>
              <a:t>hiểu</a:t>
            </a:r>
            <a:r>
              <a:rPr lang="en-US" sz="2800" smtClean="0">
                <a:solidFill>
                  <a:schemeClr val="tx1"/>
                </a:solidFill>
                <a:latin typeface="Times New Roman" panose="02020603050405020304" pitchFamily="18" charset="0"/>
                <a:cs typeface="Times New Roman" panose="02020603050405020304" pitchFamily="18" charset="0"/>
              </a:rPr>
              <a:t> </a:t>
            </a:r>
            <a:r>
              <a:rPr lang="en-US" sz="2800" err="1" smtClean="0">
                <a:solidFill>
                  <a:schemeClr val="tx1"/>
                </a:solidFill>
                <a:latin typeface="Times New Roman" panose="02020603050405020304" pitchFamily="18" charset="0"/>
                <a:cs typeface="Times New Roman" panose="02020603050405020304" pitchFamily="18" charset="0"/>
              </a:rPr>
              <a:t>về</a:t>
            </a:r>
            <a:r>
              <a:rPr lang="en-US" sz="2800" smtClean="0">
                <a:solidFill>
                  <a:schemeClr val="tx1"/>
                </a:solidFill>
                <a:latin typeface="Times New Roman" panose="02020603050405020304" pitchFamily="18" charset="0"/>
                <a:cs typeface="Times New Roman" panose="02020603050405020304" pitchFamily="18" charset="0"/>
              </a:rPr>
              <a:t> Automata </a:t>
            </a:r>
            <a:r>
              <a:rPr lang="en-US" sz="2800" err="1" smtClean="0">
                <a:solidFill>
                  <a:schemeClr val="tx1"/>
                </a:solidFill>
                <a:latin typeface="Times New Roman" panose="02020603050405020304" pitchFamily="18" charset="0"/>
                <a:cs typeface="Times New Roman" panose="02020603050405020304" pitchFamily="18" charset="0"/>
              </a:rPr>
              <a:t>hữu</a:t>
            </a:r>
            <a:r>
              <a:rPr lang="en-US" sz="2800" smtClean="0">
                <a:solidFill>
                  <a:schemeClr val="tx1"/>
                </a:solidFill>
                <a:latin typeface="Times New Roman" panose="02020603050405020304" pitchFamily="18" charset="0"/>
                <a:cs typeface="Times New Roman" panose="02020603050405020304" pitchFamily="18" charset="0"/>
              </a:rPr>
              <a:t> </a:t>
            </a:r>
            <a:r>
              <a:rPr lang="en-US" sz="2800" err="1" smtClean="0">
                <a:solidFill>
                  <a:schemeClr val="tx1"/>
                </a:solidFill>
                <a:latin typeface="Times New Roman" panose="02020603050405020304" pitchFamily="18" charset="0"/>
                <a:cs typeface="Times New Roman" panose="02020603050405020304" pitchFamily="18" charset="0"/>
              </a:rPr>
              <a:t>hạn</a:t>
            </a:r>
            <a:endParaRPr lang="en-US" sz="2800" smtClean="0">
              <a:solidFill>
                <a:schemeClr val="tx1"/>
              </a:solidFill>
              <a:latin typeface="Times New Roman" panose="02020603050405020304" pitchFamily="18" charset="0"/>
              <a:cs typeface="Times New Roman" panose="02020603050405020304" pitchFamily="18" charset="0"/>
            </a:endParaRPr>
          </a:p>
          <a:p>
            <a:pPr marL="342900" indent="-342900">
              <a:buFontTx/>
              <a:buChar char="-"/>
            </a:pPr>
            <a:r>
              <a:rPr lang="en-US" sz="2800" err="1" smtClean="0">
                <a:solidFill>
                  <a:schemeClr val="tx1"/>
                </a:solidFill>
                <a:latin typeface="Times New Roman" panose="02020603050405020304" pitchFamily="18" charset="0"/>
                <a:cs typeface="Times New Roman" panose="02020603050405020304" pitchFamily="18" charset="0"/>
              </a:rPr>
              <a:t>Tìm</a:t>
            </a:r>
            <a:r>
              <a:rPr lang="en-US" sz="2800" smtClean="0">
                <a:solidFill>
                  <a:schemeClr val="tx1"/>
                </a:solidFill>
                <a:latin typeface="Times New Roman" panose="02020603050405020304" pitchFamily="18" charset="0"/>
                <a:cs typeface="Times New Roman" panose="02020603050405020304" pitchFamily="18" charset="0"/>
              </a:rPr>
              <a:t> FA </a:t>
            </a:r>
            <a:r>
              <a:rPr lang="en-US" sz="2800" err="1" smtClean="0">
                <a:solidFill>
                  <a:schemeClr val="tx1"/>
                </a:solidFill>
                <a:latin typeface="Times New Roman" panose="02020603050405020304" pitchFamily="18" charset="0"/>
                <a:cs typeface="Times New Roman" panose="02020603050405020304" pitchFamily="18" charset="0"/>
              </a:rPr>
              <a:t>đoán</a:t>
            </a:r>
            <a:r>
              <a:rPr lang="en-US" sz="2800" smtClean="0">
                <a:solidFill>
                  <a:schemeClr val="tx1"/>
                </a:solidFill>
                <a:latin typeface="Times New Roman" panose="02020603050405020304" pitchFamily="18" charset="0"/>
                <a:cs typeface="Times New Roman" panose="02020603050405020304" pitchFamily="18" charset="0"/>
              </a:rPr>
              <a:t> </a:t>
            </a:r>
            <a:r>
              <a:rPr lang="en-US" sz="2800" err="1" smtClean="0">
                <a:solidFill>
                  <a:schemeClr val="tx1"/>
                </a:solidFill>
                <a:latin typeface="Times New Roman" panose="02020603050405020304" pitchFamily="18" charset="0"/>
                <a:cs typeface="Times New Roman" panose="02020603050405020304" pitchFamily="18" charset="0"/>
              </a:rPr>
              <a:t>nhận</a:t>
            </a:r>
            <a:r>
              <a:rPr lang="en-US" sz="2800" smtClean="0">
                <a:solidFill>
                  <a:schemeClr val="tx1"/>
                </a:solidFill>
                <a:latin typeface="Times New Roman" panose="02020603050405020304" pitchFamily="18" charset="0"/>
                <a:cs typeface="Times New Roman" panose="02020603050405020304" pitchFamily="18" charset="0"/>
              </a:rPr>
              <a:t> </a:t>
            </a:r>
            <a:r>
              <a:rPr lang="en-US" sz="2800" err="1" smtClean="0">
                <a:solidFill>
                  <a:schemeClr val="tx1"/>
                </a:solidFill>
                <a:latin typeface="Times New Roman" panose="02020603050405020304" pitchFamily="18" charset="0"/>
                <a:cs typeface="Times New Roman" panose="02020603050405020304" pitchFamily="18" charset="0"/>
              </a:rPr>
              <a:t>ngôn</a:t>
            </a:r>
            <a:r>
              <a:rPr lang="en-US" sz="2800" smtClean="0">
                <a:solidFill>
                  <a:schemeClr val="tx1"/>
                </a:solidFill>
                <a:latin typeface="Times New Roman" panose="02020603050405020304" pitchFamily="18" charset="0"/>
                <a:cs typeface="Times New Roman" panose="02020603050405020304" pitchFamily="18" charset="0"/>
              </a:rPr>
              <a:t> </a:t>
            </a:r>
            <a:r>
              <a:rPr lang="en-US" sz="2800" err="1" smtClean="0">
                <a:solidFill>
                  <a:schemeClr val="tx1"/>
                </a:solidFill>
                <a:latin typeface="Times New Roman" panose="02020603050405020304" pitchFamily="18" charset="0"/>
                <a:cs typeface="Times New Roman" panose="02020603050405020304" pitchFamily="18" charset="0"/>
              </a:rPr>
              <a:t>ngữ</a:t>
            </a:r>
            <a:endParaRPr lang="en-US" sz="2800" smtClean="0">
              <a:solidFill>
                <a:schemeClr val="tx1"/>
              </a:solidFill>
              <a:latin typeface="Times New Roman" panose="02020603050405020304" pitchFamily="18" charset="0"/>
              <a:cs typeface="Times New Roman" panose="02020603050405020304" pitchFamily="18" charset="0"/>
            </a:endParaRPr>
          </a:p>
          <a:p>
            <a:pPr marL="342900" indent="-342900">
              <a:buFontTx/>
              <a:buChar char="-"/>
            </a:pPr>
            <a:r>
              <a:rPr lang="en-US" sz="2800" err="1" smtClean="0">
                <a:solidFill>
                  <a:schemeClr val="tx1"/>
                </a:solidFill>
                <a:latin typeface="Times New Roman" panose="02020603050405020304" pitchFamily="18" charset="0"/>
                <a:cs typeface="Times New Roman" panose="02020603050405020304" pitchFamily="18" charset="0"/>
              </a:rPr>
              <a:t>Tìm</a:t>
            </a:r>
            <a:r>
              <a:rPr lang="en-US" sz="2800" smtClean="0">
                <a:solidFill>
                  <a:schemeClr val="tx1"/>
                </a:solidFill>
                <a:latin typeface="Times New Roman" panose="02020603050405020304" pitchFamily="18" charset="0"/>
                <a:cs typeface="Times New Roman" panose="02020603050405020304" pitchFamily="18" charset="0"/>
              </a:rPr>
              <a:t> DFA </a:t>
            </a:r>
            <a:r>
              <a:rPr lang="en-US" sz="2800" err="1" smtClean="0">
                <a:solidFill>
                  <a:schemeClr val="tx1"/>
                </a:solidFill>
                <a:latin typeface="Times New Roman" panose="02020603050405020304" pitchFamily="18" charset="0"/>
                <a:cs typeface="Times New Roman" panose="02020603050405020304" pitchFamily="18" charset="0"/>
              </a:rPr>
              <a:t>và</a:t>
            </a:r>
            <a:r>
              <a:rPr lang="en-US" sz="2800" smtClean="0">
                <a:solidFill>
                  <a:schemeClr val="tx1"/>
                </a:solidFill>
                <a:latin typeface="Times New Roman" panose="02020603050405020304" pitchFamily="18" charset="0"/>
                <a:cs typeface="Times New Roman" panose="02020603050405020304" pitchFamily="18" charset="0"/>
              </a:rPr>
              <a:t> NFA-</a:t>
            </a:r>
            <a:r>
              <a:rPr lang="en-US" sz="2800" cap="none" smtClean="0">
                <a:solidFill>
                  <a:schemeClr val="tx1"/>
                </a:solidFill>
                <a:latin typeface="Times New Roman" panose="02020603050405020304" pitchFamily="18" charset="0"/>
                <a:cs typeface="Times New Roman" panose="02020603050405020304" pitchFamily="18" charset="0"/>
              </a:rPr>
              <a:t>e</a:t>
            </a:r>
            <a:r>
              <a:rPr lang="en-US" sz="2800" smtClean="0">
                <a:solidFill>
                  <a:schemeClr val="tx1"/>
                </a:solidFill>
                <a:latin typeface="Times New Roman" panose="02020603050405020304" pitchFamily="18" charset="0"/>
                <a:cs typeface="Times New Roman" panose="02020603050405020304" pitchFamily="18" charset="0"/>
              </a:rPr>
              <a:t> </a:t>
            </a:r>
            <a:r>
              <a:rPr lang="en-US" sz="2800" err="1" smtClean="0">
                <a:solidFill>
                  <a:schemeClr val="tx1"/>
                </a:solidFill>
                <a:latin typeface="Times New Roman" panose="02020603050405020304" pitchFamily="18" charset="0"/>
                <a:cs typeface="Times New Roman" panose="02020603050405020304" pitchFamily="18" charset="0"/>
              </a:rPr>
              <a:t>và</a:t>
            </a:r>
            <a:r>
              <a:rPr lang="en-US" sz="2800" smtClean="0">
                <a:solidFill>
                  <a:schemeClr val="tx1"/>
                </a:solidFill>
                <a:latin typeface="Times New Roman" panose="02020603050405020304" pitchFamily="18" charset="0"/>
                <a:cs typeface="Times New Roman" panose="02020603050405020304" pitchFamily="18" charset="0"/>
              </a:rPr>
              <a:t> </a:t>
            </a:r>
            <a:r>
              <a:rPr lang="en-US" sz="2800" err="1" smtClean="0">
                <a:solidFill>
                  <a:schemeClr val="tx1"/>
                </a:solidFill>
                <a:latin typeface="Times New Roman" panose="02020603050405020304" pitchFamily="18" charset="0"/>
                <a:cs typeface="Times New Roman" panose="02020603050405020304" pitchFamily="18" charset="0"/>
              </a:rPr>
              <a:t>Xây</a:t>
            </a:r>
            <a:r>
              <a:rPr lang="en-US" sz="2800" smtClean="0">
                <a:solidFill>
                  <a:schemeClr val="tx1"/>
                </a:solidFill>
                <a:latin typeface="Times New Roman" panose="02020603050405020304" pitchFamily="18" charset="0"/>
                <a:cs typeface="Times New Roman" panose="02020603050405020304" pitchFamily="18" charset="0"/>
              </a:rPr>
              <a:t> </a:t>
            </a:r>
            <a:r>
              <a:rPr lang="en-US" sz="2800" err="1" smtClean="0">
                <a:solidFill>
                  <a:schemeClr val="tx1"/>
                </a:solidFill>
                <a:latin typeface="Times New Roman" panose="02020603050405020304" pitchFamily="18" charset="0"/>
                <a:cs typeface="Times New Roman" panose="02020603050405020304" pitchFamily="18" charset="0"/>
              </a:rPr>
              <a:t>dựng</a:t>
            </a:r>
            <a:r>
              <a:rPr lang="en-US" sz="2800" smtClean="0">
                <a:solidFill>
                  <a:schemeClr val="tx1"/>
                </a:solidFill>
                <a:latin typeface="Times New Roman" panose="02020603050405020304" pitchFamily="18" charset="0"/>
                <a:cs typeface="Times New Roman" panose="02020603050405020304" pitchFamily="18" charset="0"/>
              </a:rPr>
              <a:t> </a:t>
            </a:r>
            <a:r>
              <a:rPr lang="en-US" sz="2800" err="1" smtClean="0">
                <a:solidFill>
                  <a:schemeClr val="tx1"/>
                </a:solidFill>
                <a:latin typeface="Times New Roman" panose="02020603050405020304" pitchFamily="18" charset="0"/>
                <a:cs typeface="Times New Roman" panose="02020603050405020304" pitchFamily="18" charset="0"/>
              </a:rPr>
              <a:t>hệ</a:t>
            </a:r>
            <a:r>
              <a:rPr lang="en-US" sz="2800" smtClean="0">
                <a:solidFill>
                  <a:schemeClr val="tx1"/>
                </a:solidFill>
                <a:latin typeface="Times New Roman" panose="02020603050405020304" pitchFamily="18" charset="0"/>
                <a:cs typeface="Times New Roman" panose="02020603050405020304" pitchFamily="18" charset="0"/>
              </a:rPr>
              <a:t> </a:t>
            </a:r>
            <a:r>
              <a:rPr lang="en-US" sz="2800" err="1" smtClean="0">
                <a:solidFill>
                  <a:schemeClr val="tx1"/>
                </a:solidFill>
                <a:latin typeface="Times New Roman" panose="02020603050405020304" pitchFamily="18" charset="0"/>
                <a:cs typeface="Times New Roman" panose="02020603050405020304" pitchFamily="18" charset="0"/>
              </a:rPr>
              <a:t>thống</a:t>
            </a:r>
            <a:endParaRPr lang="en-US" sz="280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458130" y="5124222"/>
            <a:ext cx="4733870" cy="1323439"/>
          </a:xfrm>
          <a:prstGeom prst="rect">
            <a:avLst/>
          </a:prstGeom>
          <a:noFill/>
        </p:spPr>
        <p:txBody>
          <a:bodyPr wrap="square" rtlCol="0">
            <a:spAutoFit/>
          </a:bodyPr>
          <a:lstStyle/>
          <a:p>
            <a:r>
              <a:rPr lang="en-US" sz="2000" err="1" smtClean="0"/>
              <a:t>Sinh</a:t>
            </a:r>
            <a:r>
              <a:rPr lang="en-US" sz="2000" smtClean="0"/>
              <a:t> </a:t>
            </a:r>
            <a:r>
              <a:rPr lang="en-US" sz="2000" err="1" smtClean="0"/>
              <a:t>viên</a:t>
            </a:r>
            <a:r>
              <a:rPr lang="en-US" sz="2000" smtClean="0"/>
              <a:t> </a:t>
            </a:r>
            <a:r>
              <a:rPr lang="en-US" sz="2000" err="1" smtClean="0"/>
              <a:t>thực</a:t>
            </a:r>
            <a:r>
              <a:rPr lang="en-US" sz="2000" smtClean="0"/>
              <a:t> </a:t>
            </a:r>
            <a:r>
              <a:rPr lang="en-US" sz="2000" err="1" smtClean="0"/>
              <a:t>hiện</a:t>
            </a:r>
            <a:r>
              <a:rPr lang="en-US" sz="2000" smtClean="0"/>
              <a:t> </a:t>
            </a:r>
            <a:r>
              <a:rPr lang="en-US" sz="2000" err="1" smtClean="0"/>
              <a:t>đề</a:t>
            </a:r>
            <a:r>
              <a:rPr lang="en-US" sz="2000" smtClean="0"/>
              <a:t> </a:t>
            </a:r>
            <a:r>
              <a:rPr lang="en-US" sz="2000" err="1" smtClean="0"/>
              <a:t>tài</a:t>
            </a:r>
            <a:r>
              <a:rPr lang="en-US" sz="2000" smtClean="0"/>
              <a:t>:</a:t>
            </a:r>
          </a:p>
          <a:p>
            <a:pPr marL="285750" indent="-285750">
              <a:buFontTx/>
              <a:buChar char="-"/>
            </a:pPr>
            <a:r>
              <a:rPr lang="en-US" sz="2000" smtClean="0"/>
              <a:t>Nguyễn Bá Anh Hào 18004038</a:t>
            </a:r>
          </a:p>
          <a:p>
            <a:pPr marL="285750" indent="-285750">
              <a:buFontTx/>
              <a:buChar char="-"/>
            </a:pPr>
            <a:r>
              <a:rPr lang="en-US" sz="2000" smtClean="0"/>
              <a:t>Nguyễn </a:t>
            </a:r>
            <a:r>
              <a:rPr lang="en-US" sz="2000" err="1" smtClean="0"/>
              <a:t>Phạm</a:t>
            </a:r>
            <a:r>
              <a:rPr lang="en-US" sz="2000"/>
              <a:t> </a:t>
            </a:r>
            <a:r>
              <a:rPr lang="en-US" sz="2000" smtClean="0"/>
              <a:t>Anh </a:t>
            </a:r>
            <a:r>
              <a:rPr lang="en-US" sz="2000" err="1" smtClean="0"/>
              <a:t>Thư</a:t>
            </a:r>
            <a:r>
              <a:rPr lang="en-US" sz="2000" smtClean="0"/>
              <a:t> 18004131</a:t>
            </a:r>
          </a:p>
          <a:p>
            <a:pPr marL="285750" indent="-285750">
              <a:buFontTx/>
              <a:buChar char="-"/>
            </a:pPr>
            <a:r>
              <a:rPr lang="en-US" sz="2000" err="1" smtClean="0"/>
              <a:t>Trương</a:t>
            </a:r>
            <a:r>
              <a:rPr lang="en-US" sz="2000" smtClean="0"/>
              <a:t> </a:t>
            </a:r>
            <a:r>
              <a:rPr lang="en-US" sz="2000" err="1" smtClean="0"/>
              <a:t>Thanh</a:t>
            </a:r>
            <a:r>
              <a:rPr lang="en-US" sz="2000" smtClean="0"/>
              <a:t> </a:t>
            </a:r>
            <a:r>
              <a:rPr lang="en-US" sz="2000" err="1" smtClean="0"/>
              <a:t>Khang</a:t>
            </a:r>
            <a:r>
              <a:rPr lang="en-US" sz="2000" smtClean="0"/>
              <a:t> 18004054</a:t>
            </a:r>
            <a:endParaRPr lang="en-US" sz="2000"/>
          </a:p>
        </p:txBody>
      </p:sp>
    </p:spTree>
    <p:extLst>
      <p:ext uri="{BB962C8B-B14F-4D97-AF65-F5344CB8AC3E}">
        <p14:creationId xmlns:p14="http://schemas.microsoft.com/office/powerpoint/2010/main" val="3965682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9407" y="2414556"/>
            <a:ext cx="10487743" cy="923330"/>
          </a:xfrm>
          <a:prstGeom prst="rect">
            <a:avLst/>
          </a:prstGeom>
          <a:noFill/>
          <a:ln>
            <a:solidFill>
              <a:schemeClr val="tx1">
                <a:lumMod val="50000"/>
              </a:schemeClr>
            </a:solidFill>
          </a:ln>
        </p:spPr>
        <p:txBody>
          <a:bodyPr wrap="square" rtlCol="0">
            <a:spAutoFit/>
          </a:bodyPr>
          <a:lstStyle/>
          <a:p>
            <a:r>
              <a:rPr lang="en-US" sz="5400" smtClean="0">
                <a:latin typeface="+mj-lt"/>
              </a:rPr>
              <a:t>RỖNG</a:t>
            </a:r>
            <a:endParaRPr lang="en-US" sz="5400">
              <a:latin typeface="+mj-lt"/>
            </a:endParaRPr>
          </a:p>
        </p:txBody>
      </p:sp>
    </p:spTree>
    <p:extLst>
      <p:ext uri="{BB962C8B-B14F-4D97-AF65-F5344CB8AC3E}">
        <p14:creationId xmlns:p14="http://schemas.microsoft.com/office/powerpoint/2010/main" val="32085837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99407" y="547394"/>
            <a:ext cx="7458793" cy="69368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smtClean="0">
                <a:latin typeface="Times New Roman" panose="02020603050405020304" pitchFamily="18" charset="0"/>
                <a:cs typeface="Times New Roman" panose="02020603050405020304" pitchFamily="18" charset="0"/>
              </a:rPr>
              <a:t>I. TÌM HIỂU VỀ AUTOMATA</a:t>
            </a:r>
            <a:endParaRPr lang="en-US" sz="3600">
              <a:latin typeface="Times New Roman" panose="02020603050405020304" pitchFamily="18" charset="0"/>
              <a:cs typeface="Times New Roman" panose="02020603050405020304" pitchFamily="18" charset="0"/>
            </a:endParaRPr>
          </a:p>
        </p:txBody>
      </p:sp>
      <p:sp>
        <p:nvSpPr>
          <p:cNvPr id="7" name="Subtitle 3"/>
          <p:cNvSpPr>
            <a:spLocks noGrp="1"/>
          </p:cNvSpPr>
          <p:nvPr>
            <p:ph type="subTitle" idx="1"/>
          </p:nvPr>
        </p:nvSpPr>
        <p:spPr>
          <a:xfrm>
            <a:off x="999407" y="1241076"/>
            <a:ext cx="10041973" cy="4028334"/>
          </a:xfrm>
          <a:ln>
            <a:noFill/>
          </a:ln>
        </p:spPr>
        <p:txBody>
          <a:bodyPr>
            <a:noAutofit/>
          </a:bodyPr>
          <a:lstStyle/>
          <a:p>
            <a:r>
              <a:rPr lang="vi-VN" sz="3200" cap="none">
                <a:solidFill>
                  <a:schemeClr val="tx1"/>
                </a:solidFill>
              </a:rPr>
              <a:t>Ôtômát hữu hạn FA là một mô hình tính toán của hệ thống với sự mô tả bởi các input  và output. Tại mỗi thời điểm, hệ thống có thể được xác định ở một trong số hữu hạn các cấu hình nội bộ gọi là các trạng thái</a:t>
            </a:r>
          </a:p>
        </p:txBody>
      </p:sp>
    </p:spTree>
    <p:extLst>
      <p:ext uri="{BB962C8B-B14F-4D97-AF65-F5344CB8AC3E}">
        <p14:creationId xmlns:p14="http://schemas.microsoft.com/office/powerpoint/2010/main" val="34823100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99407" y="547394"/>
            <a:ext cx="7458793" cy="69368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smtClean="0">
                <a:latin typeface="Times New Roman" panose="02020603050405020304" pitchFamily="18" charset="0"/>
                <a:cs typeface="Times New Roman" panose="02020603050405020304" pitchFamily="18" charset="0"/>
              </a:rPr>
              <a:t>I. TÌM HIỂU VỀ AUTOMATA</a:t>
            </a:r>
            <a:endParaRPr lang="en-US" sz="3600">
              <a:latin typeface="Times New Roman" panose="02020603050405020304" pitchFamily="18" charset="0"/>
              <a:cs typeface="Times New Roman" panose="02020603050405020304" pitchFamily="18" charset="0"/>
            </a:endParaRPr>
          </a:p>
        </p:txBody>
      </p:sp>
      <p:sp>
        <p:nvSpPr>
          <p:cNvPr id="7" name="Subtitle 3"/>
          <p:cNvSpPr>
            <a:spLocks noGrp="1"/>
          </p:cNvSpPr>
          <p:nvPr>
            <p:ph type="subTitle" idx="1"/>
          </p:nvPr>
        </p:nvSpPr>
        <p:spPr>
          <a:xfrm>
            <a:off x="999406" y="1983846"/>
            <a:ext cx="10041973" cy="4028334"/>
          </a:xfrm>
          <a:ln>
            <a:noFill/>
          </a:ln>
        </p:spPr>
        <p:txBody>
          <a:bodyPr>
            <a:noAutofit/>
          </a:bodyPr>
          <a:lstStyle/>
          <a:p>
            <a:r>
              <a:rPr lang="vi-VN" sz="2400" cap="none">
                <a:solidFill>
                  <a:schemeClr val="tx1"/>
                </a:solidFill>
              </a:rPr>
              <a:t>Một ôtômát hữu hạn đơn định (DFA) - gọi tắt là FA -gồm một tập hữu hạn các trạng thái và một tập các phép chuyển từ trạng thái này tới trạng thái khác trên các ký hiệu nhập (input symbols) được chọn từ một bộ chữ cái </a:t>
            </a:r>
            <a:r>
              <a:rPr lang="el-GR" sz="2400" cap="none">
                <a:solidFill>
                  <a:schemeClr val="tx1"/>
                </a:solidFill>
              </a:rPr>
              <a:t>Σ </a:t>
            </a:r>
            <a:r>
              <a:rPr lang="vi-VN" sz="2400" cap="none">
                <a:solidFill>
                  <a:schemeClr val="tx1"/>
                </a:solidFill>
              </a:rPr>
              <a:t>nào đó.</a:t>
            </a:r>
          </a:p>
        </p:txBody>
      </p:sp>
      <p:sp>
        <p:nvSpPr>
          <p:cNvPr id="8" name="Title 1"/>
          <p:cNvSpPr txBox="1">
            <a:spLocks/>
          </p:cNvSpPr>
          <p:nvPr/>
        </p:nvSpPr>
        <p:spPr>
          <a:xfrm>
            <a:off x="999407" y="1134134"/>
            <a:ext cx="8201743" cy="69368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smtClean="0">
                <a:latin typeface="Times New Roman (Headings)"/>
              </a:rPr>
              <a:t>1.1 DFA</a:t>
            </a:r>
            <a:endParaRPr lang="en-US" sz="3600">
              <a:latin typeface="Times New Roman (Headings)"/>
            </a:endParaRPr>
          </a:p>
        </p:txBody>
      </p:sp>
    </p:spTree>
    <p:extLst>
      <p:ext uri="{BB962C8B-B14F-4D97-AF65-F5344CB8AC3E}">
        <p14:creationId xmlns:p14="http://schemas.microsoft.com/office/powerpoint/2010/main" val="37770330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99407" y="547394"/>
            <a:ext cx="7458793" cy="69368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smtClean="0">
                <a:latin typeface="Times New Roman" panose="02020603050405020304" pitchFamily="18" charset="0"/>
                <a:cs typeface="Times New Roman" panose="02020603050405020304" pitchFamily="18" charset="0"/>
              </a:rPr>
              <a:t>I. TÌM HIỂU VỀ AUTOMATA</a:t>
            </a:r>
            <a:endParaRPr lang="en-US" sz="3600">
              <a:latin typeface="Times New Roman" panose="02020603050405020304" pitchFamily="18" charset="0"/>
              <a:cs typeface="Times New Roman" panose="02020603050405020304" pitchFamily="18" charset="0"/>
            </a:endParaRPr>
          </a:p>
        </p:txBody>
      </p:sp>
      <p:sp>
        <p:nvSpPr>
          <p:cNvPr id="7" name="Subtitle 3"/>
          <p:cNvSpPr>
            <a:spLocks noGrp="1"/>
          </p:cNvSpPr>
          <p:nvPr>
            <p:ph type="subTitle" idx="1"/>
          </p:nvPr>
        </p:nvSpPr>
        <p:spPr>
          <a:xfrm>
            <a:off x="999406" y="1983846"/>
            <a:ext cx="10041973" cy="4028334"/>
          </a:xfrm>
          <a:ln>
            <a:noFill/>
          </a:ln>
        </p:spPr>
        <p:txBody>
          <a:bodyPr>
            <a:noAutofit/>
          </a:bodyPr>
          <a:lstStyle/>
          <a:p>
            <a:r>
              <a:rPr lang="vi-VN" sz="2400" cap="none">
                <a:solidFill>
                  <a:schemeClr val="tx1"/>
                </a:solidFill>
              </a:rPr>
              <a:t>Một cách hình thức ta định nghĩa ôtômát hữu hạn là bộ gồm năm thành</a:t>
            </a:r>
          </a:p>
          <a:p>
            <a:r>
              <a:rPr lang="vi-VN" sz="2400" cap="none">
                <a:solidFill>
                  <a:schemeClr val="tx1"/>
                </a:solidFill>
              </a:rPr>
              <a:t>phần (Q, </a:t>
            </a:r>
            <a:r>
              <a:rPr lang="el-GR" sz="2400" cap="none">
                <a:solidFill>
                  <a:schemeClr val="tx1"/>
                </a:solidFill>
              </a:rPr>
              <a:t>Σ, δ, </a:t>
            </a:r>
            <a:r>
              <a:rPr lang="vi-VN" sz="2400" cap="none">
                <a:solidFill>
                  <a:schemeClr val="tx1"/>
                </a:solidFill>
              </a:rPr>
              <a:t>q0, F), trong đó:</a:t>
            </a:r>
          </a:p>
          <a:p>
            <a:r>
              <a:rPr lang="vi-VN" sz="2400" cap="none">
                <a:solidFill>
                  <a:schemeClr val="tx1"/>
                </a:solidFill>
              </a:rPr>
              <a:t>▪	Q là tập hợp hữu hạn các trạng thái.</a:t>
            </a:r>
          </a:p>
          <a:p>
            <a:r>
              <a:rPr lang="vi-VN" sz="2400" cap="none">
                <a:solidFill>
                  <a:schemeClr val="tx1"/>
                </a:solidFill>
              </a:rPr>
              <a:t>▪	</a:t>
            </a:r>
            <a:r>
              <a:rPr lang="el-GR" sz="2400" cap="none">
                <a:solidFill>
                  <a:schemeClr val="tx1"/>
                </a:solidFill>
              </a:rPr>
              <a:t>Σ </a:t>
            </a:r>
            <a:r>
              <a:rPr lang="vi-VN" sz="2400" cap="none">
                <a:solidFill>
                  <a:schemeClr val="tx1"/>
                </a:solidFill>
              </a:rPr>
              <a:t>là bộ chữ cái nhập hữu hạn.</a:t>
            </a:r>
          </a:p>
          <a:p>
            <a:r>
              <a:rPr lang="vi-VN" sz="2400" cap="none">
                <a:solidFill>
                  <a:schemeClr val="tx1"/>
                </a:solidFill>
              </a:rPr>
              <a:t>▪	</a:t>
            </a:r>
            <a:r>
              <a:rPr lang="el-GR" sz="2400" cap="none">
                <a:solidFill>
                  <a:schemeClr val="tx1"/>
                </a:solidFill>
              </a:rPr>
              <a:t>δ </a:t>
            </a:r>
            <a:r>
              <a:rPr lang="vi-VN" sz="2400" cap="none">
                <a:solidFill>
                  <a:schemeClr val="tx1"/>
                </a:solidFill>
              </a:rPr>
              <a:t>là hàm chuyển ánh xạ từ Q × </a:t>
            </a:r>
            <a:r>
              <a:rPr lang="el-GR" sz="2400" cap="none">
                <a:solidFill>
                  <a:schemeClr val="tx1"/>
                </a:solidFill>
              </a:rPr>
              <a:t>Σ → </a:t>
            </a:r>
            <a:r>
              <a:rPr lang="vi-VN" sz="2400" cap="none">
                <a:solidFill>
                  <a:schemeClr val="tx1"/>
                </a:solidFill>
              </a:rPr>
              <a:t>Q, tức là </a:t>
            </a:r>
            <a:r>
              <a:rPr lang="el-GR" sz="2400" cap="none">
                <a:solidFill>
                  <a:schemeClr val="tx1"/>
                </a:solidFill>
              </a:rPr>
              <a:t>δ(</a:t>
            </a:r>
            <a:r>
              <a:rPr lang="vi-VN" sz="2400" cap="none">
                <a:solidFill>
                  <a:schemeClr val="tx1"/>
                </a:solidFill>
              </a:rPr>
              <a:t>q, a) là một trạng thái được cho bởi phép chuyển từ trạng thái q trên ký hiệu nhập a.</a:t>
            </a:r>
          </a:p>
          <a:p>
            <a:r>
              <a:rPr lang="vi-VN" sz="2400" cap="none">
                <a:solidFill>
                  <a:schemeClr val="tx1"/>
                </a:solidFill>
              </a:rPr>
              <a:t>▪	q0 c Q là trạng thái bắt đầu</a:t>
            </a:r>
          </a:p>
          <a:p>
            <a:r>
              <a:rPr lang="vi-VN" sz="2400" cap="none">
                <a:solidFill>
                  <a:schemeClr val="tx1"/>
                </a:solidFill>
              </a:rPr>
              <a:t>▪	F ⊆ Q là tập các trạng thái kết thúc.</a:t>
            </a:r>
          </a:p>
          <a:p>
            <a:endParaRPr lang="vi-VN" sz="2400" cap="none">
              <a:solidFill>
                <a:schemeClr val="tx1"/>
              </a:solidFill>
            </a:endParaRPr>
          </a:p>
        </p:txBody>
      </p:sp>
      <p:sp>
        <p:nvSpPr>
          <p:cNvPr id="8" name="Title 1"/>
          <p:cNvSpPr txBox="1">
            <a:spLocks/>
          </p:cNvSpPr>
          <p:nvPr/>
        </p:nvSpPr>
        <p:spPr>
          <a:xfrm>
            <a:off x="999407" y="1134134"/>
            <a:ext cx="8201743" cy="69368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smtClean="0">
                <a:latin typeface="Times New Roman (Headings)"/>
              </a:rPr>
              <a:t>1.2 Giới thiệu</a:t>
            </a:r>
            <a:endParaRPr lang="en-US" sz="3600">
              <a:latin typeface="Times New Roman (Headings)"/>
            </a:endParaRPr>
          </a:p>
        </p:txBody>
      </p:sp>
    </p:spTree>
    <p:extLst>
      <p:ext uri="{BB962C8B-B14F-4D97-AF65-F5344CB8AC3E}">
        <p14:creationId xmlns:p14="http://schemas.microsoft.com/office/powerpoint/2010/main" val="750426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99407" y="547394"/>
            <a:ext cx="7458793" cy="69368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smtClean="0">
                <a:latin typeface="Times New Roman" panose="02020603050405020304" pitchFamily="18" charset="0"/>
                <a:cs typeface="Times New Roman" panose="02020603050405020304" pitchFamily="18" charset="0"/>
              </a:rPr>
              <a:t>I. TÌM HIỂU VỀ AUTOMATA</a:t>
            </a:r>
            <a:endParaRPr lang="en-US" sz="3600">
              <a:latin typeface="Times New Roman" panose="02020603050405020304" pitchFamily="18" charset="0"/>
              <a:cs typeface="Times New Roman" panose="02020603050405020304" pitchFamily="18" charset="0"/>
            </a:endParaRPr>
          </a:p>
        </p:txBody>
      </p:sp>
      <p:sp>
        <p:nvSpPr>
          <p:cNvPr id="7" name="Subtitle 3"/>
          <p:cNvSpPr>
            <a:spLocks noGrp="1"/>
          </p:cNvSpPr>
          <p:nvPr>
            <p:ph type="subTitle" idx="1"/>
          </p:nvPr>
        </p:nvSpPr>
        <p:spPr>
          <a:xfrm>
            <a:off x="999406" y="1983846"/>
            <a:ext cx="10041973" cy="2188104"/>
          </a:xfrm>
          <a:ln>
            <a:noFill/>
          </a:ln>
        </p:spPr>
        <p:txBody>
          <a:bodyPr>
            <a:noAutofit/>
          </a:bodyPr>
          <a:lstStyle/>
          <a:p>
            <a:r>
              <a:rPr lang="vi-VN" sz="2400" cap="none">
                <a:solidFill>
                  <a:schemeClr val="tx1"/>
                </a:solidFill>
              </a:rPr>
              <a:t>Để có thể mô tả một cách hình thức hoạt động của một DFA trên chuỗi, ta mở rộng hàm chuyển </a:t>
            </a:r>
            <a:r>
              <a:rPr lang="el-GR" sz="2400" cap="none">
                <a:solidFill>
                  <a:schemeClr val="tx1"/>
                </a:solidFill>
              </a:rPr>
              <a:t>δ </a:t>
            </a:r>
            <a:r>
              <a:rPr lang="vi-VN" sz="2400" cap="none">
                <a:solidFill>
                  <a:schemeClr val="tx1"/>
                </a:solidFill>
              </a:rPr>
              <a:t>để áp dụng đối với một trạng thái trên chuỗi hơn là một trạng thái trên từng ký hiệu. Ta định nghĩa hàm chuyển </a:t>
            </a:r>
            <a:r>
              <a:rPr lang="el-GR" sz="2400" cap="none">
                <a:solidFill>
                  <a:schemeClr val="tx1"/>
                </a:solidFill>
              </a:rPr>
              <a:t>δ </a:t>
            </a:r>
            <a:r>
              <a:rPr lang="vi-VN" sz="2400" cap="none">
                <a:solidFill>
                  <a:schemeClr val="tx1"/>
                </a:solidFill>
              </a:rPr>
              <a:t>như một ánh xạ từ Q × </a:t>
            </a:r>
            <a:r>
              <a:rPr lang="el-GR" sz="2400" cap="none">
                <a:solidFill>
                  <a:schemeClr val="tx1"/>
                </a:solidFill>
              </a:rPr>
              <a:t>Σ* → </a:t>
            </a:r>
            <a:r>
              <a:rPr lang="vi-VN" sz="2400" cap="none">
                <a:solidFill>
                  <a:schemeClr val="tx1"/>
                </a:solidFill>
              </a:rPr>
              <a:t>Q với ý nghĩa </a:t>
            </a:r>
            <a:r>
              <a:rPr lang="el-GR" sz="2400" cap="none">
                <a:solidFill>
                  <a:schemeClr val="tx1"/>
                </a:solidFill>
              </a:rPr>
              <a:t>δ(</a:t>
            </a:r>
            <a:r>
              <a:rPr lang="vi-VN" sz="2400" cap="none">
                <a:solidFill>
                  <a:schemeClr val="tx1"/>
                </a:solidFill>
              </a:rPr>
              <a:t>q, w) là trạng thái DFA chuyển đến từ trạng thái q trên chuỗi w</a:t>
            </a:r>
          </a:p>
        </p:txBody>
      </p:sp>
      <p:sp>
        <p:nvSpPr>
          <p:cNvPr id="8" name="Title 1"/>
          <p:cNvSpPr txBox="1">
            <a:spLocks/>
          </p:cNvSpPr>
          <p:nvPr/>
        </p:nvSpPr>
        <p:spPr>
          <a:xfrm>
            <a:off x="999407" y="1134134"/>
            <a:ext cx="8201743" cy="69368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a:latin typeface="Times New Roman (Headings)"/>
              </a:rPr>
              <a:t>1.3 Hàm chuyển trạng thái mở rộng</a:t>
            </a:r>
          </a:p>
        </p:txBody>
      </p:sp>
    </p:spTree>
    <p:extLst>
      <p:ext uri="{BB962C8B-B14F-4D97-AF65-F5344CB8AC3E}">
        <p14:creationId xmlns:p14="http://schemas.microsoft.com/office/powerpoint/2010/main" val="19052663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99407" y="547394"/>
            <a:ext cx="7458793" cy="69368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smtClean="0">
                <a:latin typeface="Times New Roman" panose="02020603050405020304" pitchFamily="18" charset="0"/>
                <a:cs typeface="Times New Roman" panose="02020603050405020304" pitchFamily="18" charset="0"/>
              </a:rPr>
              <a:t>I. TÌM HIỂU VỀ AUTOMATA</a:t>
            </a:r>
            <a:endParaRPr lang="en-US" sz="3600">
              <a:latin typeface="Times New Roman" panose="02020603050405020304" pitchFamily="18" charset="0"/>
              <a:cs typeface="Times New Roman" panose="02020603050405020304" pitchFamily="18" charset="0"/>
            </a:endParaRPr>
          </a:p>
        </p:txBody>
      </p:sp>
      <p:sp>
        <p:nvSpPr>
          <p:cNvPr id="7" name="Subtitle 3"/>
          <p:cNvSpPr>
            <a:spLocks noGrp="1"/>
          </p:cNvSpPr>
          <p:nvPr>
            <p:ph type="subTitle" idx="1"/>
          </p:nvPr>
        </p:nvSpPr>
        <p:spPr>
          <a:xfrm>
            <a:off x="999406" y="1983846"/>
            <a:ext cx="10041973" cy="2188104"/>
          </a:xfrm>
          <a:ln>
            <a:noFill/>
          </a:ln>
        </p:spPr>
        <p:txBody>
          <a:bodyPr>
            <a:noAutofit/>
          </a:bodyPr>
          <a:lstStyle/>
          <a:p>
            <a:r>
              <a:rPr lang="vi-VN" sz="2400" cap="none">
                <a:solidFill>
                  <a:schemeClr val="tx1"/>
                </a:solidFill>
              </a:rPr>
              <a:t>Một ôtômát hữu hạn không đơn định có khả năng ở trong nhiều trạng thái khác nhau ở tại một thời điểm. Sự khác nhau cơ bản giữa DFA và NFA là định nghĩa của hàm dịch chuyển. Đối với NFA, hàm dịch chuyển nhận một trạng thái và một ký hiệu nhập và trả về một tập hợp (có thể rỗng) các trạng thái (thay vì trả về đúng 1 trạng thái đối với DFA).</a:t>
            </a:r>
          </a:p>
        </p:txBody>
      </p:sp>
      <p:sp>
        <p:nvSpPr>
          <p:cNvPr id="8" name="Title 1"/>
          <p:cNvSpPr txBox="1">
            <a:spLocks/>
          </p:cNvSpPr>
          <p:nvPr/>
        </p:nvSpPr>
        <p:spPr>
          <a:xfrm>
            <a:off x="999407" y="1134134"/>
            <a:ext cx="8201743" cy="69368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a:latin typeface="Times New Roman" panose="02020603050405020304" pitchFamily="18" charset="0"/>
                <a:cs typeface="Times New Roman" panose="02020603050405020304" pitchFamily="18" charset="0"/>
              </a:rPr>
              <a:t>2.1 </a:t>
            </a:r>
            <a:r>
              <a:rPr lang="vi-VN" sz="3600">
                <a:cs typeface="Times New Roman" panose="02020603050405020304" pitchFamily="18" charset="0"/>
              </a:rPr>
              <a:t>Ôtômát hữu hạn không đơn định</a:t>
            </a:r>
            <a:endParaRPr lang="en-US"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49212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99407" y="547394"/>
            <a:ext cx="7458793" cy="69368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smtClean="0">
                <a:latin typeface="Times New Roman" panose="02020603050405020304" pitchFamily="18" charset="0"/>
                <a:cs typeface="Times New Roman" panose="02020603050405020304" pitchFamily="18" charset="0"/>
              </a:rPr>
              <a:t>I. TÌM HIỂU VỀ AUTOMATA</a:t>
            </a:r>
            <a:endParaRPr lang="en-US" sz="3600">
              <a:latin typeface="Times New Roman" panose="02020603050405020304" pitchFamily="18" charset="0"/>
              <a:cs typeface="Times New Roman" panose="02020603050405020304" pitchFamily="18" charset="0"/>
            </a:endParaRPr>
          </a:p>
        </p:txBody>
      </p:sp>
      <p:sp>
        <p:nvSpPr>
          <p:cNvPr id="7" name="Subtitle 3"/>
          <p:cNvSpPr>
            <a:spLocks noGrp="1"/>
          </p:cNvSpPr>
          <p:nvPr>
            <p:ph type="subTitle" idx="1"/>
          </p:nvPr>
        </p:nvSpPr>
        <p:spPr>
          <a:xfrm>
            <a:off x="999406" y="1983846"/>
            <a:ext cx="10041973" cy="2188104"/>
          </a:xfrm>
          <a:ln>
            <a:noFill/>
          </a:ln>
        </p:spPr>
        <p:txBody>
          <a:bodyPr>
            <a:noAutofit/>
          </a:bodyPr>
          <a:lstStyle/>
          <a:p>
            <a:r>
              <a:rPr lang="vi-VN" sz="2400" cap="none">
                <a:solidFill>
                  <a:schemeClr val="tx1"/>
                </a:solidFill>
              </a:rPr>
              <a:t>Một cách hình thức ta định nghĩa ôtômát hữu hạn không đơn định NFA là một bộ gồm 5 thành phần (Q, </a:t>
            </a:r>
            <a:r>
              <a:rPr lang="el-GR" sz="2400" cap="none">
                <a:solidFill>
                  <a:schemeClr val="tx1"/>
                </a:solidFill>
              </a:rPr>
              <a:t>Σ, δ, </a:t>
            </a:r>
            <a:r>
              <a:rPr lang="vi-VN" sz="2400" cap="none">
                <a:solidFill>
                  <a:schemeClr val="tx1"/>
                </a:solidFill>
              </a:rPr>
              <a:t>q0, F) trong đó Q, </a:t>
            </a:r>
            <a:r>
              <a:rPr lang="el-GR" sz="2400" cap="none">
                <a:solidFill>
                  <a:schemeClr val="tx1"/>
                </a:solidFill>
              </a:rPr>
              <a:t>Σ, </a:t>
            </a:r>
            <a:r>
              <a:rPr lang="vi-VN" sz="2400" cap="none">
                <a:solidFill>
                  <a:schemeClr val="tx1"/>
                </a:solidFill>
              </a:rPr>
              <a:t>q0 và F có ý nghĩa như trong DFA, nhưng </a:t>
            </a:r>
            <a:r>
              <a:rPr lang="el-GR" sz="2400" cap="none">
                <a:solidFill>
                  <a:schemeClr val="tx1"/>
                </a:solidFill>
              </a:rPr>
              <a:t>δ </a:t>
            </a:r>
            <a:r>
              <a:rPr lang="vi-VN" sz="2400" cap="none">
                <a:solidFill>
                  <a:schemeClr val="tx1"/>
                </a:solidFill>
              </a:rPr>
              <a:t>là hàm chuyển ánh xạ từ Q × </a:t>
            </a:r>
            <a:r>
              <a:rPr lang="el-GR" sz="2400" cap="none">
                <a:solidFill>
                  <a:schemeClr val="tx1"/>
                </a:solidFill>
              </a:rPr>
              <a:t>Σ → 2</a:t>
            </a:r>
            <a:r>
              <a:rPr lang="vi-VN" sz="2400" cap="none">
                <a:solidFill>
                  <a:schemeClr val="tx1"/>
                </a:solidFill>
              </a:rPr>
              <a:t>Q.</a:t>
            </a:r>
          </a:p>
          <a:p>
            <a:r>
              <a:rPr lang="vi-VN" sz="2400" cap="none">
                <a:solidFill>
                  <a:schemeClr val="tx1"/>
                </a:solidFill>
              </a:rPr>
              <a:t>Khái niệm </a:t>
            </a:r>
            <a:r>
              <a:rPr lang="el-GR" sz="2400" cap="none">
                <a:solidFill>
                  <a:schemeClr val="tx1"/>
                </a:solidFill>
              </a:rPr>
              <a:t>δ(</a:t>
            </a:r>
            <a:r>
              <a:rPr lang="vi-VN" sz="2400" cap="none">
                <a:solidFill>
                  <a:schemeClr val="tx1"/>
                </a:solidFill>
              </a:rPr>
              <a:t>q, a) là tập hợp tất cả các trạng thái p sao cho có phép chuyển trên nhãn a từ trạng thái q tới p</a:t>
            </a:r>
            <a:r>
              <a:rPr lang="vi-VN" sz="2400" cap="none" smtClean="0">
                <a:solidFill>
                  <a:schemeClr val="tx1"/>
                </a:solidFill>
              </a:rPr>
              <a:t>.</a:t>
            </a:r>
            <a:endParaRPr lang="vi-VN" sz="2400" cap="none">
              <a:solidFill>
                <a:schemeClr val="tx1"/>
              </a:solidFill>
            </a:endParaRPr>
          </a:p>
        </p:txBody>
      </p:sp>
      <p:sp>
        <p:nvSpPr>
          <p:cNvPr id="8" name="Title 1"/>
          <p:cNvSpPr txBox="1">
            <a:spLocks/>
          </p:cNvSpPr>
          <p:nvPr/>
        </p:nvSpPr>
        <p:spPr>
          <a:xfrm>
            <a:off x="999407" y="1134134"/>
            <a:ext cx="8201743" cy="69368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smtClean="0">
                <a:latin typeface="Times New Roman" panose="02020603050405020304" pitchFamily="18" charset="0"/>
                <a:cs typeface="Times New Roman" panose="02020603050405020304" pitchFamily="18" charset="0"/>
              </a:rPr>
              <a:t>2.2 Giới thiệu</a:t>
            </a:r>
            <a:endParaRPr lang="en-US"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02871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99407" y="547394"/>
            <a:ext cx="7618813" cy="69368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smtClean="0">
                <a:latin typeface="Times New Roman" panose="02020603050405020304" pitchFamily="18" charset="0"/>
                <a:cs typeface="Times New Roman" panose="02020603050405020304" pitchFamily="18" charset="0"/>
              </a:rPr>
              <a:t>I. TÌM HIỂU VỀ AUTOMATA</a:t>
            </a:r>
            <a:endParaRPr lang="en-US" sz="360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999407" y="1134134"/>
            <a:ext cx="8201743" cy="69368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smtClean="0">
                <a:latin typeface="Times New Roman" panose="02020603050405020304" pitchFamily="18" charset="0"/>
                <a:cs typeface="Times New Roman" panose="02020603050405020304" pitchFamily="18" charset="0"/>
              </a:rPr>
              <a:t>2.3 Hàm chuyển trạng thái mở rộng</a:t>
            </a:r>
            <a:endParaRPr lang="en-US" sz="3600">
              <a:latin typeface="Times New Roman" panose="02020603050405020304" pitchFamily="18" charset="0"/>
              <a:cs typeface="Times New Roman" panose="02020603050405020304" pitchFamily="18" charset="0"/>
            </a:endParaRPr>
          </a:p>
        </p:txBody>
      </p:sp>
      <p:sp>
        <p:nvSpPr>
          <p:cNvPr id="4" name="TextBox 3"/>
          <p:cNvSpPr txBox="1"/>
          <p:nvPr/>
        </p:nvSpPr>
        <p:spPr>
          <a:xfrm>
            <a:off x="999407" y="1908810"/>
            <a:ext cx="10053403" cy="3046988"/>
          </a:xfrm>
          <a:prstGeom prst="rect">
            <a:avLst/>
          </a:prstGeom>
          <a:noFill/>
          <a:ln>
            <a:noFill/>
          </a:ln>
        </p:spPr>
        <p:txBody>
          <a:bodyPr wrap="square" rtlCol="0">
            <a:spAutoFit/>
          </a:bodyPr>
          <a:lstStyle/>
          <a:p>
            <a:r>
              <a:rPr lang="vi-VN" sz="2400">
                <a:latin typeface="+mj-lt"/>
              </a:rPr>
              <a:t>Để thuận tiện trong việc mô tả hoạt động ôtômát trên chuỗi, ta mở rộng hàm chuyển δ ánh xạ từ Q × Σ* → 2</a:t>
            </a:r>
            <a:r>
              <a:rPr lang="vi-VN" sz="2400" baseline="30000">
                <a:latin typeface="+mj-lt"/>
              </a:rPr>
              <a:t>Q</a:t>
            </a:r>
            <a:r>
              <a:rPr lang="vi-VN" sz="2400">
                <a:latin typeface="+mj-lt"/>
              </a:rPr>
              <a:t> như sau:</a:t>
            </a:r>
            <a:endParaRPr lang="en-US" sz="2400">
              <a:latin typeface="+mj-lt"/>
            </a:endParaRPr>
          </a:p>
          <a:p>
            <a:pPr marL="285750" lvl="0" indent="-285750">
              <a:buFont typeface="Arial" panose="020B0604020202020204" pitchFamily="34" charset="0"/>
              <a:buChar char="•"/>
            </a:pPr>
            <a:r>
              <a:rPr lang="vi-VN" sz="2400">
                <a:latin typeface="+mj-lt"/>
              </a:rPr>
              <a:t>δ(q, ε) = {</a:t>
            </a:r>
            <a:r>
              <a:rPr lang="vi-VN" sz="2400" smtClean="0">
                <a:latin typeface="+mj-lt"/>
              </a:rPr>
              <a:t>q}</a:t>
            </a:r>
            <a:endParaRPr lang="en-US" sz="2400">
              <a:latin typeface="+mj-lt"/>
            </a:endParaRPr>
          </a:p>
          <a:p>
            <a:pPr marL="285750" lvl="0" indent="-285750">
              <a:buFont typeface="Arial" panose="020B0604020202020204" pitchFamily="34" charset="0"/>
              <a:buChar char="•"/>
            </a:pPr>
            <a:r>
              <a:rPr lang="vi-VN" sz="2400" smtClean="0">
                <a:latin typeface="+mj-lt"/>
              </a:rPr>
              <a:t>δ(q</a:t>
            </a:r>
            <a:r>
              <a:rPr lang="vi-VN" sz="2400">
                <a:latin typeface="+mj-lt"/>
              </a:rPr>
              <a:t>, wa) = { p | có một trạng thái r trong δ(q, w) mà p thuộc δ(r, a</a:t>
            </a:r>
            <a:r>
              <a:rPr lang="vi-VN" sz="2400" smtClean="0">
                <a:latin typeface="+mj-lt"/>
              </a:rPr>
              <a:t>)}</a:t>
            </a:r>
            <a:r>
              <a:rPr lang="en-US" sz="2400">
                <a:latin typeface="+mj-lt"/>
              </a:rPr>
              <a:t> </a:t>
            </a:r>
            <a:r>
              <a:rPr lang="vi-VN" sz="2400" smtClean="0">
                <a:latin typeface="+mj-lt"/>
              </a:rPr>
              <a:t>= </a:t>
            </a:r>
            <a:r>
              <a:rPr lang="vi-VN" sz="2400">
                <a:latin typeface="+mj-lt"/>
              </a:rPr>
              <a:t>δ(δ(q, w), </a:t>
            </a:r>
            <a:r>
              <a:rPr lang="vi-VN" sz="2400" smtClean="0">
                <a:latin typeface="+mj-lt"/>
              </a:rPr>
              <a:t>a)</a:t>
            </a:r>
            <a:endParaRPr lang="en-US" sz="2400">
              <a:latin typeface="+mj-lt"/>
            </a:endParaRPr>
          </a:p>
          <a:p>
            <a:pPr marL="285750" lvl="0" indent="-285750">
              <a:buFont typeface="Arial" panose="020B0604020202020204" pitchFamily="34" charset="0"/>
              <a:buChar char="•"/>
            </a:pPr>
            <a:r>
              <a:rPr lang="vi-VN" sz="2400" smtClean="0">
                <a:latin typeface="+mj-lt"/>
              </a:rPr>
              <a:t>δ(P</a:t>
            </a:r>
            <a:r>
              <a:rPr lang="vi-VN" sz="2400">
                <a:latin typeface="+mj-lt"/>
              </a:rPr>
              <a:t>, w) = uq ∈ P δ(q, w), "P c Q Ngôn ngữ được chấp nhận bởi NFA</a:t>
            </a:r>
            <a:endParaRPr lang="en-US" sz="2400">
              <a:latin typeface="+mj-lt"/>
            </a:endParaRPr>
          </a:p>
          <a:p>
            <a:pPr lvl="0"/>
            <a:r>
              <a:rPr lang="vi-VN" sz="2400">
                <a:latin typeface="+mj-lt"/>
              </a:rPr>
              <a:t>Ngôn ngữ L(M), với M là ôtômát hữu hạn không đơn định NFA (Q, Σ, δ, q0, F) là tập hợp: L(M) = {w | δ(q0, w) có chứa một trạng thái trong F </a:t>
            </a:r>
            <a:r>
              <a:rPr lang="vi-VN" sz="2400" smtClean="0">
                <a:latin typeface="+mj-lt"/>
              </a:rPr>
              <a:t>}</a:t>
            </a:r>
            <a:endParaRPr lang="en-US" sz="2400">
              <a:latin typeface="+mj-lt"/>
            </a:endParaRPr>
          </a:p>
        </p:txBody>
      </p:sp>
    </p:spTree>
    <p:extLst>
      <p:ext uri="{BB962C8B-B14F-4D97-AF65-F5344CB8AC3E}">
        <p14:creationId xmlns:p14="http://schemas.microsoft.com/office/powerpoint/2010/main" val="4151850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99407" y="547394"/>
            <a:ext cx="9333313" cy="69368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smtClean="0">
                <a:latin typeface="Times New Roman" panose="02020603050405020304" pitchFamily="18" charset="0"/>
                <a:cs typeface="Times New Roman" panose="02020603050405020304" pitchFamily="18" charset="0"/>
              </a:rPr>
              <a:t>I. TÌM HIỂU VỀ AUTOMATA</a:t>
            </a:r>
            <a:endParaRPr lang="en-US" sz="360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999407" y="1134134"/>
            <a:ext cx="8201743" cy="69368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smtClean="0">
                <a:latin typeface="Times New Roman" panose="02020603050405020304" pitchFamily="18" charset="0"/>
                <a:cs typeface="Times New Roman" panose="02020603050405020304" pitchFamily="18" charset="0"/>
              </a:rPr>
              <a:t>3. Sự tương đương giữa DFA và NFA</a:t>
            </a:r>
            <a:endParaRPr lang="en-US" sz="3600">
              <a:latin typeface="Times New Roman" panose="02020603050405020304" pitchFamily="18" charset="0"/>
              <a:cs typeface="Times New Roman" panose="02020603050405020304" pitchFamily="18" charset="0"/>
            </a:endParaRPr>
          </a:p>
        </p:txBody>
      </p:sp>
      <p:sp>
        <p:nvSpPr>
          <p:cNvPr id="4" name="TextBox 3"/>
          <p:cNvSpPr txBox="1"/>
          <p:nvPr/>
        </p:nvSpPr>
        <p:spPr>
          <a:xfrm>
            <a:off x="999407" y="2414556"/>
            <a:ext cx="10487743" cy="2554545"/>
          </a:xfrm>
          <a:prstGeom prst="rect">
            <a:avLst/>
          </a:prstGeom>
          <a:noFill/>
          <a:ln>
            <a:solidFill>
              <a:schemeClr val="tx1">
                <a:lumMod val="50000"/>
              </a:schemeClr>
            </a:solidFill>
          </a:ln>
        </p:spPr>
        <p:txBody>
          <a:bodyPr wrap="square" rtlCol="0">
            <a:spAutoFit/>
          </a:bodyPr>
          <a:lstStyle/>
          <a:p>
            <a:r>
              <a:rPr lang="vi-VN" sz="4000">
                <a:latin typeface="+mj-lt"/>
              </a:rPr>
              <a:t>Nếu L là tập được chấp nhận bởi một NFA thì tồn tại một DFA chấp nhận L.</a:t>
            </a:r>
            <a:endParaRPr lang="en-US" sz="4000">
              <a:latin typeface="+mj-lt"/>
            </a:endParaRPr>
          </a:p>
          <a:p>
            <a:r>
              <a:rPr lang="vi-VN" sz="4000">
                <a:latin typeface="+mj-lt"/>
              </a:rPr>
              <a:t>Việc chứng minh định lý này được suy từ thuật toán đơn định hóa các ôtômát.</a:t>
            </a:r>
            <a:endParaRPr lang="en-US" sz="4000">
              <a:latin typeface="+mj-lt"/>
            </a:endParaRPr>
          </a:p>
        </p:txBody>
      </p:sp>
    </p:spTree>
    <p:extLst>
      <p:ext uri="{BB962C8B-B14F-4D97-AF65-F5344CB8AC3E}">
        <p14:creationId xmlns:p14="http://schemas.microsoft.com/office/powerpoint/2010/main" val="36241068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147</TotalTime>
  <Words>710</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Times New Roman</vt:lpstr>
      <vt:lpstr>Times New Roman (Headings)</vt:lpstr>
      <vt:lpstr>Wingdings 3</vt:lpstr>
      <vt:lpstr>Ion</vt:lpstr>
      <vt:lpstr>BÁO CÁO TIỂU LUẬN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TIỂU LUẬN</dc:title>
  <dc:creator>Hào Nguyễn Bá Anh</dc:creator>
  <cp:lastModifiedBy>Hào Nguyễn Bá Anh</cp:lastModifiedBy>
  <cp:revision>10</cp:revision>
  <dcterms:created xsi:type="dcterms:W3CDTF">2020-07-02T12:40:00Z</dcterms:created>
  <dcterms:modified xsi:type="dcterms:W3CDTF">2020-07-02T15:32:33Z</dcterms:modified>
</cp:coreProperties>
</file>