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69" r:id="rId4"/>
    <p:sldId id="268" r:id="rId5"/>
    <p:sldId id="267" r:id="rId6"/>
    <p:sldId id="265" r:id="rId7"/>
    <p:sldId id="262" r:id="rId8"/>
    <p:sldId id="263" r:id="rId9"/>
    <p:sldId id="264" r:id="rId10"/>
    <p:sldId id="270" r:id="rId11"/>
    <p:sldId id="271" r:id="rId12"/>
    <p:sldId id="272" r:id="rId13"/>
    <p:sldId id="273" r:id="rId14"/>
    <p:sldId id="274" r:id="rId15"/>
    <p:sldId id="275" r:id="rId16"/>
    <p:sldId id="277" r:id="rId17"/>
    <p:sldId id="276"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6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59" autoAdjust="0"/>
    <p:restoredTop sz="94660"/>
  </p:normalViewPr>
  <p:slideViewPr>
    <p:cSldViewPr snapToGrid="0">
      <p:cViewPr varScale="1">
        <p:scale>
          <a:sx n="67" d="100"/>
          <a:sy n="67" d="100"/>
        </p:scale>
        <p:origin x="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04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089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45980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41564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664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64528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0707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2878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4769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982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7331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950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6869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936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0729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2585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0731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06/07/2020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36878223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0666" y="0"/>
            <a:ext cx="9616965" cy="1271751"/>
          </a:xfrm>
        </p:spPr>
        <p:txBody>
          <a:bodyPr/>
          <a:lstStyle/>
          <a:p>
            <a:r>
              <a:rPr lang="en-US" dirty="0">
                <a:ln w="0">
                  <a:solidFill>
                    <a:schemeClr val="accent3">
                      <a:lumMod val="60000"/>
                      <a:lumOff val="40000"/>
                    </a:schemeClr>
                  </a:solidFill>
                </a:ln>
                <a:solidFill>
                  <a:schemeClr val="accent3"/>
                </a:solidFill>
                <a:effectLst>
                  <a:reflection blurRad="6350" stA="60000" endA="900" endPos="58000" dir="5400000" sy="-100000" algn="bl" rotWithShape="0"/>
                </a:effectLst>
              </a:rPr>
              <a:t>BÁO CÁO TIỂU LUẬN</a:t>
            </a:r>
          </a:p>
        </p:txBody>
      </p:sp>
      <p:sp>
        <p:nvSpPr>
          <p:cNvPr id="3" name="Subtitle 2"/>
          <p:cNvSpPr>
            <a:spLocks noGrp="1"/>
          </p:cNvSpPr>
          <p:nvPr>
            <p:ph type="subTitle" idx="1"/>
          </p:nvPr>
        </p:nvSpPr>
        <p:spPr>
          <a:xfrm>
            <a:off x="999406" y="2144966"/>
            <a:ext cx="9793089" cy="2839157"/>
          </a:xfrm>
        </p:spPr>
        <p:txBody>
          <a:bodyPr>
            <a:noAutofit/>
          </a:bodyPr>
          <a:lstStyle/>
          <a:p>
            <a:pPr algn="ct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Đề</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tài</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a:t>
            </a:r>
          </a:p>
          <a:p>
            <a:pPr marL="342900" indent="-342900">
              <a:buFontTx/>
              <a:buChar char="-"/>
            </a:pP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Tìm</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hiểu</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về</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Automata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hữu</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hạn</a:t>
            </a:r>
            <a:endPar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endParaRPr>
          </a:p>
          <a:p>
            <a:pPr marL="342900" indent="-342900">
              <a:buFontTx/>
              <a:buChar char="-"/>
            </a:pP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Tìm</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FA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đoán</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nhận</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ngôn</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ngữ</a:t>
            </a:r>
            <a:endPar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endParaRPr>
          </a:p>
          <a:p>
            <a:pPr marL="342900" indent="-342900">
              <a:buFontTx/>
              <a:buChar char="-"/>
            </a:pP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Tìm</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DFA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và</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NFA-e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và</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Xây</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dựng</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hệ</a:t>
            </a:r>
            <a:r>
              <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 </a:t>
            </a:r>
            <a:r>
              <a:rPr lang="en-US" sz="3600"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thống</a:t>
            </a:r>
            <a:endParaRPr lang="en-US"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7458130" y="5124222"/>
            <a:ext cx="4733870" cy="1323439"/>
          </a:xfrm>
          <a:prstGeom prst="rect">
            <a:avLst/>
          </a:prstGeom>
          <a:noFill/>
        </p:spPr>
        <p:txBody>
          <a:bodyPr wrap="square" rtlCol="0">
            <a:spAutoFit/>
          </a:bodyPr>
          <a:lstStyle/>
          <a:p>
            <a:r>
              <a:rPr lang="en-US" sz="2000" dirty="0" err="1">
                <a:solidFill>
                  <a:srgbClr val="FFFF00"/>
                </a:solidFill>
                <a:latin typeface="Times New Roman" panose="02020603050405020304" pitchFamily="18" charset="0"/>
                <a:cs typeface="Times New Roman" panose="02020603050405020304" pitchFamily="18" charset="0"/>
              </a:rPr>
              <a:t>Sinh</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viên</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thực</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hiện</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đề</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tài</a:t>
            </a:r>
            <a:r>
              <a:rPr lang="en-US" sz="2000" dirty="0">
                <a:solidFill>
                  <a:srgbClr val="FFFF00"/>
                </a:solidFill>
                <a:latin typeface="Times New Roman" panose="02020603050405020304" pitchFamily="18" charset="0"/>
                <a:cs typeface="Times New Roman" panose="02020603050405020304" pitchFamily="18" charset="0"/>
              </a:rPr>
              <a:t>:</a:t>
            </a:r>
          </a:p>
          <a:p>
            <a:pPr marL="285750" indent="-285750">
              <a:buFontTx/>
              <a:buChar char="-"/>
            </a:pPr>
            <a:r>
              <a:rPr lang="en-US" sz="2000" dirty="0" err="1">
                <a:solidFill>
                  <a:srgbClr val="FFFF00"/>
                </a:solidFill>
                <a:latin typeface="Times New Roman" panose="02020603050405020304" pitchFamily="18" charset="0"/>
                <a:cs typeface="Times New Roman" panose="02020603050405020304" pitchFamily="18" charset="0"/>
              </a:rPr>
              <a:t>Nguyễn</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Bá</a:t>
            </a:r>
            <a:r>
              <a:rPr lang="en-US" sz="2000" dirty="0">
                <a:solidFill>
                  <a:srgbClr val="FFFF00"/>
                </a:solidFill>
                <a:latin typeface="Times New Roman" panose="02020603050405020304" pitchFamily="18" charset="0"/>
                <a:cs typeface="Times New Roman" panose="02020603050405020304" pitchFamily="18" charset="0"/>
              </a:rPr>
              <a:t> Anh </a:t>
            </a:r>
            <a:r>
              <a:rPr lang="en-US" sz="2000" dirty="0" err="1">
                <a:solidFill>
                  <a:srgbClr val="FFFF00"/>
                </a:solidFill>
                <a:latin typeface="Times New Roman" panose="02020603050405020304" pitchFamily="18" charset="0"/>
                <a:cs typeface="Times New Roman" panose="02020603050405020304" pitchFamily="18" charset="0"/>
              </a:rPr>
              <a:t>Hào</a:t>
            </a:r>
            <a:r>
              <a:rPr lang="en-US" sz="2000" dirty="0">
                <a:solidFill>
                  <a:srgbClr val="FFFF00"/>
                </a:solidFill>
                <a:latin typeface="Times New Roman" panose="02020603050405020304" pitchFamily="18" charset="0"/>
                <a:cs typeface="Times New Roman" panose="02020603050405020304" pitchFamily="18" charset="0"/>
              </a:rPr>
              <a:t> 18004038</a:t>
            </a:r>
          </a:p>
          <a:p>
            <a:pPr marL="285750" indent="-285750">
              <a:buFontTx/>
              <a:buChar char="-"/>
            </a:pPr>
            <a:r>
              <a:rPr lang="en-US" sz="2000" dirty="0" err="1">
                <a:solidFill>
                  <a:srgbClr val="FFFF00"/>
                </a:solidFill>
                <a:latin typeface="Times New Roman" panose="02020603050405020304" pitchFamily="18" charset="0"/>
                <a:cs typeface="Times New Roman" panose="02020603050405020304" pitchFamily="18" charset="0"/>
              </a:rPr>
              <a:t>Nguyễn</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Phạm</a:t>
            </a:r>
            <a:r>
              <a:rPr lang="en-US" sz="2000" dirty="0">
                <a:solidFill>
                  <a:srgbClr val="FFFF00"/>
                </a:solidFill>
                <a:latin typeface="Times New Roman" panose="02020603050405020304" pitchFamily="18" charset="0"/>
                <a:cs typeface="Times New Roman" panose="02020603050405020304" pitchFamily="18" charset="0"/>
              </a:rPr>
              <a:t> Anh </a:t>
            </a:r>
            <a:r>
              <a:rPr lang="en-US" sz="2000" dirty="0" err="1">
                <a:solidFill>
                  <a:srgbClr val="FFFF00"/>
                </a:solidFill>
                <a:latin typeface="Times New Roman" panose="02020603050405020304" pitchFamily="18" charset="0"/>
                <a:cs typeface="Times New Roman" panose="02020603050405020304" pitchFamily="18" charset="0"/>
              </a:rPr>
              <a:t>Thư</a:t>
            </a:r>
            <a:r>
              <a:rPr lang="en-US" sz="2000" dirty="0">
                <a:solidFill>
                  <a:srgbClr val="FFFF00"/>
                </a:solidFill>
                <a:latin typeface="Times New Roman" panose="02020603050405020304" pitchFamily="18" charset="0"/>
                <a:cs typeface="Times New Roman" panose="02020603050405020304" pitchFamily="18" charset="0"/>
              </a:rPr>
              <a:t> 18004131</a:t>
            </a:r>
          </a:p>
          <a:p>
            <a:pPr marL="285750" indent="-285750">
              <a:buFontTx/>
              <a:buChar char="-"/>
            </a:pPr>
            <a:r>
              <a:rPr lang="en-US" sz="2000" dirty="0">
                <a:solidFill>
                  <a:srgbClr val="FFFF00"/>
                </a:solidFill>
                <a:latin typeface="Times New Roman" panose="02020603050405020304" pitchFamily="18" charset="0"/>
                <a:cs typeface="Times New Roman" panose="02020603050405020304" pitchFamily="18" charset="0"/>
              </a:rPr>
              <a:t>Trương </a:t>
            </a:r>
            <a:r>
              <a:rPr lang="en-US" sz="2000" dirty="0" err="1">
                <a:solidFill>
                  <a:srgbClr val="FFFF00"/>
                </a:solidFill>
                <a:latin typeface="Times New Roman" panose="02020603050405020304" pitchFamily="18" charset="0"/>
                <a:cs typeface="Times New Roman" panose="02020603050405020304" pitchFamily="18" charset="0"/>
              </a:rPr>
              <a:t>Thành</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Khang</a:t>
            </a:r>
            <a:r>
              <a:rPr lang="en-US" sz="2000" dirty="0">
                <a:solidFill>
                  <a:srgbClr val="FFFF00"/>
                </a:solidFill>
                <a:latin typeface="Times New Roman" panose="02020603050405020304" pitchFamily="18" charset="0"/>
                <a:cs typeface="Times New Roman" panose="02020603050405020304" pitchFamily="18" charset="0"/>
              </a:rPr>
              <a:t> 18004054</a:t>
            </a:r>
          </a:p>
        </p:txBody>
      </p:sp>
    </p:spTree>
    <p:extLst>
      <p:ext uri="{BB962C8B-B14F-4D97-AF65-F5344CB8AC3E}">
        <p14:creationId xmlns:p14="http://schemas.microsoft.com/office/powerpoint/2010/main" val="3965682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2"/>
                                        </p:tgtEl>
                                        <p:attrNameLst>
                                          <p:attrName>ppt_y</p:attrName>
                                        </p:attrNameLst>
                                      </p:cBhvr>
                                      <p:tavLst>
                                        <p:tav tm="0">
                                          <p:val>
                                            <p:strVal val="#ppt_y"/>
                                          </p:val>
                                        </p:tav>
                                        <p:tav tm="100000">
                                          <p:val>
                                            <p:strVal val="#ppt_y"/>
                                          </p:val>
                                        </p:tav>
                                      </p:tavLst>
                                    </p:anim>
                                    <p:anim calcmode="lin" valueType="num">
                                      <p:cBhvr>
                                        <p:cTn id="9"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2"/>
                                        </p:tgtEl>
                                      </p:cBhvr>
                                    </p:animEffect>
                                  </p:childTnLst>
                                </p:cTn>
                              </p:par>
                            </p:childTnLst>
                          </p:cTn>
                        </p:par>
                        <p:par>
                          <p:cTn id="12" fill="hold">
                            <p:stCondLst>
                              <p:cond delay="920"/>
                            </p:stCondLst>
                            <p:childTnLst>
                              <p:par>
                                <p:cTn id="13" presetID="47"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192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2920"/>
                            </p:stCondLst>
                            <p:childTnLst>
                              <p:par>
                                <p:cTn id="25" presetID="42" presetClass="entr" presetSubtype="0"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0" fill="hold">
                            <p:stCondLst>
                              <p:cond delay="3920"/>
                            </p:stCondLst>
                            <p:childTnLst>
                              <p:par>
                                <p:cTn id="31" presetID="42" presetClass="entr" presetSubtype="0" fill="hold"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492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sp>
        <p:nvSpPr>
          <p:cNvPr id="5" name="TextBox 4">
            <a:extLst>
              <a:ext uri="{FF2B5EF4-FFF2-40B4-BE49-F238E27FC236}">
                <a16:creationId xmlns:a16="http://schemas.microsoft.com/office/drawing/2014/main" id="{E3B85BC5-B5A8-4AE2-A516-B295C2FC1F85}"/>
              </a:ext>
            </a:extLst>
          </p:cNvPr>
          <p:cNvSpPr txBox="1"/>
          <p:nvPr/>
        </p:nvSpPr>
        <p:spPr>
          <a:xfrm>
            <a:off x="665795" y="1369904"/>
            <a:ext cx="9369028" cy="830997"/>
          </a:xfrm>
          <a:prstGeom prst="rect">
            <a:avLst/>
          </a:prstGeom>
          <a:noFill/>
        </p:spPr>
        <p:txBody>
          <a:bodyPr wrap="square">
            <a:spAutoFit/>
          </a:bodyPr>
          <a:lstStyle/>
          <a:p>
            <a:pPr marL="45720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t>
            </a:r>
            <a:r>
              <a:rPr lang="en-US" sz="2400" dirty="0" err="1">
                <a:latin typeface="Times New Roman" panose="02020603050405020304" pitchFamily="18" charset="0"/>
                <a:ea typeface="Calibri" panose="020F0502020204030204" pitchFamily="34" charset="0"/>
                <a:cs typeface="Times New Roman" panose="02020603050405020304" pitchFamily="18" charset="0"/>
              </a:rPr>
              <a:t>ự</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DFA M ({a, b},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7" name="Picture 6">
            <a:extLst>
              <a:ext uri="{FF2B5EF4-FFF2-40B4-BE49-F238E27FC236}">
                <a16:creationId xmlns:a16="http://schemas.microsoft.com/office/drawing/2014/main" id="{AA94A173-81B0-4CED-A12D-586D44460B85}"/>
              </a:ext>
            </a:extLst>
          </p:cNvPr>
          <p:cNvPicPr>
            <a:picLocks noChangeAspect="1"/>
          </p:cNvPicPr>
          <p:nvPr/>
        </p:nvPicPr>
        <p:blipFill>
          <a:blip r:embed="rId2"/>
          <a:stretch>
            <a:fillRect/>
          </a:stretch>
        </p:blipFill>
        <p:spPr>
          <a:xfrm>
            <a:off x="1100522" y="2200901"/>
            <a:ext cx="6161905" cy="3228571"/>
          </a:xfrm>
          <a:prstGeom prst="rect">
            <a:avLst/>
          </a:prstGeom>
        </p:spPr>
      </p:pic>
    </p:spTree>
    <p:extLst>
      <p:ext uri="{BB962C8B-B14F-4D97-AF65-F5344CB8AC3E}">
        <p14:creationId xmlns:p14="http://schemas.microsoft.com/office/powerpoint/2010/main" val="3208583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pic>
        <p:nvPicPr>
          <p:cNvPr id="6" name="Picture 5">
            <a:extLst>
              <a:ext uri="{FF2B5EF4-FFF2-40B4-BE49-F238E27FC236}">
                <a16:creationId xmlns:a16="http://schemas.microsoft.com/office/drawing/2014/main" id="{FFAB0869-F548-4007-B5D3-6DA23DDF977C}"/>
              </a:ext>
            </a:extLst>
          </p:cNvPr>
          <p:cNvPicPr/>
          <p:nvPr/>
        </p:nvPicPr>
        <p:blipFill>
          <a:blip r:embed="rId2"/>
          <a:stretch>
            <a:fillRect/>
          </a:stretch>
        </p:blipFill>
        <p:spPr>
          <a:xfrm>
            <a:off x="1762444" y="2076767"/>
            <a:ext cx="7638732" cy="4524058"/>
          </a:xfrm>
          <a:prstGeom prst="rect">
            <a:avLst/>
          </a:prstGeom>
        </p:spPr>
      </p:pic>
      <p:sp>
        <p:nvSpPr>
          <p:cNvPr id="8" name="TextBox 7">
            <a:extLst>
              <a:ext uri="{FF2B5EF4-FFF2-40B4-BE49-F238E27FC236}">
                <a16:creationId xmlns:a16="http://schemas.microsoft.com/office/drawing/2014/main" id="{9B4AEAB7-A851-4837-BFFB-0D81D2C244F9}"/>
              </a:ext>
            </a:extLst>
          </p:cNvPr>
          <p:cNvSpPr txBox="1"/>
          <p:nvPr/>
        </p:nvSpPr>
        <p:spPr>
          <a:xfrm>
            <a:off x="665795" y="1369904"/>
            <a:ext cx="9369028" cy="461665"/>
          </a:xfrm>
          <a:prstGeom prst="rect">
            <a:avLst/>
          </a:prstGeom>
          <a:noFill/>
        </p:spPr>
        <p:txBody>
          <a:bodyPr wrap="square">
            <a:spAutoFit/>
          </a:bodyPr>
          <a:lstStyle/>
          <a:p>
            <a:pPr marL="45720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075082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sp>
        <p:nvSpPr>
          <p:cNvPr id="5" name="TextBox 4">
            <a:extLst>
              <a:ext uri="{FF2B5EF4-FFF2-40B4-BE49-F238E27FC236}">
                <a16:creationId xmlns:a16="http://schemas.microsoft.com/office/drawing/2014/main" id="{019E90DC-281B-404D-9F2F-CBBA0A96F2A4}"/>
              </a:ext>
            </a:extLst>
          </p:cNvPr>
          <p:cNvSpPr txBox="1"/>
          <p:nvPr/>
        </p:nvSpPr>
        <p:spPr>
          <a:xfrm>
            <a:off x="627932" y="1536174"/>
            <a:ext cx="10416306" cy="3785652"/>
          </a:xfrm>
          <a:prstGeom prst="rect">
            <a:avLst/>
          </a:prstGeom>
          <a:noFill/>
        </p:spPr>
        <p:txBody>
          <a:bodyPr wrap="square">
            <a:spAutoFit/>
          </a:bodyPr>
          <a:lstStyle/>
          <a:p>
            <a:pPr lvl="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x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abaabbb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aba)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ab),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aba),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abaabb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abaabbb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abaabb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effectLst/>
                <a:latin typeface="Times New Roman" panose="02020603050405020304" pitchFamily="18" charset="0"/>
                <a:ea typeface="Calibri" panose="020F0502020204030204" pitchFamily="34" charset="0"/>
              </a:rPr>
              <a:t>q</a:t>
            </a:r>
            <a:r>
              <a:rPr lang="en-US" sz="2400" baseline="-25000" dirty="0">
                <a:effectLst/>
                <a:latin typeface="Times New Roman" panose="02020603050405020304" pitchFamily="18" charset="0"/>
                <a:ea typeface="Calibri" panose="020F0502020204030204" pitchFamily="34" charset="0"/>
              </a:rPr>
              <a:t>4</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là</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trạng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thái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kết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thúc</a:t>
            </a:r>
            <a:r>
              <a:rPr lang="en-US" sz="2400" dirty="0">
                <a:effectLst/>
                <a:latin typeface="Times New Roman" panose="02020603050405020304" pitchFamily="18" charset="0"/>
                <a:ea typeface="Calibri" panose="020F0502020204030204" pitchFamily="34" charset="0"/>
              </a:rPr>
              <a:t> (q</a:t>
            </a:r>
            <a:r>
              <a:rPr lang="en-US" sz="2400" baseline="-25000" dirty="0">
                <a:effectLst/>
                <a:latin typeface="Times New Roman" panose="02020603050405020304" pitchFamily="18" charset="0"/>
                <a:ea typeface="Calibri" panose="020F0502020204030204" pitchFamily="34" charset="0"/>
              </a:rPr>
              <a:t>4</a:t>
            </a:r>
            <a:r>
              <a:rPr lang="en-US" sz="2400"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rPr>
              <a:t> F)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Chuỗi</a:t>
            </a:r>
            <a:r>
              <a:rPr lang="en-US" sz="2400" dirty="0">
                <a:effectLst/>
                <a:latin typeface="Times New Roman" panose="02020603050405020304" pitchFamily="18" charset="0"/>
                <a:ea typeface="Calibri" panose="020F0502020204030204" pitchFamily="34" charset="0"/>
              </a:rPr>
              <a:t> x = </a:t>
            </a:r>
            <a:r>
              <a:rPr lang="en-US" sz="2400" dirty="0" err="1">
                <a:effectLst/>
                <a:latin typeface="Times New Roman" panose="02020603050405020304" pitchFamily="18" charset="0"/>
                <a:ea typeface="Calibri" panose="020F0502020204030204" pitchFamily="34" charset="0"/>
              </a:rPr>
              <a:t>abaabbb</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được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đoán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nhận</a:t>
            </a:r>
            <a:endParaRPr lang="en-US" sz="2400" dirty="0"/>
          </a:p>
        </p:txBody>
      </p:sp>
      <p:pic>
        <p:nvPicPr>
          <p:cNvPr id="7" name="Picture 6">
            <a:extLst>
              <a:ext uri="{FF2B5EF4-FFF2-40B4-BE49-F238E27FC236}">
                <a16:creationId xmlns:a16="http://schemas.microsoft.com/office/drawing/2014/main" id="{AE5B09E8-C7FA-4FDD-9BB9-97C7D34E93B0}"/>
              </a:ext>
            </a:extLst>
          </p:cNvPr>
          <p:cNvPicPr/>
          <p:nvPr/>
        </p:nvPicPr>
        <p:blipFill>
          <a:blip r:embed="rId2"/>
          <a:stretch>
            <a:fillRect/>
          </a:stretch>
        </p:blipFill>
        <p:spPr>
          <a:xfrm>
            <a:off x="7065169" y="1241076"/>
            <a:ext cx="5100638" cy="2923858"/>
          </a:xfrm>
          <a:prstGeom prst="rect">
            <a:avLst/>
          </a:prstGeom>
        </p:spPr>
      </p:pic>
    </p:spTree>
    <p:extLst>
      <p:ext uri="{BB962C8B-B14F-4D97-AF65-F5344CB8AC3E}">
        <p14:creationId xmlns:p14="http://schemas.microsoft.com/office/powerpoint/2010/main" val="1176129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ipe(left)">
                                      <p:cBhvr>
                                        <p:cTn id="29" dur="5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wipe(left)">
                                      <p:cBhvr>
                                        <p:cTn id="34" dur="500"/>
                                        <p:tgtEl>
                                          <p:spTgt spid="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wipe(left)">
                                      <p:cBhvr>
                                        <p:cTn id="39" dur="500"/>
                                        <p:tgtEl>
                                          <p:spTgt spid="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wipe(left)">
                                      <p:cBhvr>
                                        <p:cTn id="44" dur="500"/>
                                        <p:tgtEl>
                                          <p:spTgt spid="5">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wipe(left)">
                                      <p:cBhvr>
                                        <p:cTn id="49" dur="500"/>
                                        <p:tgtEl>
                                          <p:spTgt spid="5">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wipe(left)">
                                      <p:cBhvr>
                                        <p:cTn id="54" dur="500"/>
                                        <p:tgtEl>
                                          <p:spTgt spid="5">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Effect transition="in" filter="wipe(left)">
                                      <p:cBhvr>
                                        <p:cTn id="59" dur="500"/>
                                        <p:tgtEl>
                                          <p:spTgt spid="5">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7" end="7"/>
                                            </p:txEl>
                                          </p:spTgt>
                                        </p:tgtEl>
                                        <p:attrNameLst>
                                          <p:attrName>style.visibility</p:attrName>
                                        </p:attrNameLst>
                                      </p:cBhvr>
                                      <p:to>
                                        <p:strVal val="visible"/>
                                      </p:to>
                                    </p:set>
                                    <p:animEffect transition="in" filter="wipe(left)">
                                      <p:cBhvr>
                                        <p:cTn id="64" dur="500"/>
                                        <p:tgtEl>
                                          <p:spTgt spid="5">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xEl>
                                              <p:pRg st="8" end="8"/>
                                            </p:txEl>
                                          </p:spTgt>
                                        </p:tgtEl>
                                        <p:attrNameLst>
                                          <p:attrName>style.visibility</p:attrName>
                                        </p:attrNameLst>
                                      </p:cBhvr>
                                      <p:to>
                                        <p:strVal val="visible"/>
                                      </p:to>
                                    </p:set>
                                    <p:animEffect transition="in" filter="wipe(left)">
                                      <p:cBhvr>
                                        <p:cTn id="69" dur="500"/>
                                        <p:tgtEl>
                                          <p:spTgt spid="5">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
                                            <p:txEl>
                                              <p:pRg st="9" end="9"/>
                                            </p:txEl>
                                          </p:spTgt>
                                        </p:tgtEl>
                                        <p:attrNameLst>
                                          <p:attrName>style.visibility</p:attrName>
                                        </p:attrNameLst>
                                      </p:cBhvr>
                                      <p:to>
                                        <p:strVal val="visible"/>
                                      </p:to>
                                    </p:set>
                                    <p:animEffect transition="in" filter="wipe(left)">
                                      <p:cBhvr>
                                        <p:cTn id="7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sp>
        <p:nvSpPr>
          <p:cNvPr id="6" name="TextBox 5">
            <a:extLst>
              <a:ext uri="{FF2B5EF4-FFF2-40B4-BE49-F238E27FC236}">
                <a16:creationId xmlns:a16="http://schemas.microsoft.com/office/drawing/2014/main" id="{83346B09-257C-499F-986B-5FCB005489EF}"/>
              </a:ext>
            </a:extLst>
          </p:cNvPr>
          <p:cNvSpPr txBox="1"/>
          <p:nvPr/>
        </p:nvSpPr>
        <p:spPr>
          <a:xfrm>
            <a:off x="999407" y="1416959"/>
            <a:ext cx="9711928" cy="4893647"/>
          </a:xfrm>
          <a:prstGeom prst="rect">
            <a:avLst/>
          </a:prstGeom>
          <a:noFill/>
        </p:spPr>
        <p:txBody>
          <a:bodyPr wrap="square">
            <a:spAutoFit/>
          </a:bodyPr>
          <a:lstStyle/>
          <a:p>
            <a:pPr lvl="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y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aababbabab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aa),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aababbaba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aababbabab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aababbaba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rPr>
              <a:t>q</a:t>
            </a:r>
            <a:r>
              <a:rPr lang="en-US" sz="2400" baseline="-25000" dirty="0">
                <a:effectLst/>
                <a:latin typeface="Times New Roman" panose="02020603050405020304" pitchFamily="18" charset="0"/>
                <a:ea typeface="Calibri" panose="020F0502020204030204" pitchFamily="34" charset="0"/>
              </a:rPr>
              <a:t>4</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là</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trạng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thái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kết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thúc</a:t>
            </a:r>
            <a:r>
              <a:rPr lang="en-US" sz="2400" dirty="0">
                <a:effectLst/>
                <a:latin typeface="Times New Roman" panose="02020603050405020304" pitchFamily="18" charset="0"/>
                <a:ea typeface="Calibri" panose="020F0502020204030204" pitchFamily="34" charset="0"/>
              </a:rPr>
              <a:t> (q</a:t>
            </a:r>
            <a:r>
              <a:rPr lang="en-US" sz="2400" baseline="-25000" dirty="0">
                <a:effectLst/>
                <a:latin typeface="Times New Roman" panose="02020603050405020304" pitchFamily="18" charset="0"/>
                <a:ea typeface="Calibri" panose="020F0502020204030204" pitchFamily="34" charset="0"/>
              </a:rPr>
              <a:t>4</a:t>
            </a:r>
            <a:r>
              <a:rPr lang="en-US" sz="2400"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rPr>
              <a:t> F)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Chuỗi</a:t>
            </a:r>
            <a:r>
              <a:rPr lang="en-US" sz="2400" dirty="0">
                <a:effectLst/>
                <a:latin typeface="Times New Roman" panose="02020603050405020304" pitchFamily="18" charset="0"/>
                <a:ea typeface="Calibri" panose="020F0502020204030204" pitchFamily="34" charset="0"/>
              </a:rPr>
              <a:t> y = </a:t>
            </a:r>
            <a:r>
              <a:rPr lang="en-US" sz="2400" dirty="0" err="1">
                <a:effectLst/>
                <a:latin typeface="Times New Roman" panose="02020603050405020304" pitchFamily="18" charset="0"/>
                <a:ea typeface="Calibri" panose="020F0502020204030204" pitchFamily="34" charset="0"/>
              </a:rPr>
              <a:t>aababbabab</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được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đoán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nhận</a:t>
            </a:r>
            <a:endParaRPr lang="en-US" sz="2400" dirty="0"/>
          </a:p>
        </p:txBody>
      </p:sp>
      <p:pic>
        <p:nvPicPr>
          <p:cNvPr id="7" name="Picture 6">
            <a:extLst>
              <a:ext uri="{FF2B5EF4-FFF2-40B4-BE49-F238E27FC236}">
                <a16:creationId xmlns:a16="http://schemas.microsoft.com/office/drawing/2014/main" id="{0CE24284-7121-4D25-BFD5-9E469E542559}"/>
              </a:ext>
            </a:extLst>
          </p:cNvPr>
          <p:cNvPicPr/>
          <p:nvPr/>
        </p:nvPicPr>
        <p:blipFill>
          <a:blip r:embed="rId2"/>
          <a:stretch>
            <a:fillRect/>
          </a:stretch>
        </p:blipFill>
        <p:spPr>
          <a:xfrm>
            <a:off x="7215188" y="1241076"/>
            <a:ext cx="4714875" cy="2645124"/>
          </a:xfrm>
          <a:prstGeom prst="rect">
            <a:avLst/>
          </a:prstGeom>
        </p:spPr>
      </p:pic>
    </p:spTree>
    <p:extLst>
      <p:ext uri="{BB962C8B-B14F-4D97-AF65-F5344CB8AC3E}">
        <p14:creationId xmlns:p14="http://schemas.microsoft.com/office/powerpoint/2010/main" val="28890066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wipe(left)">
                                      <p:cBhvr>
                                        <p:cTn id="39" dur="500"/>
                                        <p:tgtEl>
                                          <p:spTgt spid="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wipe(left)">
                                      <p:cBhvr>
                                        <p:cTn id="44" dur="500"/>
                                        <p:tgtEl>
                                          <p:spTgt spid="6">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Effect transition="in" filter="wipe(left)">
                                      <p:cBhvr>
                                        <p:cTn id="49" dur="500"/>
                                        <p:tgtEl>
                                          <p:spTgt spid="6">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wipe(left)">
                                      <p:cBhvr>
                                        <p:cTn id="54" dur="500"/>
                                        <p:tgtEl>
                                          <p:spTgt spid="6">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Effect transition="in" filter="wipe(left)">
                                      <p:cBhvr>
                                        <p:cTn id="59" dur="500"/>
                                        <p:tgtEl>
                                          <p:spTgt spid="6">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
                                            <p:txEl>
                                              <p:pRg st="7" end="7"/>
                                            </p:txEl>
                                          </p:spTgt>
                                        </p:tgtEl>
                                        <p:attrNameLst>
                                          <p:attrName>style.visibility</p:attrName>
                                        </p:attrNameLst>
                                      </p:cBhvr>
                                      <p:to>
                                        <p:strVal val="visible"/>
                                      </p:to>
                                    </p:set>
                                    <p:animEffect transition="in" filter="wipe(left)">
                                      <p:cBhvr>
                                        <p:cTn id="64" dur="500"/>
                                        <p:tgtEl>
                                          <p:spTgt spid="6">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
                                            <p:txEl>
                                              <p:pRg st="8" end="8"/>
                                            </p:txEl>
                                          </p:spTgt>
                                        </p:tgtEl>
                                        <p:attrNameLst>
                                          <p:attrName>style.visibility</p:attrName>
                                        </p:attrNameLst>
                                      </p:cBhvr>
                                      <p:to>
                                        <p:strVal val="visible"/>
                                      </p:to>
                                    </p:set>
                                    <p:animEffect transition="in" filter="wipe(left)">
                                      <p:cBhvr>
                                        <p:cTn id="69" dur="500"/>
                                        <p:tgtEl>
                                          <p:spTgt spid="6">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
                                            <p:txEl>
                                              <p:pRg st="9" end="9"/>
                                            </p:txEl>
                                          </p:spTgt>
                                        </p:tgtEl>
                                        <p:attrNameLst>
                                          <p:attrName>style.visibility</p:attrName>
                                        </p:attrNameLst>
                                      </p:cBhvr>
                                      <p:to>
                                        <p:strVal val="visible"/>
                                      </p:to>
                                    </p:set>
                                    <p:animEffect transition="in" filter="wipe(left)">
                                      <p:cBhvr>
                                        <p:cTn id="74" dur="500"/>
                                        <p:tgtEl>
                                          <p:spTgt spid="6">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animEffect transition="in" filter="wipe(left)">
                                      <p:cBhvr>
                                        <p:cTn id="79" dur="500"/>
                                        <p:tgtEl>
                                          <p:spTgt spid="6">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
                                            <p:txEl>
                                              <p:pRg st="11" end="11"/>
                                            </p:txEl>
                                          </p:spTgt>
                                        </p:tgtEl>
                                        <p:attrNameLst>
                                          <p:attrName>style.visibility</p:attrName>
                                        </p:attrNameLst>
                                      </p:cBhvr>
                                      <p:to>
                                        <p:strVal val="visible"/>
                                      </p:to>
                                    </p:set>
                                    <p:animEffect transition="in" filter="wipe(left)">
                                      <p:cBhvr>
                                        <p:cTn id="84" dur="500"/>
                                        <p:tgtEl>
                                          <p:spTgt spid="6">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6">
                                            <p:txEl>
                                              <p:pRg st="12" end="12"/>
                                            </p:txEl>
                                          </p:spTgt>
                                        </p:tgtEl>
                                        <p:attrNameLst>
                                          <p:attrName>style.visibility</p:attrName>
                                        </p:attrNameLst>
                                      </p:cBhvr>
                                      <p:to>
                                        <p:strVal val="visible"/>
                                      </p:to>
                                    </p:set>
                                    <p:animEffect transition="in" filter="wipe(left)">
                                      <p:cBhvr>
                                        <p:cTn id="89"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sp>
        <p:nvSpPr>
          <p:cNvPr id="5" name="TextBox 4">
            <a:extLst>
              <a:ext uri="{FF2B5EF4-FFF2-40B4-BE49-F238E27FC236}">
                <a16:creationId xmlns:a16="http://schemas.microsoft.com/office/drawing/2014/main" id="{FAA8BDB0-5845-44F5-8BD0-638EB641B48D}"/>
              </a:ext>
            </a:extLst>
          </p:cNvPr>
          <p:cNvSpPr txBox="1"/>
          <p:nvPr/>
        </p:nvSpPr>
        <p:spPr>
          <a:xfrm>
            <a:off x="999407" y="1541113"/>
            <a:ext cx="10001968" cy="4154984"/>
          </a:xfrm>
          <a:prstGeom prst="rect">
            <a:avLst/>
          </a:prstGeom>
          <a:noFill/>
        </p:spPr>
        <p:txBody>
          <a:bodyPr wrap="square">
            <a:spAutoFit/>
          </a:bodyPr>
          <a:lstStyle/>
          <a:p>
            <a:pPr lvl="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z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abbabaab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ab),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abba)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abba),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abbaba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abbabaa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abbaba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abbabaab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abbabaa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 =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y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aababbabab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9A81A38-4A52-4440-9B00-14C1A28CD032}"/>
              </a:ext>
            </a:extLst>
          </p:cNvPr>
          <p:cNvPicPr/>
          <p:nvPr/>
        </p:nvPicPr>
        <p:blipFill>
          <a:blip r:embed="rId2"/>
          <a:stretch>
            <a:fillRect/>
          </a:stretch>
        </p:blipFill>
        <p:spPr>
          <a:xfrm>
            <a:off x="7215188" y="1241076"/>
            <a:ext cx="4714875" cy="2645124"/>
          </a:xfrm>
          <a:prstGeom prst="rect">
            <a:avLst/>
          </a:prstGeom>
        </p:spPr>
      </p:pic>
    </p:spTree>
    <p:extLst>
      <p:ext uri="{BB962C8B-B14F-4D97-AF65-F5344CB8AC3E}">
        <p14:creationId xmlns:p14="http://schemas.microsoft.com/office/powerpoint/2010/main" val="1387896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ipe(left)">
                                      <p:cBhvr>
                                        <p:cTn id="29" dur="5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wipe(left)">
                                      <p:cBhvr>
                                        <p:cTn id="34" dur="500"/>
                                        <p:tgtEl>
                                          <p:spTgt spid="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wipe(left)">
                                      <p:cBhvr>
                                        <p:cTn id="39" dur="500"/>
                                        <p:tgtEl>
                                          <p:spTgt spid="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wipe(left)">
                                      <p:cBhvr>
                                        <p:cTn id="44" dur="500"/>
                                        <p:tgtEl>
                                          <p:spTgt spid="5">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wipe(left)">
                                      <p:cBhvr>
                                        <p:cTn id="49" dur="500"/>
                                        <p:tgtEl>
                                          <p:spTgt spid="5">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wipe(left)">
                                      <p:cBhvr>
                                        <p:cTn id="54" dur="500"/>
                                        <p:tgtEl>
                                          <p:spTgt spid="5">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Effect transition="in" filter="wipe(left)">
                                      <p:cBhvr>
                                        <p:cTn id="59" dur="500"/>
                                        <p:tgtEl>
                                          <p:spTgt spid="5">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7" end="7"/>
                                            </p:txEl>
                                          </p:spTgt>
                                        </p:tgtEl>
                                        <p:attrNameLst>
                                          <p:attrName>style.visibility</p:attrName>
                                        </p:attrNameLst>
                                      </p:cBhvr>
                                      <p:to>
                                        <p:strVal val="visible"/>
                                      </p:to>
                                    </p:set>
                                    <p:animEffect transition="in" filter="wipe(left)">
                                      <p:cBhvr>
                                        <p:cTn id="64" dur="500"/>
                                        <p:tgtEl>
                                          <p:spTgt spid="5">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xEl>
                                              <p:pRg st="8" end="8"/>
                                            </p:txEl>
                                          </p:spTgt>
                                        </p:tgtEl>
                                        <p:attrNameLst>
                                          <p:attrName>style.visibility</p:attrName>
                                        </p:attrNameLst>
                                      </p:cBhvr>
                                      <p:to>
                                        <p:strVal val="visible"/>
                                      </p:to>
                                    </p:set>
                                    <p:animEffect transition="in" filter="wipe(left)">
                                      <p:cBhvr>
                                        <p:cTn id="69" dur="500"/>
                                        <p:tgtEl>
                                          <p:spTgt spid="5">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
                                            <p:txEl>
                                              <p:pRg st="9" end="9"/>
                                            </p:txEl>
                                          </p:spTgt>
                                        </p:tgtEl>
                                        <p:attrNameLst>
                                          <p:attrName>style.visibility</p:attrName>
                                        </p:attrNameLst>
                                      </p:cBhvr>
                                      <p:to>
                                        <p:strVal val="visible"/>
                                      </p:to>
                                    </p:set>
                                    <p:animEffect transition="in" filter="wipe(left)">
                                      <p:cBhvr>
                                        <p:cTn id="74" dur="500"/>
                                        <p:tgtEl>
                                          <p:spTgt spid="5">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animEffect transition="in" filter="wipe(left)">
                                      <p:cBhvr>
                                        <p:cTn id="7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sp>
        <p:nvSpPr>
          <p:cNvPr id="8" name="TextBox 7">
            <a:extLst>
              <a:ext uri="{FF2B5EF4-FFF2-40B4-BE49-F238E27FC236}">
                <a16:creationId xmlns:a16="http://schemas.microsoft.com/office/drawing/2014/main" id="{3A1134E5-BA3A-4FD4-A8A9-1CACB3AC3182}"/>
              </a:ext>
            </a:extLst>
          </p:cNvPr>
          <p:cNvSpPr txBox="1"/>
          <p:nvPr/>
        </p:nvSpPr>
        <p:spPr>
          <a:xfrm>
            <a:off x="489348" y="1431428"/>
            <a:ext cx="9126140" cy="830997"/>
          </a:xfrm>
          <a:prstGeom prst="rect">
            <a:avLst/>
          </a:prstGeom>
          <a:noFill/>
        </p:spPr>
        <p:txBody>
          <a:bodyPr wrap="square">
            <a:spAutoFit/>
          </a:bodyPr>
          <a:lstStyle/>
          <a:p>
            <a:pPr marL="45720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NFA N ({a, b},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9" name="Picture 8">
            <a:extLst>
              <a:ext uri="{FF2B5EF4-FFF2-40B4-BE49-F238E27FC236}">
                <a16:creationId xmlns:a16="http://schemas.microsoft.com/office/drawing/2014/main" id="{A046A61B-7D1C-405F-9935-CC37295BC0B7}"/>
              </a:ext>
            </a:extLst>
          </p:cNvPr>
          <p:cNvPicPr>
            <a:picLocks noChangeAspect="1"/>
          </p:cNvPicPr>
          <p:nvPr/>
        </p:nvPicPr>
        <p:blipFill>
          <a:blip r:embed="rId2"/>
          <a:stretch>
            <a:fillRect/>
          </a:stretch>
        </p:blipFill>
        <p:spPr>
          <a:xfrm>
            <a:off x="999407" y="2262425"/>
            <a:ext cx="6446469" cy="2909650"/>
          </a:xfrm>
          <a:prstGeom prst="rect">
            <a:avLst/>
          </a:prstGeom>
        </p:spPr>
      </p:pic>
    </p:spTree>
    <p:extLst>
      <p:ext uri="{BB962C8B-B14F-4D97-AF65-F5344CB8AC3E}">
        <p14:creationId xmlns:p14="http://schemas.microsoft.com/office/powerpoint/2010/main" val="2332237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sp>
        <p:nvSpPr>
          <p:cNvPr id="5" name="TextBox 4">
            <a:extLst>
              <a:ext uri="{FF2B5EF4-FFF2-40B4-BE49-F238E27FC236}">
                <a16:creationId xmlns:a16="http://schemas.microsoft.com/office/drawing/2014/main" id="{044F3EA5-F7F6-46B2-8CA6-F204984B1CE6}"/>
              </a:ext>
            </a:extLst>
          </p:cNvPr>
          <p:cNvSpPr txBox="1"/>
          <p:nvPr/>
        </p:nvSpPr>
        <p:spPr>
          <a:xfrm>
            <a:off x="489348" y="1431428"/>
            <a:ext cx="9126140" cy="461665"/>
          </a:xfrm>
          <a:prstGeom prst="rect">
            <a:avLst/>
          </a:prstGeom>
          <a:noFill/>
        </p:spPr>
        <p:txBody>
          <a:bodyPr wrap="square">
            <a:spAutoFit/>
          </a:bodyPr>
          <a:lstStyle/>
          <a:p>
            <a:pPr marL="457200">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D83624D-3ECA-4812-B140-DEC7AF2FD6F8}"/>
              </a:ext>
            </a:extLst>
          </p:cNvPr>
          <p:cNvPicPr/>
          <p:nvPr/>
        </p:nvPicPr>
        <p:blipFill>
          <a:blip r:embed="rId2"/>
          <a:stretch>
            <a:fillRect/>
          </a:stretch>
        </p:blipFill>
        <p:spPr>
          <a:xfrm>
            <a:off x="3224213" y="1662260"/>
            <a:ext cx="5943600" cy="4864100"/>
          </a:xfrm>
          <a:prstGeom prst="rect">
            <a:avLst/>
          </a:prstGeom>
        </p:spPr>
      </p:pic>
    </p:spTree>
    <p:extLst>
      <p:ext uri="{BB962C8B-B14F-4D97-AF65-F5344CB8AC3E}">
        <p14:creationId xmlns:p14="http://schemas.microsoft.com/office/powerpoint/2010/main" val="38658941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pic>
        <p:nvPicPr>
          <p:cNvPr id="6" name="Picture 5">
            <a:extLst>
              <a:ext uri="{FF2B5EF4-FFF2-40B4-BE49-F238E27FC236}">
                <a16:creationId xmlns:a16="http://schemas.microsoft.com/office/drawing/2014/main" id="{2D83624D-3ECA-4812-B140-DEC7AF2FD6F8}"/>
              </a:ext>
            </a:extLst>
          </p:cNvPr>
          <p:cNvPicPr/>
          <p:nvPr/>
        </p:nvPicPr>
        <p:blipFill>
          <a:blip r:embed="rId2"/>
          <a:stretch>
            <a:fillRect/>
          </a:stretch>
        </p:blipFill>
        <p:spPr>
          <a:xfrm>
            <a:off x="5529262" y="2543175"/>
            <a:ext cx="6508551" cy="4188473"/>
          </a:xfrm>
          <a:prstGeom prst="rect">
            <a:avLst/>
          </a:prstGeom>
        </p:spPr>
      </p:pic>
      <p:sp>
        <p:nvSpPr>
          <p:cNvPr id="10" name="TextBox 9">
            <a:extLst>
              <a:ext uri="{FF2B5EF4-FFF2-40B4-BE49-F238E27FC236}">
                <a16:creationId xmlns:a16="http://schemas.microsoft.com/office/drawing/2014/main" id="{3FBD40AB-B810-468B-B1DE-AC6503FA2A0D}"/>
              </a:ext>
            </a:extLst>
          </p:cNvPr>
          <p:cNvSpPr txBox="1"/>
          <p:nvPr/>
        </p:nvSpPr>
        <p:spPr>
          <a:xfrm>
            <a:off x="878793" y="1305342"/>
            <a:ext cx="9930531" cy="3785652"/>
          </a:xfrm>
          <a:prstGeom prst="rect">
            <a:avLst/>
          </a:prstGeom>
          <a:noFill/>
        </p:spPr>
        <p:txBody>
          <a:bodyPr wrap="square">
            <a:spAutoFit/>
          </a:bodyPr>
          <a:lstStyle/>
          <a:p>
            <a:pPr lvl="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x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abaabbb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40385">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540385">
              <a:spcAft>
                <a:spcPts val="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vị</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trí</a:t>
            </a:r>
            <a:r>
              <a:rPr lang="en-US" sz="2400" dirty="0">
                <a:latin typeface="Times New Roman" panose="02020603050405020304" pitchFamily="18" charset="0"/>
                <a:ea typeface="Calibri" panose="020F0502020204030204" pitchFamily="34" charset="0"/>
                <a:cs typeface="Times New Roman" panose="02020603050405020304" pitchFamily="18" charset="0"/>
              </a:rPr>
              <a:t> Start </a:t>
            </a:r>
            <a:r>
              <a:rPr lang="en-US" sz="2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abaabbb </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baabbb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aabbb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abbb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a:t>
            </a:r>
          </a:p>
        </p:txBody>
      </p:sp>
    </p:spTree>
    <p:extLst>
      <p:ext uri="{BB962C8B-B14F-4D97-AF65-F5344CB8AC3E}">
        <p14:creationId xmlns:p14="http://schemas.microsoft.com/office/powerpoint/2010/main" val="3043991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5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xEl>
                                              <p:pRg st="1" end="1"/>
                                            </p:txEl>
                                          </p:spTgt>
                                        </p:tgtEl>
                                        <p:attrNameLst>
                                          <p:attrName>style.visibility</p:attrName>
                                        </p:attrNameLst>
                                      </p:cBhvr>
                                      <p:to>
                                        <p:strVal val="visible"/>
                                      </p:to>
                                    </p:set>
                                    <p:animEffect transition="in" filter="wipe(left)">
                                      <p:cBhvr>
                                        <p:cTn id="34" dur="500"/>
                                        <p:tgtEl>
                                          <p:spTgt spid="1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wipe(left)">
                                      <p:cBhvr>
                                        <p:cTn id="39" dur="500"/>
                                        <p:tgtEl>
                                          <p:spTgt spid="10">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xEl>
                                              <p:pRg st="3" end="3"/>
                                            </p:txEl>
                                          </p:spTgt>
                                        </p:tgtEl>
                                        <p:attrNameLst>
                                          <p:attrName>style.visibility</p:attrName>
                                        </p:attrNameLst>
                                      </p:cBhvr>
                                      <p:to>
                                        <p:strVal val="visible"/>
                                      </p:to>
                                    </p:set>
                                    <p:animEffect transition="in" filter="wipe(left)">
                                      <p:cBhvr>
                                        <p:cTn id="44" dur="500"/>
                                        <p:tgtEl>
                                          <p:spTgt spid="10">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Effect transition="in" filter="wipe(left)">
                                      <p:cBhvr>
                                        <p:cTn id="49" dur="500"/>
                                        <p:tgtEl>
                                          <p:spTgt spid="10">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
                                            <p:txEl>
                                              <p:pRg st="5" end="5"/>
                                            </p:txEl>
                                          </p:spTgt>
                                        </p:tgtEl>
                                        <p:attrNameLst>
                                          <p:attrName>style.visibility</p:attrName>
                                        </p:attrNameLst>
                                      </p:cBhvr>
                                      <p:to>
                                        <p:strVal val="visible"/>
                                      </p:to>
                                    </p:set>
                                    <p:animEffect transition="in" filter="wipe(left)">
                                      <p:cBhvr>
                                        <p:cTn id="54" dur="500"/>
                                        <p:tgtEl>
                                          <p:spTgt spid="10">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xEl>
                                              <p:pRg st="6" end="6"/>
                                            </p:txEl>
                                          </p:spTgt>
                                        </p:tgtEl>
                                        <p:attrNameLst>
                                          <p:attrName>style.visibility</p:attrName>
                                        </p:attrNameLst>
                                      </p:cBhvr>
                                      <p:to>
                                        <p:strVal val="visible"/>
                                      </p:to>
                                    </p:set>
                                    <p:animEffect transition="in" filter="wipe(left)">
                                      <p:cBhvr>
                                        <p:cTn id="59" dur="500"/>
                                        <p:tgtEl>
                                          <p:spTgt spid="10">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
                                            <p:txEl>
                                              <p:pRg st="7" end="7"/>
                                            </p:txEl>
                                          </p:spTgt>
                                        </p:tgtEl>
                                        <p:attrNameLst>
                                          <p:attrName>style.visibility</p:attrName>
                                        </p:attrNameLst>
                                      </p:cBhvr>
                                      <p:to>
                                        <p:strVal val="visible"/>
                                      </p:to>
                                    </p:set>
                                    <p:animEffect transition="in" filter="wipe(left)">
                                      <p:cBhvr>
                                        <p:cTn id="64" dur="500"/>
                                        <p:tgtEl>
                                          <p:spTgt spid="10">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0">
                                            <p:txEl>
                                              <p:pRg st="8" end="8"/>
                                            </p:txEl>
                                          </p:spTgt>
                                        </p:tgtEl>
                                        <p:attrNameLst>
                                          <p:attrName>style.visibility</p:attrName>
                                        </p:attrNameLst>
                                      </p:cBhvr>
                                      <p:to>
                                        <p:strVal val="visible"/>
                                      </p:to>
                                    </p:set>
                                    <p:animEffect transition="in" filter="wipe(left)">
                                      <p:cBhvr>
                                        <p:cTn id="69" dur="500"/>
                                        <p:tgtEl>
                                          <p:spTgt spid="10">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
                                            <p:txEl>
                                              <p:pRg st="9" end="9"/>
                                            </p:txEl>
                                          </p:spTgt>
                                        </p:tgtEl>
                                        <p:attrNameLst>
                                          <p:attrName>style.visibility</p:attrName>
                                        </p:attrNameLst>
                                      </p:cBhvr>
                                      <p:to>
                                        <p:strVal val="visible"/>
                                      </p:to>
                                    </p:set>
                                    <p:animEffect transition="in" filter="wipe(left)">
                                      <p:cBhvr>
                                        <p:cTn id="74"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pic>
        <p:nvPicPr>
          <p:cNvPr id="6" name="Picture 5">
            <a:extLst>
              <a:ext uri="{FF2B5EF4-FFF2-40B4-BE49-F238E27FC236}">
                <a16:creationId xmlns:a16="http://schemas.microsoft.com/office/drawing/2014/main" id="{2D83624D-3ECA-4812-B140-DEC7AF2FD6F8}"/>
              </a:ext>
            </a:extLst>
          </p:cNvPr>
          <p:cNvPicPr/>
          <p:nvPr/>
        </p:nvPicPr>
        <p:blipFill>
          <a:blip r:embed="rId2"/>
          <a:stretch>
            <a:fillRect/>
          </a:stretch>
        </p:blipFill>
        <p:spPr>
          <a:xfrm>
            <a:off x="5786438" y="2557463"/>
            <a:ext cx="6251376" cy="4174185"/>
          </a:xfrm>
          <a:prstGeom prst="rect">
            <a:avLst/>
          </a:prstGeom>
        </p:spPr>
      </p:pic>
      <p:sp>
        <p:nvSpPr>
          <p:cNvPr id="7" name="TextBox 6">
            <a:extLst>
              <a:ext uri="{FF2B5EF4-FFF2-40B4-BE49-F238E27FC236}">
                <a16:creationId xmlns:a16="http://schemas.microsoft.com/office/drawing/2014/main" id="{BA49D896-5165-4218-88AE-3AA65080F657}"/>
              </a:ext>
            </a:extLst>
          </p:cNvPr>
          <p:cNvSpPr txBox="1"/>
          <p:nvPr/>
        </p:nvSpPr>
        <p:spPr>
          <a:xfrm>
            <a:off x="860822" y="1425892"/>
            <a:ext cx="9197578" cy="4524315"/>
          </a:xfrm>
          <a:prstGeom prst="rect">
            <a:avLst/>
          </a:prstGeom>
          <a:noFill/>
        </p:spPr>
        <p:txBody>
          <a:bodyPr wrap="square">
            <a:spAutoFit/>
          </a:bodyPr>
          <a:lstStyle/>
          <a:p>
            <a:pPr lvl="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y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aababbabb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40385">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540385">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sz="2400" dirty="0" err="1">
                <a:latin typeface="Times New Roman" panose="02020603050405020304" pitchFamily="18" charset="0"/>
                <a:ea typeface="Calibri" panose="020F0502020204030204" pitchFamily="34" charset="0"/>
                <a:cs typeface="Times New Roman" panose="02020603050405020304" pitchFamily="18" charset="0"/>
              </a:rPr>
              <a:t>ừ</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vị</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trí</a:t>
            </a:r>
            <a:r>
              <a:rPr lang="en-US" sz="2400" dirty="0">
                <a:latin typeface="Times New Roman" panose="02020603050405020304" pitchFamily="18" charset="0"/>
                <a:ea typeface="Calibri" panose="020F0502020204030204" pitchFamily="34" charset="0"/>
                <a:cs typeface="Times New Roman" panose="02020603050405020304" pitchFamily="18" charset="0"/>
              </a:rPr>
              <a:t> Start </a:t>
            </a:r>
            <a:r>
              <a:rPr lang="en-US" sz="2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aababbabb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ababbabb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babbabb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abbabb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bbabb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babb</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abab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a:t>
            </a:r>
          </a:p>
        </p:txBody>
      </p:sp>
    </p:spTree>
    <p:extLst>
      <p:ext uri="{BB962C8B-B14F-4D97-AF65-F5344CB8AC3E}">
        <p14:creationId xmlns:p14="http://schemas.microsoft.com/office/powerpoint/2010/main" val="1671734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wipe(left)">
                                      <p:cBhvr>
                                        <p:cTn id="34" dur="500"/>
                                        <p:tgtEl>
                                          <p:spTgt spid="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wipe(left)">
                                      <p:cBhvr>
                                        <p:cTn id="39" dur="500"/>
                                        <p:tgtEl>
                                          <p:spTgt spid="7">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
                                            <p:txEl>
                                              <p:pRg st="3" end="3"/>
                                            </p:txEl>
                                          </p:spTgt>
                                        </p:tgtEl>
                                        <p:attrNameLst>
                                          <p:attrName>style.visibility</p:attrName>
                                        </p:attrNameLst>
                                      </p:cBhvr>
                                      <p:to>
                                        <p:strVal val="visible"/>
                                      </p:to>
                                    </p:set>
                                    <p:animEffect transition="in" filter="wipe(left)">
                                      <p:cBhvr>
                                        <p:cTn id="44" dur="500"/>
                                        <p:tgtEl>
                                          <p:spTgt spid="7">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animEffect transition="in" filter="wipe(left)">
                                      <p:cBhvr>
                                        <p:cTn id="49" dur="500"/>
                                        <p:tgtEl>
                                          <p:spTgt spid="7">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wipe(left)">
                                      <p:cBhvr>
                                        <p:cTn id="54" dur="500"/>
                                        <p:tgtEl>
                                          <p:spTgt spid="7">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xEl>
                                              <p:pRg st="6" end="6"/>
                                            </p:txEl>
                                          </p:spTgt>
                                        </p:tgtEl>
                                        <p:attrNameLst>
                                          <p:attrName>style.visibility</p:attrName>
                                        </p:attrNameLst>
                                      </p:cBhvr>
                                      <p:to>
                                        <p:strVal val="visible"/>
                                      </p:to>
                                    </p:set>
                                    <p:animEffect transition="in" filter="wipe(left)">
                                      <p:cBhvr>
                                        <p:cTn id="59" dur="500"/>
                                        <p:tgtEl>
                                          <p:spTgt spid="7">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
                                            <p:txEl>
                                              <p:pRg st="7" end="7"/>
                                            </p:txEl>
                                          </p:spTgt>
                                        </p:tgtEl>
                                        <p:attrNameLst>
                                          <p:attrName>style.visibility</p:attrName>
                                        </p:attrNameLst>
                                      </p:cBhvr>
                                      <p:to>
                                        <p:strVal val="visible"/>
                                      </p:to>
                                    </p:set>
                                    <p:animEffect transition="in" filter="wipe(left)">
                                      <p:cBhvr>
                                        <p:cTn id="64" dur="500"/>
                                        <p:tgtEl>
                                          <p:spTgt spid="7">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xEl>
                                              <p:pRg st="8" end="8"/>
                                            </p:txEl>
                                          </p:spTgt>
                                        </p:tgtEl>
                                        <p:attrNameLst>
                                          <p:attrName>style.visibility</p:attrName>
                                        </p:attrNameLst>
                                      </p:cBhvr>
                                      <p:to>
                                        <p:strVal val="visible"/>
                                      </p:to>
                                    </p:set>
                                    <p:animEffect transition="in" filter="wipe(left)">
                                      <p:cBhvr>
                                        <p:cTn id="69" dur="500"/>
                                        <p:tgtEl>
                                          <p:spTgt spid="7">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
                                            <p:txEl>
                                              <p:pRg st="9" end="9"/>
                                            </p:txEl>
                                          </p:spTgt>
                                        </p:tgtEl>
                                        <p:attrNameLst>
                                          <p:attrName>style.visibility</p:attrName>
                                        </p:attrNameLst>
                                      </p:cBhvr>
                                      <p:to>
                                        <p:strVal val="visible"/>
                                      </p:to>
                                    </p:set>
                                    <p:animEffect transition="in" filter="wipe(left)">
                                      <p:cBhvr>
                                        <p:cTn id="74" dur="500"/>
                                        <p:tgtEl>
                                          <p:spTgt spid="7">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
                                            <p:txEl>
                                              <p:pRg st="10" end="10"/>
                                            </p:txEl>
                                          </p:spTgt>
                                        </p:tgtEl>
                                        <p:attrNameLst>
                                          <p:attrName>style.visibility</p:attrName>
                                        </p:attrNameLst>
                                      </p:cBhvr>
                                      <p:to>
                                        <p:strVal val="visible"/>
                                      </p:to>
                                    </p:set>
                                    <p:animEffect transition="in" filter="wipe(left)">
                                      <p:cBhvr>
                                        <p:cTn id="79"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CEC8D-083B-43A2-A6AC-AB4D2DBF710B}"/>
              </a:ext>
            </a:extLst>
          </p:cNvPr>
          <p:cNvSpPr txBox="1">
            <a:spLocks/>
          </p:cNvSpPr>
          <p:nvPr/>
        </p:nvSpPr>
        <p:spPr>
          <a:xfrm>
            <a:off x="999407" y="547394"/>
            <a:ext cx="8616081"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II. TÌM NGÔN NGỮ BIỂU DIỄN BỞI FA</a:t>
            </a:r>
          </a:p>
        </p:txBody>
      </p:sp>
      <p:pic>
        <p:nvPicPr>
          <p:cNvPr id="6" name="Picture 5">
            <a:extLst>
              <a:ext uri="{FF2B5EF4-FFF2-40B4-BE49-F238E27FC236}">
                <a16:creationId xmlns:a16="http://schemas.microsoft.com/office/drawing/2014/main" id="{2D83624D-3ECA-4812-B140-DEC7AF2FD6F8}"/>
              </a:ext>
            </a:extLst>
          </p:cNvPr>
          <p:cNvPicPr/>
          <p:nvPr/>
        </p:nvPicPr>
        <p:blipFill>
          <a:blip r:embed="rId2"/>
          <a:stretch>
            <a:fillRect/>
          </a:stretch>
        </p:blipFill>
        <p:spPr>
          <a:xfrm>
            <a:off x="5786438" y="2557463"/>
            <a:ext cx="6251376" cy="4174185"/>
          </a:xfrm>
          <a:prstGeom prst="rect">
            <a:avLst/>
          </a:prstGeom>
        </p:spPr>
      </p:pic>
      <p:sp>
        <p:nvSpPr>
          <p:cNvPr id="8" name="TextBox 7">
            <a:extLst>
              <a:ext uri="{FF2B5EF4-FFF2-40B4-BE49-F238E27FC236}">
                <a16:creationId xmlns:a16="http://schemas.microsoft.com/office/drawing/2014/main" id="{20757591-9151-475D-AA03-EBF48709A559}"/>
              </a:ext>
            </a:extLst>
          </p:cNvPr>
          <p:cNvSpPr txBox="1"/>
          <p:nvPr/>
        </p:nvSpPr>
        <p:spPr>
          <a:xfrm>
            <a:off x="999407" y="1483042"/>
            <a:ext cx="6093618" cy="4524315"/>
          </a:xfrm>
          <a:prstGeom prst="rect">
            <a:avLst/>
          </a:prstGeom>
          <a:noFill/>
        </p:spPr>
        <p:txBody>
          <a:bodyPr wrap="square">
            <a:spAutoFit/>
          </a:bodyPr>
          <a:lstStyle/>
          <a:p>
            <a:pPr lvl="0">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z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abbbabaab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40385">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540385">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sz="2400" dirty="0" err="1">
                <a:latin typeface="Times New Roman" panose="02020603050405020304" pitchFamily="18" charset="0"/>
                <a:ea typeface="Calibri" panose="020F0502020204030204" pitchFamily="34" charset="0"/>
                <a:cs typeface="Times New Roman" panose="02020603050405020304" pitchFamily="18" charset="0"/>
              </a:rPr>
              <a:t>ừ</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vị</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trí</a:t>
            </a:r>
            <a:r>
              <a:rPr lang="en-US" sz="2400" dirty="0">
                <a:latin typeface="Times New Roman" panose="02020603050405020304" pitchFamily="18" charset="0"/>
                <a:ea typeface="Calibri" panose="020F0502020204030204" pitchFamily="34" charset="0"/>
                <a:cs typeface="Times New Roman" panose="02020603050405020304" pitchFamily="18" charset="0"/>
              </a:rPr>
              <a:t> Start </a:t>
            </a:r>
            <a:r>
              <a:rPr lang="en-US" sz="2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abbbabaab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bbbabaab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bbabaab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babaab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abaab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baab</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t>
            </a:r>
          </a:p>
          <a:p>
            <a:pPr marL="540385">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a:t>
            </a:r>
          </a:p>
        </p:txBody>
      </p:sp>
    </p:spTree>
    <p:extLst>
      <p:ext uri="{BB962C8B-B14F-4D97-AF65-F5344CB8AC3E}">
        <p14:creationId xmlns:p14="http://schemas.microsoft.com/office/powerpoint/2010/main" val="32275643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wipe(left)">
                                      <p:cBhvr>
                                        <p:cTn id="29" dur="5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wipe(left)">
                                      <p:cBhvr>
                                        <p:cTn id="34" dur="500"/>
                                        <p:tgtEl>
                                          <p:spTgt spid="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wipe(left)">
                                      <p:cBhvr>
                                        <p:cTn id="39" dur="500"/>
                                        <p:tgtEl>
                                          <p:spTgt spid="8">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animEffect transition="in" filter="wipe(left)">
                                      <p:cBhvr>
                                        <p:cTn id="44" dur="500"/>
                                        <p:tgtEl>
                                          <p:spTgt spid="8">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animEffect transition="in" filter="wipe(left)">
                                      <p:cBhvr>
                                        <p:cTn id="49" dur="500"/>
                                        <p:tgtEl>
                                          <p:spTgt spid="8">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xEl>
                                              <p:pRg st="5" end="5"/>
                                            </p:txEl>
                                          </p:spTgt>
                                        </p:tgtEl>
                                        <p:attrNameLst>
                                          <p:attrName>style.visibility</p:attrName>
                                        </p:attrNameLst>
                                      </p:cBhvr>
                                      <p:to>
                                        <p:strVal val="visible"/>
                                      </p:to>
                                    </p:set>
                                    <p:animEffect transition="in" filter="wipe(left)">
                                      <p:cBhvr>
                                        <p:cTn id="54" dur="500"/>
                                        <p:tgtEl>
                                          <p:spTgt spid="8">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animEffect transition="in" filter="wipe(left)">
                                      <p:cBhvr>
                                        <p:cTn id="59" dur="500"/>
                                        <p:tgtEl>
                                          <p:spTgt spid="8">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wipe(left)">
                                      <p:cBhvr>
                                        <p:cTn id="64" dur="500"/>
                                        <p:tgtEl>
                                          <p:spTgt spid="8">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wipe(left)">
                                      <p:cBhvr>
                                        <p:cTn id="69" dur="500"/>
                                        <p:tgtEl>
                                          <p:spTgt spid="8">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
                                            <p:txEl>
                                              <p:pRg st="9" end="9"/>
                                            </p:txEl>
                                          </p:spTgt>
                                        </p:tgtEl>
                                        <p:attrNameLst>
                                          <p:attrName>style.visibility</p:attrName>
                                        </p:attrNameLst>
                                      </p:cBhvr>
                                      <p:to>
                                        <p:strVal val="visible"/>
                                      </p:to>
                                    </p:set>
                                    <p:animEffect transition="in" filter="wipe(left)">
                                      <p:cBhvr>
                                        <p:cTn id="74" dur="500"/>
                                        <p:tgtEl>
                                          <p:spTgt spid="8">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8">
                                            <p:txEl>
                                              <p:pRg st="10" end="10"/>
                                            </p:txEl>
                                          </p:spTgt>
                                        </p:tgtEl>
                                        <p:attrNameLst>
                                          <p:attrName>style.visibility</p:attrName>
                                        </p:attrNameLst>
                                      </p:cBhvr>
                                      <p:to>
                                        <p:strVal val="visible"/>
                                      </p:to>
                                    </p:set>
                                    <p:animEffect transition="in" filter="wipe(left)">
                                      <p:cBhvr>
                                        <p:cTn id="79"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I. TÌM HIỂU VỀ AUTOMATA</a:t>
            </a:r>
          </a:p>
        </p:txBody>
      </p:sp>
      <p:sp>
        <p:nvSpPr>
          <p:cNvPr id="7" name="Subtitle 3"/>
          <p:cNvSpPr>
            <a:spLocks noGrp="1"/>
          </p:cNvSpPr>
          <p:nvPr>
            <p:ph type="subTitle" idx="1"/>
          </p:nvPr>
        </p:nvSpPr>
        <p:spPr>
          <a:xfrm>
            <a:off x="999407" y="1846383"/>
            <a:ext cx="10041973" cy="4028334"/>
          </a:xfrm>
          <a:ln>
            <a:noFill/>
          </a:ln>
        </p:spPr>
        <p:txBody>
          <a:bodyPr>
            <a:noAutofit/>
          </a:bodyPr>
          <a:lstStyle/>
          <a:p>
            <a:r>
              <a:rPr lang="vi-VN" sz="3200" cap="none" dirty="0">
                <a:solidFill>
                  <a:schemeClr val="tx1"/>
                </a:solidFill>
              </a:rPr>
              <a:t>Ôtômát hữu hạn FA là một mô hình tính toán của hệ thống với sự mô tả bởi các input  và output. Tại mỗi thời điểm, hệ thống có thể được xác định ở một trong số hữu hạn các cấu hình nội bộ gọi là các trạng thái</a:t>
            </a:r>
          </a:p>
        </p:txBody>
      </p:sp>
    </p:spTree>
    <p:extLst>
      <p:ext uri="{BB962C8B-B14F-4D97-AF65-F5344CB8AC3E}">
        <p14:creationId xmlns:p14="http://schemas.microsoft.com/office/powerpoint/2010/main" val="34823100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p:stCondLst>
                              <p:cond delay="2000"/>
                            </p:stCondLst>
                            <p:childTnLst>
                              <p:par>
                                <p:cTn id="22" presetID="18" presetClass="entr" presetSubtype="12" fill="hold" grpId="0"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strips(downLeft)">
                                      <p:cBhvr>
                                        <p:cTn id="2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0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 TÌM HIỂU VỀ AUTOMATA</a:t>
            </a:r>
          </a:p>
        </p:txBody>
      </p:sp>
      <p:sp>
        <p:nvSpPr>
          <p:cNvPr id="7" name="Subtitle 3"/>
          <p:cNvSpPr>
            <a:spLocks noGrp="1"/>
          </p:cNvSpPr>
          <p:nvPr>
            <p:ph type="subTitle" idx="1"/>
          </p:nvPr>
        </p:nvSpPr>
        <p:spPr>
          <a:xfrm>
            <a:off x="1075013" y="2152572"/>
            <a:ext cx="10369275" cy="2047241"/>
          </a:xfrm>
          <a:ln>
            <a:noFill/>
          </a:ln>
        </p:spPr>
        <p:txBody>
          <a:bodyPr>
            <a:noAutofit/>
          </a:bodyPr>
          <a:lstStyle/>
          <a:p>
            <a:r>
              <a:rPr lang="vi-VN" sz="2800" cap="none" dirty="0">
                <a:solidFill>
                  <a:schemeClr val="tx1"/>
                </a:solidFill>
              </a:rPr>
              <a:t>Một ôtômát hữu hạn đơn định (DFA) - gọi tắt là FA -gồm một tập hữu hạn các trạng thái và một tập các phép chuyển từ trạng thái này tới trạng thái khác trên các ký hiệu nhập (input symbols) được chọn từ một bộ chữ cái </a:t>
            </a:r>
            <a:r>
              <a:rPr lang="el-GR" sz="2800" cap="none" dirty="0">
                <a:solidFill>
                  <a:schemeClr val="tx1"/>
                </a:solidFill>
                <a:sym typeface="Symbol" panose="05050102010706020507" pitchFamily="18" charset="2"/>
              </a:rPr>
              <a:t></a:t>
            </a:r>
            <a:r>
              <a:rPr lang="el-GR" sz="2800" cap="none" dirty="0">
                <a:solidFill>
                  <a:schemeClr val="tx1"/>
                </a:solidFill>
              </a:rPr>
              <a:t> </a:t>
            </a:r>
            <a:r>
              <a:rPr lang="vi-VN" sz="2800" cap="none" dirty="0">
                <a:solidFill>
                  <a:schemeClr val="tx1"/>
                </a:solidFill>
              </a:rPr>
              <a:t>nào đó.</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ln w="0"/>
                <a:solidFill>
                  <a:srgbClr val="FFC000"/>
                </a:solidFill>
                <a:effectLst>
                  <a:outerShdw blurRad="38100" dist="25400" dir="5400000" algn="ctr" rotWithShape="0">
                    <a:srgbClr val="6E747A">
                      <a:alpha val="43000"/>
                    </a:srgbClr>
                  </a:outerShdw>
                </a:effectLst>
                <a:latin typeface="Times New Roman (Headings)"/>
              </a:rPr>
              <a:t>1.1 DFA</a:t>
            </a:r>
          </a:p>
        </p:txBody>
      </p:sp>
    </p:spTree>
    <p:extLst>
      <p:ext uri="{BB962C8B-B14F-4D97-AF65-F5344CB8AC3E}">
        <p14:creationId xmlns:p14="http://schemas.microsoft.com/office/powerpoint/2010/main" val="3777033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par>
                          <p:cTn id="29" fill="hold">
                            <p:stCondLst>
                              <p:cond delay="2750"/>
                            </p:stCondLst>
                            <p:childTnLst>
                              <p:par>
                                <p:cTn id="30" presetID="22" presetClass="entr" presetSubtype="1"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up)">
                                      <p:cBhvr>
                                        <p:cTn id="3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 TÌM HIỂU VỀ AUTOMATA</a:t>
            </a:r>
          </a:p>
        </p:txBody>
      </p:sp>
      <p:sp>
        <p:nvSpPr>
          <p:cNvPr id="7" name="Subtitle 3"/>
          <p:cNvSpPr>
            <a:spLocks noGrp="1"/>
          </p:cNvSpPr>
          <p:nvPr>
            <p:ph type="subTitle" idx="1"/>
          </p:nvPr>
        </p:nvSpPr>
        <p:spPr>
          <a:xfrm>
            <a:off x="999406" y="1983846"/>
            <a:ext cx="10041973" cy="4028334"/>
          </a:xfrm>
          <a:ln>
            <a:noFill/>
          </a:ln>
        </p:spPr>
        <p:txBody>
          <a:bodyPr>
            <a:noAutofit/>
          </a:bodyPr>
          <a:lstStyle/>
          <a:p>
            <a:r>
              <a:rPr lang="vi-VN" sz="2400" cap="none" dirty="0">
                <a:solidFill>
                  <a:schemeClr val="tx1"/>
                </a:solidFill>
              </a:rPr>
              <a:t>Một cách hình thức ta định nghĩa ôtômát hữu hạn là bộ gồm năm thành</a:t>
            </a:r>
          </a:p>
          <a:p>
            <a:r>
              <a:rPr lang="vi-VN" sz="2400" cap="none" dirty="0">
                <a:solidFill>
                  <a:schemeClr val="tx1"/>
                </a:solidFill>
              </a:rPr>
              <a:t>phần (Q, </a:t>
            </a:r>
            <a:r>
              <a:rPr lang="el-GR" sz="2400" cap="none" dirty="0">
                <a:solidFill>
                  <a:schemeClr val="tx1"/>
                </a:solidFill>
                <a:sym typeface="Symbol" panose="05050102010706020507" pitchFamily="18" charset="2"/>
              </a:rPr>
              <a:t></a:t>
            </a:r>
            <a:r>
              <a:rPr lang="el-GR" sz="2400" cap="none" dirty="0">
                <a:solidFill>
                  <a:schemeClr val="tx1"/>
                </a:solidFill>
                <a:latin typeface="Times New Roman" panose="02020603050405020304" pitchFamily="18" charset="0"/>
                <a:cs typeface="Times New Roman" panose="02020603050405020304" pitchFamily="18" charset="0"/>
              </a:rPr>
              <a:t>,</a:t>
            </a:r>
            <a:r>
              <a:rPr lang="el-GR" sz="2400" cap="none" dirty="0">
                <a:solidFill>
                  <a:schemeClr val="tx1"/>
                </a:solidFill>
              </a:rPr>
              <a:t> </a:t>
            </a:r>
            <a:r>
              <a:rPr lang="el-GR" sz="2400" cap="none" dirty="0">
                <a:solidFill>
                  <a:schemeClr val="tx1"/>
                </a:solidFill>
                <a:sym typeface="Symbol" panose="05050102010706020507" pitchFamily="18" charset="2"/>
              </a:rPr>
              <a:t></a:t>
            </a:r>
            <a:r>
              <a:rPr lang="en-US" sz="2400" cap="none"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q</a:t>
            </a:r>
            <a:r>
              <a:rPr lang="en-US" sz="2400" cap="none"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vi-VN" sz="2400" cap="none" dirty="0">
                <a:solidFill>
                  <a:schemeClr val="tx1"/>
                </a:solidFill>
              </a:rPr>
              <a:t>, F), trong đó:</a:t>
            </a:r>
          </a:p>
          <a:p>
            <a:r>
              <a:rPr lang="vi-VN" sz="2400" cap="none" dirty="0">
                <a:solidFill>
                  <a:schemeClr val="tx1"/>
                </a:solidFill>
              </a:rPr>
              <a:t>▪	Q là tập hợp hữu hạn các trạng thái.</a:t>
            </a:r>
          </a:p>
          <a:p>
            <a:r>
              <a:rPr lang="vi-VN" sz="2400" cap="none" dirty="0">
                <a:solidFill>
                  <a:schemeClr val="tx1"/>
                </a:solidFill>
              </a:rPr>
              <a:t>▪	</a:t>
            </a:r>
            <a:r>
              <a:rPr lang="el-GR" sz="2400" cap="none" dirty="0">
                <a:solidFill>
                  <a:schemeClr val="tx1"/>
                </a:solidFill>
                <a:sym typeface="Symbol" panose="05050102010706020507" pitchFamily="18" charset="2"/>
              </a:rPr>
              <a:t></a:t>
            </a:r>
            <a:r>
              <a:rPr lang="el-GR" sz="2400" cap="none" dirty="0">
                <a:solidFill>
                  <a:schemeClr val="tx1"/>
                </a:solidFill>
              </a:rPr>
              <a:t> </a:t>
            </a:r>
            <a:r>
              <a:rPr lang="vi-VN" sz="2400" cap="none" dirty="0">
                <a:solidFill>
                  <a:schemeClr val="tx1"/>
                </a:solidFill>
              </a:rPr>
              <a:t>là bộ chữ cái nhập hữu hạn.</a:t>
            </a:r>
          </a:p>
          <a:p>
            <a:r>
              <a:rPr lang="vi-VN" sz="2400" cap="none" dirty="0">
                <a:solidFill>
                  <a:schemeClr val="tx1"/>
                </a:solidFill>
              </a:rPr>
              <a:t>▪	</a:t>
            </a:r>
            <a:r>
              <a:rPr lang="el-GR" sz="2400" cap="none" dirty="0">
                <a:solidFill>
                  <a:schemeClr val="tx1"/>
                </a:solidFill>
                <a:sym typeface="Symbol" panose="05050102010706020507" pitchFamily="18" charset="2"/>
              </a:rPr>
              <a:t></a:t>
            </a:r>
            <a:r>
              <a:rPr lang="el-GR" sz="2400" cap="none" dirty="0">
                <a:solidFill>
                  <a:schemeClr val="tx1"/>
                </a:solidFill>
              </a:rPr>
              <a:t> </a:t>
            </a:r>
            <a:r>
              <a:rPr lang="vi-VN" sz="2400" cap="none" dirty="0">
                <a:solidFill>
                  <a:schemeClr val="tx1"/>
                </a:solidFill>
              </a:rPr>
              <a:t>là hàm chuyển ánh xạ từ Q × </a:t>
            </a:r>
            <a:r>
              <a:rPr lang="el-GR" sz="2400" cap="none" dirty="0">
                <a:solidFill>
                  <a:schemeClr val="tx1"/>
                </a:solidFill>
                <a:sym typeface="Symbol" panose="05050102010706020507" pitchFamily="18" charset="2"/>
              </a:rPr>
              <a:t></a:t>
            </a:r>
            <a:r>
              <a:rPr lang="el-GR" sz="2400" cap="none" dirty="0">
                <a:solidFill>
                  <a:schemeClr val="tx1"/>
                </a:solidFill>
              </a:rPr>
              <a:t> → </a:t>
            </a:r>
            <a:r>
              <a:rPr lang="vi-VN" sz="2400" cap="none" dirty="0">
                <a:solidFill>
                  <a:schemeClr val="tx1"/>
                </a:solidFill>
              </a:rPr>
              <a:t>Q, tức là </a:t>
            </a:r>
            <a:r>
              <a:rPr lang="el-GR" sz="2400" cap="none" dirty="0">
                <a:solidFill>
                  <a:schemeClr val="tx1"/>
                </a:solidFill>
                <a:sym typeface="Symbol" panose="05050102010706020507" pitchFamily="18" charset="2"/>
              </a:rPr>
              <a:t></a:t>
            </a:r>
            <a:r>
              <a:rPr lang="el-GR" sz="2400" cap="none" dirty="0">
                <a:solidFill>
                  <a:schemeClr val="tx1"/>
                </a:solidFill>
              </a:rPr>
              <a:t>(</a:t>
            </a:r>
            <a:r>
              <a:rPr lang="vi-VN" sz="2400" cap="none" dirty="0">
                <a:solidFill>
                  <a:schemeClr val="tx1"/>
                </a:solidFill>
              </a:rPr>
              <a:t>q, a) là một trạng thái được cho bởi phép chuyển từ trạng thái q trên ký hiệu nhập a.</a:t>
            </a:r>
          </a:p>
          <a:p>
            <a:r>
              <a:rPr lang="vi-VN" sz="2400" cap="none" dirty="0">
                <a:solidFill>
                  <a:schemeClr val="tx1"/>
                </a:solidFill>
              </a:rPr>
              <a:t>▪	q0 </a:t>
            </a:r>
            <a:r>
              <a:rPr lang="vi-VN" sz="2400" cap="none" dirty="0">
                <a:solidFill>
                  <a:schemeClr val="tx1"/>
                </a:solidFill>
                <a:sym typeface="Symbol" panose="05050102010706020507" pitchFamily="18" charset="2"/>
              </a:rPr>
              <a:t></a:t>
            </a:r>
            <a:r>
              <a:rPr lang="vi-VN" sz="2400" cap="none" dirty="0">
                <a:solidFill>
                  <a:schemeClr val="tx1"/>
                </a:solidFill>
              </a:rPr>
              <a:t> Q là trạng thái bắt đầu</a:t>
            </a:r>
          </a:p>
          <a:p>
            <a:r>
              <a:rPr lang="vi-VN" sz="2400" cap="none" dirty="0">
                <a:solidFill>
                  <a:schemeClr val="tx1"/>
                </a:solidFill>
              </a:rPr>
              <a:t>▪	F ⊆ Q là tập các trạng thái kết thúc.</a:t>
            </a:r>
          </a:p>
          <a:p>
            <a:endParaRPr lang="vi-VN" sz="2400" cap="none" dirty="0">
              <a:solidFill>
                <a:schemeClr val="tx1"/>
              </a:solidFill>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defPPr>
              <a:defRPr lang="en-US"/>
            </a:defPPr>
            <a:lvl1pPr>
              <a:spcBef>
                <a:spcPct val="0"/>
              </a:spcBef>
              <a:buNone/>
              <a:defRPr sz="3600" b="0" i="0">
                <a:ln w="0"/>
                <a:solidFill>
                  <a:srgbClr val="FFC000"/>
                </a:solidFill>
                <a:effectLst>
                  <a:outerShdw blurRad="38100" dist="25400" dir="5400000" algn="ctr" rotWithShape="0">
                    <a:srgbClr val="6E747A">
                      <a:alpha val="43000"/>
                    </a:srgbClr>
                  </a:outerShdw>
                </a:effectLst>
                <a:latin typeface="Times New Roman (Headings)"/>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1.2 </a:t>
            </a:r>
            <a:r>
              <a:rPr lang="en-US" dirty="0" err="1"/>
              <a:t>Giới</a:t>
            </a:r>
            <a:r>
              <a:rPr lang="en-US" dirty="0"/>
              <a:t> </a:t>
            </a:r>
            <a:r>
              <a:rPr lang="en-US" dirty="0" err="1"/>
              <a:t>thiệu</a:t>
            </a:r>
            <a:endParaRPr lang="en-US" dirty="0"/>
          </a:p>
        </p:txBody>
      </p:sp>
    </p:spTree>
    <p:extLst>
      <p:ext uri="{BB962C8B-B14F-4D97-AF65-F5344CB8AC3E}">
        <p14:creationId xmlns:p14="http://schemas.microsoft.com/office/powerpoint/2010/main" val="7504266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par>
                          <p:cTn id="29" fill="hold">
                            <p:stCondLst>
                              <p:cond delay="30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par>
                          <p:cTn id="33" fill="hold">
                            <p:stCondLst>
                              <p:cond delay="3550"/>
                            </p:stCondLst>
                            <p:childTnLst>
                              <p:par>
                                <p:cTn id="34" presetID="22" presetClass="entr" presetSubtype="8" fill="hold" grpId="0" nodeType="after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wipe(left)">
                                      <p:cBhvr>
                                        <p:cTn id="36" dur="500"/>
                                        <p:tgtEl>
                                          <p:spTgt spid="7">
                                            <p:txEl>
                                              <p:pRg st="1" end="1"/>
                                            </p:txEl>
                                          </p:spTgt>
                                        </p:tgtEl>
                                      </p:cBhvr>
                                    </p:animEffect>
                                  </p:childTnLst>
                                </p:cTn>
                              </p:par>
                            </p:childTnLst>
                          </p:cTn>
                        </p:par>
                        <p:par>
                          <p:cTn id="37" fill="hold">
                            <p:stCondLst>
                              <p:cond delay="4050"/>
                            </p:stCondLst>
                            <p:childTnLst>
                              <p:par>
                                <p:cTn id="38" presetID="22" presetClass="entr" presetSubtype="8" fill="hold" grpId="0" nodeType="after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Effect transition="in" filter="wipe(left)">
                                      <p:cBhvr>
                                        <p:cTn id="40" dur="500"/>
                                        <p:tgtEl>
                                          <p:spTgt spid="7">
                                            <p:txEl>
                                              <p:pRg st="2" end="2"/>
                                            </p:txEl>
                                          </p:spTgt>
                                        </p:tgtEl>
                                      </p:cBhvr>
                                    </p:animEffect>
                                  </p:childTnLst>
                                </p:cTn>
                              </p:par>
                            </p:childTnLst>
                          </p:cTn>
                        </p:par>
                        <p:par>
                          <p:cTn id="41" fill="hold">
                            <p:stCondLst>
                              <p:cond delay="4550"/>
                            </p:stCondLst>
                            <p:childTnLst>
                              <p:par>
                                <p:cTn id="42" presetID="22" presetClass="entr" presetSubtype="8" fill="hold" grpId="0" nodeType="afterEffect">
                                  <p:stCondLst>
                                    <p:cond delay="0"/>
                                  </p:stCondLst>
                                  <p:childTnLst>
                                    <p:set>
                                      <p:cBhvr>
                                        <p:cTn id="43" dur="1" fill="hold">
                                          <p:stCondLst>
                                            <p:cond delay="0"/>
                                          </p:stCondLst>
                                        </p:cTn>
                                        <p:tgtEl>
                                          <p:spTgt spid="7">
                                            <p:txEl>
                                              <p:pRg st="3" end="3"/>
                                            </p:txEl>
                                          </p:spTgt>
                                        </p:tgtEl>
                                        <p:attrNameLst>
                                          <p:attrName>style.visibility</p:attrName>
                                        </p:attrNameLst>
                                      </p:cBhvr>
                                      <p:to>
                                        <p:strVal val="visible"/>
                                      </p:to>
                                    </p:set>
                                    <p:animEffect transition="in" filter="wipe(left)">
                                      <p:cBhvr>
                                        <p:cTn id="44" dur="500"/>
                                        <p:tgtEl>
                                          <p:spTgt spid="7">
                                            <p:txEl>
                                              <p:pRg st="3" end="3"/>
                                            </p:txEl>
                                          </p:spTgt>
                                        </p:tgtEl>
                                      </p:cBhvr>
                                    </p:animEffect>
                                  </p:childTnLst>
                                </p:cTn>
                              </p:par>
                            </p:childTnLst>
                          </p:cTn>
                        </p:par>
                        <p:par>
                          <p:cTn id="45" fill="hold">
                            <p:stCondLst>
                              <p:cond delay="5050"/>
                            </p:stCondLst>
                            <p:childTnLst>
                              <p:par>
                                <p:cTn id="46" presetID="22" presetClass="entr" presetSubtype="8" fill="hold" grpId="0" nodeType="after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wipe(left)">
                                      <p:cBhvr>
                                        <p:cTn id="48" dur="500"/>
                                        <p:tgtEl>
                                          <p:spTgt spid="7">
                                            <p:txEl>
                                              <p:pRg st="4" end="4"/>
                                            </p:txEl>
                                          </p:spTgt>
                                        </p:tgtEl>
                                      </p:cBhvr>
                                    </p:animEffect>
                                  </p:childTnLst>
                                </p:cTn>
                              </p:par>
                            </p:childTnLst>
                          </p:cTn>
                        </p:par>
                        <p:par>
                          <p:cTn id="49" fill="hold">
                            <p:stCondLst>
                              <p:cond delay="5550"/>
                            </p:stCondLst>
                            <p:childTnLst>
                              <p:par>
                                <p:cTn id="50" presetID="22" presetClass="entr" presetSubtype="8" fill="hold" grpId="0" nodeType="after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Effect transition="in" filter="wipe(left)">
                                      <p:cBhvr>
                                        <p:cTn id="52" dur="500"/>
                                        <p:tgtEl>
                                          <p:spTgt spid="7">
                                            <p:txEl>
                                              <p:pRg st="5" end="5"/>
                                            </p:txEl>
                                          </p:spTgt>
                                        </p:tgtEl>
                                      </p:cBhvr>
                                    </p:animEffect>
                                  </p:childTnLst>
                                </p:cTn>
                              </p:par>
                            </p:childTnLst>
                          </p:cTn>
                        </p:par>
                        <p:par>
                          <p:cTn id="53" fill="hold">
                            <p:stCondLst>
                              <p:cond delay="6050"/>
                            </p:stCondLst>
                            <p:childTnLst>
                              <p:par>
                                <p:cTn id="54" presetID="22" presetClass="entr" presetSubtype="8" fill="hold" grpId="0" nodeType="after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wipe(left)">
                                      <p:cBhvr>
                                        <p:cTn id="5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dirty="0">
                <a:solidFill>
                  <a:schemeClr val="tx1"/>
                </a:solidFill>
              </a:rPr>
              <a:t>Để có thể mô tả một cách hình thức hoạt động của một DFA trên chuỗi, ta mở rộng hàm chuyển </a:t>
            </a:r>
            <a:r>
              <a:rPr lang="el-GR" sz="2400" cap="none" dirty="0">
                <a:solidFill>
                  <a:schemeClr val="tx1"/>
                </a:solidFill>
                <a:sym typeface="Symbol" panose="05050102010706020507" pitchFamily="18" charset="2"/>
              </a:rPr>
              <a:t></a:t>
            </a:r>
            <a:r>
              <a:rPr lang="el-GR" sz="2400" cap="none" dirty="0">
                <a:solidFill>
                  <a:schemeClr val="tx1"/>
                </a:solidFill>
              </a:rPr>
              <a:t> </a:t>
            </a:r>
            <a:r>
              <a:rPr lang="vi-VN" sz="2400" cap="none" dirty="0">
                <a:solidFill>
                  <a:schemeClr val="tx1"/>
                </a:solidFill>
              </a:rPr>
              <a:t>để áp dụng đối với một trạng thái trên chuỗi hơn là một trạng thái trên từng ký hiệu. Ta định nghĩa hàm chuyển </a:t>
            </a:r>
            <a:r>
              <a:rPr lang="el-GR" sz="2400" cap="none" dirty="0">
                <a:solidFill>
                  <a:schemeClr val="tx1"/>
                </a:solidFill>
                <a:sym typeface="Symbol" panose="05050102010706020507" pitchFamily="18" charset="2"/>
              </a:rPr>
              <a:t></a:t>
            </a:r>
            <a:r>
              <a:rPr lang="el-GR" sz="2400" cap="none" dirty="0">
                <a:solidFill>
                  <a:schemeClr val="tx1"/>
                </a:solidFill>
              </a:rPr>
              <a:t> </a:t>
            </a:r>
            <a:r>
              <a:rPr lang="vi-VN" sz="2400" cap="none" dirty="0">
                <a:solidFill>
                  <a:schemeClr val="tx1"/>
                </a:solidFill>
              </a:rPr>
              <a:t>như một ánh xạ từ Q × </a:t>
            </a:r>
            <a:r>
              <a:rPr lang="el-GR" sz="2400" cap="none" dirty="0">
                <a:solidFill>
                  <a:schemeClr val="tx1"/>
                </a:solidFill>
                <a:sym typeface="Symbol" panose="05050102010706020507" pitchFamily="18" charset="2"/>
              </a:rPr>
              <a:t></a:t>
            </a:r>
            <a:r>
              <a:rPr lang="el-GR" sz="2400" cap="none" dirty="0">
                <a:solidFill>
                  <a:schemeClr val="tx1"/>
                </a:solidFill>
              </a:rPr>
              <a:t>* → </a:t>
            </a:r>
            <a:r>
              <a:rPr lang="vi-VN" sz="2400" cap="none" dirty="0">
                <a:solidFill>
                  <a:schemeClr val="tx1"/>
                </a:solidFill>
              </a:rPr>
              <a:t>Q với ý nghĩa </a:t>
            </a:r>
            <a:r>
              <a:rPr lang="el-GR" sz="2400" cap="none" dirty="0">
                <a:solidFill>
                  <a:schemeClr val="tx1"/>
                </a:solidFill>
                <a:sym typeface="Symbol" panose="05050102010706020507" pitchFamily="18" charset="2"/>
              </a:rPr>
              <a:t></a:t>
            </a:r>
            <a:r>
              <a:rPr lang="el-GR" sz="2400" cap="none" dirty="0">
                <a:solidFill>
                  <a:schemeClr val="tx1"/>
                </a:solidFill>
              </a:rPr>
              <a:t>(</a:t>
            </a:r>
            <a:r>
              <a:rPr lang="vi-VN" sz="2400" cap="none" dirty="0">
                <a:solidFill>
                  <a:schemeClr val="tx1"/>
                </a:solidFill>
              </a:rPr>
              <a:t>q, w) là trạng thái DFA chuyển đến từ trạng thái q trên chuỗi w</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defPPr>
              <a:defRPr lang="en-US"/>
            </a:defPPr>
            <a:lvl1pPr>
              <a:spcBef>
                <a:spcPct val="0"/>
              </a:spcBef>
              <a:buNone/>
              <a:defRPr sz="3600" b="0" i="0">
                <a:ln w="0"/>
                <a:solidFill>
                  <a:srgbClr val="FFC000"/>
                </a:solidFill>
                <a:effectLst>
                  <a:outerShdw blurRad="38100" dist="25400" dir="5400000" algn="ctr" rotWithShape="0">
                    <a:srgbClr val="6E747A">
                      <a:alpha val="43000"/>
                    </a:srgbClr>
                  </a:outerShdw>
                </a:effectLst>
                <a:latin typeface="Times New Roman (Headings)"/>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1.3 </a:t>
            </a:r>
            <a:r>
              <a:rPr lang="en-US" dirty="0" err="1"/>
              <a:t>Hàm</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mở</a:t>
            </a:r>
            <a:r>
              <a:rPr lang="en-US" dirty="0"/>
              <a:t> </a:t>
            </a:r>
            <a:r>
              <a:rPr lang="en-US" dirty="0" err="1"/>
              <a:t>rộng</a:t>
            </a:r>
            <a:endParaRPr lang="en-US" dirty="0"/>
          </a:p>
        </p:txBody>
      </p:sp>
      <p:sp>
        <p:nvSpPr>
          <p:cNvPr id="5" name="Title 1">
            <a:extLst>
              <a:ext uri="{FF2B5EF4-FFF2-40B4-BE49-F238E27FC236}">
                <a16:creationId xmlns:a16="http://schemas.microsoft.com/office/drawing/2014/main" id="{CAB25566-7E2A-4C76-88D6-0E0CFDE70A5A}"/>
              </a:ext>
            </a:extLst>
          </p:cNvPr>
          <p:cNvSpPr txBox="1">
            <a:spLocks/>
          </p:cNvSpPr>
          <p:nvPr/>
        </p:nvSpPr>
        <p:spPr>
          <a:xfrm>
            <a:off x="999407" y="547394"/>
            <a:ext cx="7458793"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 TÌM HIỂU VỀ AUTOMATA</a:t>
            </a:r>
          </a:p>
        </p:txBody>
      </p:sp>
    </p:spTree>
    <p:extLst>
      <p:ext uri="{BB962C8B-B14F-4D97-AF65-F5344CB8AC3E}">
        <p14:creationId xmlns:p14="http://schemas.microsoft.com/office/powerpoint/2010/main" val="19052663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dirty="0">
                <a:solidFill>
                  <a:schemeClr val="tx1"/>
                </a:solidFill>
              </a:rPr>
              <a:t>Một ôtômát hữu hạn không đơn định có khả năng ở trong nhiều trạng thái khác nhau ở tại một thời điểm. Sự khác nhau cơ bản giữa DFA và NFA là định nghĩa của hàm dịch chuyển. Đối với NFA, hàm dịch chuyển nhận một trạng thái và một ký hiệu nhập và trả về một tập hợp (có thể rỗng) các trạng thái (thay vì trả về đúng 1 trạng thái đối với DFA).</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defPPr>
              <a:defRPr lang="en-US"/>
            </a:defPPr>
            <a:lvl1pPr>
              <a:spcBef>
                <a:spcPct val="0"/>
              </a:spcBef>
              <a:buNone/>
              <a:defRPr sz="3600" b="0" i="0">
                <a:ln w="0"/>
                <a:solidFill>
                  <a:srgbClr val="FFC000"/>
                </a:solidFill>
                <a:effectLst>
                  <a:outerShdw blurRad="38100" dist="25400" dir="5400000" algn="ctr" rotWithShape="0">
                    <a:srgbClr val="6E747A">
                      <a:alpha val="43000"/>
                    </a:srgbClr>
                  </a:outerShdw>
                </a:effectLst>
                <a:latin typeface="Times New Roman (Headings)"/>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t>2.1 </a:t>
            </a:r>
            <a:r>
              <a:rPr lang="vi-VN"/>
              <a:t>Ôtômát hữu hạn không đơn định</a:t>
            </a:r>
            <a:endParaRPr lang="en-US"/>
          </a:p>
        </p:txBody>
      </p:sp>
      <p:sp>
        <p:nvSpPr>
          <p:cNvPr id="5" name="Title 1">
            <a:extLst>
              <a:ext uri="{FF2B5EF4-FFF2-40B4-BE49-F238E27FC236}">
                <a16:creationId xmlns:a16="http://schemas.microsoft.com/office/drawing/2014/main" id="{502AA8A5-362D-48EC-A7DA-253EBBC88142}"/>
              </a:ext>
            </a:extLst>
          </p:cNvPr>
          <p:cNvSpPr txBox="1">
            <a:spLocks/>
          </p:cNvSpPr>
          <p:nvPr/>
        </p:nvSpPr>
        <p:spPr>
          <a:xfrm>
            <a:off x="999407" y="547394"/>
            <a:ext cx="7458793"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 TÌM HIỂU VỀ AUTOMATA</a:t>
            </a:r>
          </a:p>
        </p:txBody>
      </p:sp>
    </p:spTree>
    <p:extLst>
      <p:ext uri="{BB962C8B-B14F-4D97-AF65-F5344CB8AC3E}">
        <p14:creationId xmlns:p14="http://schemas.microsoft.com/office/powerpoint/2010/main" val="30649212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dirty="0">
                <a:solidFill>
                  <a:schemeClr val="tx1"/>
                </a:solidFill>
              </a:rPr>
              <a:t>Một cách hình thức ta định nghĩa ôtômát hữu hạn không đơn định NFA là một bộ gồm 5 thành phần (Q, </a:t>
            </a:r>
            <a:r>
              <a:rPr lang="el-GR" sz="2400" cap="none" dirty="0">
                <a:solidFill>
                  <a:schemeClr val="tx1"/>
                </a:solidFill>
                <a:sym typeface="Symbol" panose="05050102010706020507" pitchFamily="18" charset="2"/>
              </a:rPr>
              <a:t></a:t>
            </a:r>
            <a:r>
              <a:rPr lang="el-GR" sz="2400" cap="none" dirty="0">
                <a:solidFill>
                  <a:schemeClr val="tx1"/>
                </a:solidFill>
              </a:rPr>
              <a:t>, </a:t>
            </a:r>
            <a:r>
              <a:rPr lang="el-GR" sz="2400" cap="none" dirty="0">
                <a:solidFill>
                  <a:schemeClr val="tx1"/>
                </a:solidFill>
                <a:sym typeface="Symbol" panose="05050102010706020507" pitchFamily="18" charset="2"/>
              </a:rPr>
              <a:t></a:t>
            </a:r>
            <a:r>
              <a:rPr lang="el-GR" sz="2400" cap="none" dirty="0">
                <a:solidFill>
                  <a:schemeClr val="tx1"/>
                </a:solidFill>
              </a:rPr>
              <a:t>, </a:t>
            </a:r>
            <a:r>
              <a:rPr lang="vi-VN" sz="2400" cap="none" dirty="0">
                <a:solidFill>
                  <a:schemeClr val="tx1"/>
                </a:solidFill>
              </a:rPr>
              <a:t>q</a:t>
            </a:r>
            <a:r>
              <a:rPr lang="vi-VN" sz="2400" cap="none" baseline="-25000" dirty="0">
                <a:solidFill>
                  <a:schemeClr val="tx1"/>
                </a:solidFill>
              </a:rPr>
              <a:t>0</a:t>
            </a:r>
            <a:r>
              <a:rPr lang="vi-VN" sz="2400" cap="none" dirty="0">
                <a:solidFill>
                  <a:schemeClr val="tx1"/>
                </a:solidFill>
              </a:rPr>
              <a:t>, F) trong đó Q, </a:t>
            </a:r>
            <a:r>
              <a:rPr lang="el-GR" sz="2400" cap="none" dirty="0">
                <a:solidFill>
                  <a:schemeClr val="tx1"/>
                </a:solidFill>
                <a:sym typeface="Symbol" panose="05050102010706020507" pitchFamily="18" charset="2"/>
              </a:rPr>
              <a:t></a:t>
            </a:r>
            <a:r>
              <a:rPr lang="el-GR" sz="2400" cap="none" dirty="0">
                <a:solidFill>
                  <a:schemeClr val="tx1"/>
                </a:solidFill>
              </a:rPr>
              <a:t>, </a:t>
            </a:r>
            <a:r>
              <a:rPr lang="vi-VN" sz="2400" cap="none" dirty="0">
                <a:solidFill>
                  <a:schemeClr val="tx1"/>
                </a:solidFill>
              </a:rPr>
              <a:t>q</a:t>
            </a:r>
            <a:r>
              <a:rPr lang="vi-VN" sz="2400" cap="none" baseline="-25000" dirty="0">
                <a:solidFill>
                  <a:schemeClr val="tx1"/>
                </a:solidFill>
              </a:rPr>
              <a:t>0</a:t>
            </a:r>
            <a:r>
              <a:rPr lang="vi-VN" sz="2400" cap="none" dirty="0">
                <a:solidFill>
                  <a:schemeClr val="tx1"/>
                </a:solidFill>
              </a:rPr>
              <a:t> và F có ý nghĩa như trong DFA, nhưng </a:t>
            </a:r>
            <a:r>
              <a:rPr lang="el-GR" sz="2400" cap="none" dirty="0">
                <a:solidFill>
                  <a:schemeClr val="tx1"/>
                </a:solidFill>
                <a:sym typeface="Symbol" panose="05050102010706020507" pitchFamily="18" charset="2"/>
              </a:rPr>
              <a:t></a:t>
            </a:r>
            <a:r>
              <a:rPr lang="el-GR" sz="2400" cap="none" dirty="0">
                <a:solidFill>
                  <a:schemeClr val="tx1"/>
                </a:solidFill>
              </a:rPr>
              <a:t> </a:t>
            </a:r>
            <a:r>
              <a:rPr lang="vi-VN" sz="2400" cap="none" dirty="0">
                <a:solidFill>
                  <a:schemeClr val="tx1"/>
                </a:solidFill>
              </a:rPr>
              <a:t>là hàm chuyển ánh xạ từ Q × </a:t>
            </a:r>
            <a:r>
              <a:rPr lang="el-GR" sz="2400" cap="none" dirty="0">
                <a:solidFill>
                  <a:schemeClr val="tx1"/>
                </a:solidFill>
                <a:sym typeface="Symbol" panose="05050102010706020507" pitchFamily="18" charset="2"/>
              </a:rPr>
              <a:t></a:t>
            </a:r>
            <a:r>
              <a:rPr lang="el-GR" sz="2400" cap="none" dirty="0">
                <a:solidFill>
                  <a:schemeClr val="tx1"/>
                </a:solidFill>
              </a:rPr>
              <a:t> → </a:t>
            </a:r>
            <a:r>
              <a:rPr lang="el-GR" sz="2400" cap="none" dirty="0">
                <a:solidFill>
                  <a:schemeClr val="tx1"/>
                </a:solidFill>
                <a:latin typeface="Times New Roman" panose="02020603050405020304" pitchFamily="18" charset="0"/>
                <a:cs typeface="Times New Roman" panose="02020603050405020304" pitchFamily="18" charset="0"/>
              </a:rPr>
              <a:t>2</a:t>
            </a:r>
            <a:r>
              <a:rPr lang="vi-VN" sz="2400" cap="none" dirty="0">
                <a:solidFill>
                  <a:schemeClr val="tx1"/>
                </a:solidFill>
              </a:rPr>
              <a:t>Q.</a:t>
            </a:r>
          </a:p>
          <a:p>
            <a:r>
              <a:rPr lang="vi-VN" sz="2400" cap="none" dirty="0">
                <a:solidFill>
                  <a:schemeClr val="tx1"/>
                </a:solidFill>
              </a:rPr>
              <a:t>Khái niệm </a:t>
            </a:r>
            <a:r>
              <a:rPr lang="el-GR" sz="2400" cap="none" dirty="0">
                <a:solidFill>
                  <a:schemeClr val="tx1"/>
                </a:solidFill>
                <a:sym typeface="Symbol" panose="05050102010706020507" pitchFamily="18" charset="2"/>
              </a:rPr>
              <a:t></a:t>
            </a:r>
            <a:r>
              <a:rPr lang="el-GR" sz="2400" cap="none" dirty="0">
                <a:solidFill>
                  <a:schemeClr val="tx1"/>
                </a:solidFill>
              </a:rPr>
              <a:t>(</a:t>
            </a:r>
            <a:r>
              <a:rPr lang="vi-VN" sz="2400" cap="none" dirty="0">
                <a:solidFill>
                  <a:schemeClr val="tx1"/>
                </a:solidFill>
              </a:rPr>
              <a:t>q, a) là tập hợp tất cả các trạng thái p sao cho có phép chuyển trên nhãn a từ trạng thái q tới p.</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defPPr>
              <a:defRPr lang="en-US"/>
            </a:defPPr>
            <a:lvl1pPr>
              <a:spcBef>
                <a:spcPct val="0"/>
              </a:spcBef>
              <a:buNone/>
              <a:defRPr sz="3600" b="0" i="0">
                <a:ln w="0"/>
                <a:solidFill>
                  <a:srgbClr val="FFC000"/>
                </a:solidFill>
                <a:effectLst>
                  <a:outerShdw blurRad="38100" dist="25400" dir="5400000" algn="ctr" rotWithShape="0">
                    <a:srgbClr val="6E747A">
                      <a:alpha val="43000"/>
                    </a:srgbClr>
                  </a:outerShdw>
                </a:effectLst>
                <a:latin typeface="Times New Roman (Headings)"/>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t>2.2 Giới thiệu</a:t>
            </a:r>
          </a:p>
        </p:txBody>
      </p:sp>
      <p:sp>
        <p:nvSpPr>
          <p:cNvPr id="5" name="Title 1">
            <a:extLst>
              <a:ext uri="{FF2B5EF4-FFF2-40B4-BE49-F238E27FC236}">
                <a16:creationId xmlns:a16="http://schemas.microsoft.com/office/drawing/2014/main" id="{87FCB2C5-FAA7-49AE-896E-92D25AEDC02D}"/>
              </a:ext>
            </a:extLst>
          </p:cNvPr>
          <p:cNvSpPr txBox="1">
            <a:spLocks/>
          </p:cNvSpPr>
          <p:nvPr/>
        </p:nvSpPr>
        <p:spPr>
          <a:xfrm>
            <a:off x="999407" y="547394"/>
            <a:ext cx="7458793"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 TÌM HIỂU VỀ AUTOMATA</a:t>
            </a:r>
          </a:p>
        </p:txBody>
      </p:sp>
    </p:spTree>
    <p:extLst>
      <p:ext uri="{BB962C8B-B14F-4D97-AF65-F5344CB8AC3E}">
        <p14:creationId xmlns:p14="http://schemas.microsoft.com/office/powerpoint/2010/main" val="25902871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par>
                          <p:cTn id="29" fill="hold">
                            <p:stCondLst>
                              <p:cond delay="3050"/>
                            </p:stCondLst>
                            <p:childTnLst>
                              <p:par>
                                <p:cTn id="30" presetID="22" presetClass="entr" presetSubtype="1"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up)">
                                      <p:cBhvr>
                                        <p:cTn id="32" dur="500"/>
                                        <p:tgtEl>
                                          <p:spTgt spid="7">
                                            <p:txEl>
                                              <p:pRg st="0" end="0"/>
                                            </p:txEl>
                                          </p:spTgt>
                                        </p:tgtEl>
                                      </p:cBhvr>
                                    </p:animEffect>
                                  </p:childTnLst>
                                </p:cTn>
                              </p:par>
                            </p:childTnLst>
                          </p:cTn>
                        </p:par>
                        <p:par>
                          <p:cTn id="33" fill="hold">
                            <p:stCondLst>
                              <p:cond delay="3550"/>
                            </p:stCondLst>
                            <p:childTnLst>
                              <p:par>
                                <p:cTn id="34" presetID="22" presetClass="entr" presetSubtype="1" fill="hold" grpId="0" nodeType="after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wipe(up)">
                                      <p:cBhvr>
                                        <p:cTn id="3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defPPr>
              <a:defRPr lang="en-US"/>
            </a:defPPr>
            <a:lvl1pPr>
              <a:spcBef>
                <a:spcPct val="0"/>
              </a:spcBef>
              <a:buNone/>
              <a:defRPr sz="3600" b="0" i="0">
                <a:ln w="0"/>
                <a:solidFill>
                  <a:srgbClr val="FFC000"/>
                </a:solidFill>
                <a:effectLst>
                  <a:outerShdw blurRad="38100" dist="25400" dir="5400000" algn="ctr" rotWithShape="0">
                    <a:srgbClr val="6E747A">
                      <a:alpha val="43000"/>
                    </a:srgbClr>
                  </a:outerShdw>
                </a:effectLst>
                <a:latin typeface="Times New Roman (Headings)"/>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2.3 </a:t>
            </a:r>
            <a:r>
              <a:rPr lang="en-US" dirty="0" err="1"/>
              <a:t>Hàm</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mở</a:t>
            </a:r>
            <a:r>
              <a:rPr lang="en-US" dirty="0"/>
              <a:t> </a:t>
            </a:r>
            <a:r>
              <a:rPr lang="en-US" dirty="0" err="1"/>
              <a:t>rộng</a:t>
            </a:r>
            <a:endParaRPr lang="en-US" dirty="0"/>
          </a:p>
        </p:txBody>
      </p:sp>
      <p:sp>
        <p:nvSpPr>
          <p:cNvPr id="4" name="TextBox 3"/>
          <p:cNvSpPr txBox="1"/>
          <p:nvPr/>
        </p:nvSpPr>
        <p:spPr>
          <a:xfrm>
            <a:off x="999407" y="1908810"/>
            <a:ext cx="10053403" cy="3046988"/>
          </a:xfrm>
          <a:prstGeom prst="rect">
            <a:avLst/>
          </a:prstGeom>
          <a:noFill/>
          <a:ln>
            <a:noFill/>
          </a:ln>
        </p:spPr>
        <p:txBody>
          <a:bodyPr wrap="square" rtlCol="0">
            <a:spAutoFit/>
          </a:bodyPr>
          <a:lstStyle/>
          <a:p>
            <a:r>
              <a:rPr lang="vi-VN" sz="2400" dirty="0">
                <a:latin typeface="+mj-lt"/>
              </a:rPr>
              <a:t>Để thuận tiện trong việc mô tả hoạt động ôtômát trên chuỗi, ta mở rộng hàm chuyển δ ánh xạ từ Q × Σ* → 2</a:t>
            </a:r>
            <a:r>
              <a:rPr lang="vi-VN" sz="2400" baseline="30000" dirty="0">
                <a:latin typeface="+mj-lt"/>
              </a:rPr>
              <a:t>Q</a:t>
            </a:r>
            <a:r>
              <a:rPr lang="vi-VN" sz="2400" dirty="0">
                <a:latin typeface="+mj-lt"/>
              </a:rPr>
              <a:t> như sau:</a:t>
            </a:r>
            <a:endParaRPr lang="en-US" sz="2400" dirty="0">
              <a:latin typeface="+mj-lt"/>
            </a:endParaRPr>
          </a:p>
          <a:p>
            <a:pPr marL="285750" lvl="0" indent="-285750">
              <a:buFont typeface="Arial" panose="020B0604020202020204" pitchFamily="34" charset="0"/>
              <a:buChar char="•"/>
            </a:pPr>
            <a:r>
              <a:rPr lang="vi-VN" sz="2400" dirty="0">
                <a:latin typeface="+mj-lt"/>
              </a:rPr>
              <a:t>δ(q, ε) = {q}</a:t>
            </a:r>
            <a:endParaRPr lang="en-US" sz="2400" dirty="0">
              <a:latin typeface="+mj-lt"/>
            </a:endParaRPr>
          </a:p>
          <a:p>
            <a:pPr marL="285750" lvl="0" indent="-285750">
              <a:buFont typeface="Arial" panose="020B0604020202020204" pitchFamily="34" charset="0"/>
              <a:buChar char="•"/>
            </a:pPr>
            <a:r>
              <a:rPr lang="vi-VN" sz="2400" dirty="0">
                <a:latin typeface="+mj-lt"/>
              </a:rPr>
              <a:t>δ(q, wa) = { p | có một trạng thái r trong δ(q, w) mà p thuộc δ(r, a)}</a:t>
            </a:r>
            <a:r>
              <a:rPr lang="en-US" sz="2400" dirty="0">
                <a:latin typeface="+mj-lt"/>
              </a:rPr>
              <a:t> </a:t>
            </a:r>
            <a:r>
              <a:rPr lang="vi-VN" sz="2400" dirty="0">
                <a:latin typeface="+mj-lt"/>
              </a:rPr>
              <a:t>= δ(δ(q, w), a)</a:t>
            </a:r>
            <a:endParaRPr lang="en-US" sz="2400" dirty="0">
              <a:latin typeface="+mj-lt"/>
            </a:endParaRPr>
          </a:p>
          <a:p>
            <a:pPr marL="285750" lvl="0" indent="-285750">
              <a:buFont typeface="Arial" panose="020B0604020202020204" pitchFamily="34" charset="0"/>
              <a:buChar char="•"/>
            </a:pPr>
            <a:r>
              <a:rPr lang="vi-VN" sz="2400" dirty="0">
                <a:latin typeface="+mj-lt"/>
              </a:rPr>
              <a:t>δ(P, w) = uq ∈ P δ(q, w), "P c Q Ngôn ngữ được chấp nhận bởi NFA</a:t>
            </a:r>
            <a:endParaRPr lang="en-US" sz="2400" dirty="0">
              <a:latin typeface="+mj-lt"/>
            </a:endParaRPr>
          </a:p>
          <a:p>
            <a:pPr lvl="0"/>
            <a:r>
              <a:rPr lang="vi-VN" sz="2400" dirty="0">
                <a:latin typeface="+mj-lt"/>
              </a:rPr>
              <a:t>Ngôn ngữ L(M), với M là ôtômát hữu hạn không đơn định NFA (Q, Σ, δ, q0, F) là tập hợp: L(M) = {w | δ(q0, w) có chứa một trạng thái trong F }</a:t>
            </a:r>
            <a:endParaRPr lang="en-US" sz="2400" dirty="0">
              <a:latin typeface="+mj-lt"/>
            </a:endParaRPr>
          </a:p>
        </p:txBody>
      </p:sp>
      <p:sp>
        <p:nvSpPr>
          <p:cNvPr id="7" name="Title 1">
            <a:extLst>
              <a:ext uri="{FF2B5EF4-FFF2-40B4-BE49-F238E27FC236}">
                <a16:creationId xmlns:a16="http://schemas.microsoft.com/office/drawing/2014/main" id="{228D05A2-5DD8-437D-BA1C-6A3D9B66FAC8}"/>
              </a:ext>
            </a:extLst>
          </p:cNvPr>
          <p:cNvSpPr txBox="1">
            <a:spLocks/>
          </p:cNvSpPr>
          <p:nvPr/>
        </p:nvSpPr>
        <p:spPr>
          <a:xfrm>
            <a:off x="999407" y="547394"/>
            <a:ext cx="7458793"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 TÌM HIỂU VỀ AUTOMATA</a:t>
            </a:r>
          </a:p>
        </p:txBody>
      </p:sp>
    </p:spTree>
    <p:extLst>
      <p:ext uri="{BB962C8B-B14F-4D97-AF65-F5344CB8AC3E}">
        <p14:creationId xmlns:p14="http://schemas.microsoft.com/office/powerpoint/2010/main" val="41518505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defPPr>
              <a:defRPr lang="en-US"/>
            </a:defPPr>
            <a:lvl1pPr>
              <a:spcBef>
                <a:spcPct val="0"/>
              </a:spcBef>
              <a:buNone/>
              <a:defRPr sz="3600" b="0" i="0">
                <a:ln w="0"/>
                <a:solidFill>
                  <a:srgbClr val="FFC000"/>
                </a:solidFill>
                <a:effectLst>
                  <a:outerShdw blurRad="38100" dist="25400" dir="5400000" algn="ctr" rotWithShape="0">
                    <a:srgbClr val="6E747A">
                      <a:alpha val="43000"/>
                    </a:srgbClr>
                  </a:outerShdw>
                </a:effectLst>
                <a:latin typeface="Times New Roman (Headings)"/>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3. </a:t>
            </a:r>
            <a:r>
              <a:rPr lang="en-US" dirty="0" err="1"/>
              <a:t>Sự</a:t>
            </a:r>
            <a:r>
              <a:rPr lang="en-US" dirty="0"/>
              <a:t> </a:t>
            </a:r>
            <a:r>
              <a:rPr lang="en-US" dirty="0" err="1"/>
              <a:t>tương</a:t>
            </a:r>
            <a:r>
              <a:rPr lang="en-US" dirty="0"/>
              <a:t> </a:t>
            </a:r>
            <a:r>
              <a:rPr lang="en-US" dirty="0" err="1"/>
              <a:t>đương</a:t>
            </a:r>
            <a:r>
              <a:rPr lang="en-US" dirty="0"/>
              <a:t> </a:t>
            </a:r>
            <a:r>
              <a:rPr lang="en-US" dirty="0" err="1"/>
              <a:t>giữa</a:t>
            </a:r>
            <a:r>
              <a:rPr lang="en-US" dirty="0"/>
              <a:t> DFA </a:t>
            </a:r>
            <a:r>
              <a:rPr lang="en-US" dirty="0" err="1"/>
              <a:t>và</a:t>
            </a:r>
            <a:r>
              <a:rPr lang="en-US" dirty="0"/>
              <a:t> NFA</a:t>
            </a:r>
          </a:p>
        </p:txBody>
      </p:sp>
      <p:sp>
        <p:nvSpPr>
          <p:cNvPr id="4" name="TextBox 3"/>
          <p:cNvSpPr txBox="1"/>
          <p:nvPr/>
        </p:nvSpPr>
        <p:spPr>
          <a:xfrm>
            <a:off x="999407" y="2414556"/>
            <a:ext cx="10487743" cy="3170099"/>
          </a:xfrm>
          <a:prstGeom prst="rect">
            <a:avLst/>
          </a:prstGeom>
          <a:noFill/>
          <a:ln>
            <a:solidFill>
              <a:schemeClr val="tx1">
                <a:lumMod val="50000"/>
              </a:schemeClr>
            </a:solidFill>
          </a:ln>
        </p:spPr>
        <p:txBody>
          <a:bodyPr wrap="square" rtlCol="0">
            <a:spAutoFit/>
          </a:bodyPr>
          <a:lstStyle/>
          <a:p>
            <a:pPr indent="514350"/>
            <a:r>
              <a:rPr lang="vi-VN" sz="4000" dirty="0">
                <a:latin typeface="+mj-lt"/>
              </a:rPr>
              <a:t>Nếu L là tập được chấp nhận bởi một NFA thì tồn tại một DFA chấp nhận L.</a:t>
            </a:r>
            <a:endParaRPr lang="en-US" sz="4000" dirty="0">
              <a:latin typeface="+mj-lt"/>
            </a:endParaRPr>
          </a:p>
          <a:p>
            <a:pPr indent="514350"/>
            <a:endParaRPr lang="en-US" sz="4000" dirty="0">
              <a:latin typeface="+mj-lt"/>
            </a:endParaRPr>
          </a:p>
          <a:p>
            <a:pPr indent="514350"/>
            <a:r>
              <a:rPr lang="vi-VN" sz="4000" dirty="0">
                <a:latin typeface="+mj-lt"/>
              </a:rPr>
              <a:t>Việc chứng minh định lý này được suy từ thuật toán đơn định hóa các ôtômát.</a:t>
            </a:r>
            <a:endParaRPr lang="en-US" sz="4000" dirty="0">
              <a:latin typeface="+mj-lt"/>
            </a:endParaRPr>
          </a:p>
        </p:txBody>
      </p:sp>
      <p:sp>
        <p:nvSpPr>
          <p:cNvPr id="5" name="Title 1">
            <a:extLst>
              <a:ext uri="{FF2B5EF4-FFF2-40B4-BE49-F238E27FC236}">
                <a16:creationId xmlns:a16="http://schemas.microsoft.com/office/drawing/2014/main" id="{D1F79445-7ACE-4AE5-9BD8-68DF53E90318}"/>
              </a:ext>
            </a:extLst>
          </p:cNvPr>
          <p:cNvSpPr txBox="1">
            <a:spLocks/>
          </p:cNvSpPr>
          <p:nvPr/>
        </p:nvSpPr>
        <p:spPr>
          <a:xfrm>
            <a:off x="999407" y="547394"/>
            <a:ext cx="7458793" cy="693682"/>
          </a:xfrm>
          <a:prstGeom prst="rect">
            <a:avLst/>
          </a:prstGeom>
        </p:spPr>
        <p:txBody>
          <a:bodyPr vert="horz" lIns="91440" tIns="45720" rIns="91440" bIns="45720" rtlCol="0" anchor="b">
            <a:noAutofit/>
          </a:bodyPr>
          <a:lstStyle>
            <a:defPPr>
              <a:defRPr lang="en-US"/>
            </a:defPPr>
            <a:lvl1pPr>
              <a:spcBef>
                <a:spcPct val="0"/>
              </a:spcBef>
              <a:buNone/>
              <a:defRPr sz="3600" b="1" i="0">
                <a:ln w="6600">
                  <a:solidFill>
                    <a:schemeClr val="accent3">
                      <a:lumMod val="60000"/>
                      <a:lumOff val="40000"/>
                    </a:schemeClr>
                  </a:solidFill>
                  <a:prstDash val="solid"/>
                </a:ln>
                <a:solidFill>
                  <a:srgbClr val="FFFFFF"/>
                </a:solidFill>
                <a:effectLst>
                  <a:outerShdw blurRad="60007" dist="200025" dir="15000000" sy="30000" kx="-1800000" algn="bl" rotWithShape="0">
                    <a:prstClr val="black">
                      <a:alpha val="32000"/>
                    </a:prstClr>
                  </a:outerShdw>
                </a:effectLst>
                <a:latin typeface="Times New Roman" panose="02020603050405020304" pitchFamily="18" charset="0"/>
                <a:ea typeface="+mj-ea"/>
                <a:cs typeface="Times New Roman" panose="02020603050405020304"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I. TÌM HIỂU VỀ AUTOMATA</a:t>
            </a:r>
          </a:p>
        </p:txBody>
      </p:sp>
    </p:spTree>
    <p:extLst>
      <p:ext uri="{BB962C8B-B14F-4D97-AF65-F5344CB8AC3E}">
        <p14:creationId xmlns:p14="http://schemas.microsoft.com/office/powerpoint/2010/main" val="36241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par>
                          <p:cTn id="29" fill="hold">
                            <p:stCondLst>
                              <p:cond delay="3750"/>
                            </p:stCondLst>
                            <p:childTnLst>
                              <p:par>
                                <p:cTn id="30" presetID="22" presetClass="entr" presetSubtype="1" fill="hold" grpId="0" nodeType="afterEffect">
                                  <p:stCondLst>
                                    <p:cond delay="0"/>
                                  </p:stCondLst>
                                  <p:childTnLst>
                                    <p:set>
                                      <p:cBhvr>
                                        <p:cTn id="31" dur="1" fill="hold">
                                          <p:stCondLst>
                                            <p:cond delay="0"/>
                                          </p:stCondLst>
                                        </p:cTn>
                                        <p:tgtEl>
                                          <p:spTgt spid="4">
                                            <p:bg/>
                                          </p:spTgt>
                                        </p:tgtEl>
                                        <p:attrNameLst>
                                          <p:attrName>style.visibility</p:attrName>
                                        </p:attrNameLst>
                                      </p:cBhvr>
                                      <p:to>
                                        <p:strVal val="visible"/>
                                      </p:to>
                                    </p:set>
                                    <p:animEffect transition="in" filter="wipe(up)">
                                      <p:cBhvr>
                                        <p:cTn id="32" dur="500"/>
                                        <p:tgtEl>
                                          <p:spTgt spid="4">
                                            <p:bg/>
                                          </p:spTgt>
                                        </p:tgtEl>
                                      </p:cBhvr>
                                    </p:animEffect>
                                  </p:childTnLst>
                                </p:cTn>
                              </p:par>
                            </p:childTnLst>
                          </p:cTn>
                        </p:par>
                        <p:par>
                          <p:cTn id="33" fill="hold">
                            <p:stCondLst>
                              <p:cond delay="4250"/>
                            </p:stCondLst>
                            <p:childTnLst>
                              <p:par>
                                <p:cTn id="34" presetID="22" presetClass="entr" presetSubtype="1" fill="hold" grpId="0" nodeType="after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wipe(up)">
                                      <p:cBhvr>
                                        <p:cTn id="36" dur="500"/>
                                        <p:tgtEl>
                                          <p:spTgt spid="4">
                                            <p:txEl>
                                              <p:pRg st="0" end="0"/>
                                            </p:txEl>
                                          </p:spTgt>
                                        </p:tgtEl>
                                      </p:cBhvr>
                                    </p:animEffect>
                                  </p:childTnLst>
                                </p:cTn>
                              </p:par>
                            </p:childTnLst>
                          </p:cTn>
                        </p:par>
                        <p:par>
                          <p:cTn id="37" fill="hold">
                            <p:stCondLst>
                              <p:cond delay="4750"/>
                            </p:stCondLst>
                            <p:childTnLst>
                              <p:par>
                                <p:cTn id="38" presetID="22" presetClass="entr" presetSubtype="1" fill="hold" grpId="0" nodeType="after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up)">
                                      <p:cBhvr>
                                        <p:cTn id="4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uild="p" animBg="1"/>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234</TotalTime>
  <Words>1853</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Times New Roman (Headings)</vt:lpstr>
      <vt:lpstr>Wingdings 3</vt:lpstr>
      <vt:lpstr>Ion</vt:lpstr>
      <vt:lpstr>BÁO CÁO TIỂU LUẬN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TIỂU LUẬN</dc:title>
  <dc:creator>Hào Nguyễn Bá Anh</dc:creator>
  <cp:lastModifiedBy>Trương Jarvis</cp:lastModifiedBy>
  <cp:revision>23</cp:revision>
  <dcterms:created xsi:type="dcterms:W3CDTF">2020-07-02T12:40:00Z</dcterms:created>
  <dcterms:modified xsi:type="dcterms:W3CDTF">2020-07-06T14:57:08Z</dcterms:modified>
</cp:coreProperties>
</file>