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7" r:id="rId3"/>
    <p:sldId id="259" r:id="rId4"/>
    <p:sldId id="305" r:id="rId5"/>
    <p:sldId id="286" r:id="rId6"/>
    <p:sldId id="260" r:id="rId7"/>
    <p:sldId id="287" r:id="rId8"/>
    <p:sldId id="263" r:id="rId9"/>
    <p:sldId id="289" r:id="rId10"/>
    <p:sldId id="288" r:id="rId11"/>
    <p:sldId id="290" r:id="rId12"/>
    <p:sldId id="291" r:id="rId13"/>
    <p:sldId id="304"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262" r:id="rId27"/>
    <p:sldId id="279" r:id="rId28"/>
  </p:sldIdLst>
  <p:sldSz cx="9144000" cy="5143500" type="screen16x9"/>
  <p:notesSz cx="6858000" cy="9144000"/>
  <p:embeddedFontLst>
    <p:embeddedFont>
      <p:font typeface="Dosis ExtraLight" panose="020B0604020202020204" charset="0"/>
      <p:regular r:id="rId30"/>
      <p:bold r:id="rId31"/>
    </p:embeddedFont>
    <p:embeddedFont>
      <p:font typeface="Titillium Web Light" panose="020B0604020202020204" charset="0"/>
      <p:regular r:id="rId32"/>
      <p:bold r:id="rId33"/>
      <p:italic r:id="rId34"/>
      <p:boldItalic r:id="rId35"/>
    </p:embeddedFont>
    <p:embeddedFont>
      <p:font typeface="Dosis" panose="020B0604020202020204" charset="0"/>
      <p:regular r:id="rId36"/>
      <p:bold r:id="rId37"/>
    </p:embeddedFont>
    <p:embeddedFont>
      <p:font typeface="Titillium Web"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3FD889-13F1-4126-A7F0-EA89218B5863}">
  <a:tblStyle styleId="{C33FD889-13F1-4126-A7F0-EA89218B58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065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11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198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95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256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16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84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09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833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45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113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1340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3416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5652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9680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1102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2"/>
        <p:cNvGrpSpPr/>
        <p:nvPr/>
      </p:nvGrpSpPr>
      <p:grpSpPr>
        <a:xfrm>
          <a:off x="0" y="0"/>
          <a:ext cx="0" cy="0"/>
          <a:chOff x="0" y="0"/>
          <a:chExt cx="0" cy="0"/>
        </a:xfrm>
      </p:grpSpPr>
      <p:sp>
        <p:nvSpPr>
          <p:cNvPr id="4003" name="Google Shape;400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4" name="Google Shape;400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563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44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21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404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0" y="0"/>
            <a:ext cx="7046686"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accent3">
                    <a:lumMod val="20000"/>
                    <a:lumOff val="80000"/>
                  </a:schemeClr>
                </a:solidFill>
              </a:rPr>
              <a:t>BÁO CÁO ĐỒ ÁN CNTT1</a:t>
            </a:r>
            <a:endParaRPr dirty="0">
              <a:solidFill>
                <a:schemeClr val="accent3">
                  <a:lumMod val="20000"/>
                  <a:lumOff val="80000"/>
                </a:schemeClr>
              </a:solidFill>
            </a:endParaRPr>
          </a:p>
        </p:txBody>
      </p:sp>
      <p:sp>
        <p:nvSpPr>
          <p:cNvPr id="2" name="TextBox 1"/>
          <p:cNvSpPr txBox="1"/>
          <p:nvPr/>
        </p:nvSpPr>
        <p:spPr>
          <a:xfrm>
            <a:off x="251670" y="1136752"/>
            <a:ext cx="6115574" cy="954107"/>
          </a:xfrm>
          <a:prstGeom prst="rect">
            <a:avLst/>
          </a:prstGeom>
          <a:noFill/>
        </p:spPr>
        <p:txBody>
          <a:bodyPr wrap="square" rtlCol="0">
            <a:spAutoFit/>
          </a:bodyPr>
          <a:lstStyle/>
          <a:p>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Đề</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tài</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Ứng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dụng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xử</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lý</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ảnh</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trong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việc</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xác</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định</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làn</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đường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dành</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cho</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xe</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tự</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lái</a:t>
            </a:r>
            <a:endParaRPr lang="en-US" sz="28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68993" y="2216694"/>
            <a:ext cx="4296369" cy="738664"/>
          </a:xfrm>
          <a:prstGeom prst="rect">
            <a:avLst/>
          </a:prstGeom>
          <a:noFill/>
        </p:spPr>
        <p:txBody>
          <a:bodyPr wrap="none" rtlCol="0">
            <a:spAutoFit/>
          </a:bodyPr>
          <a:lstStyle/>
          <a:p>
            <a:r>
              <a:rPr lang="en-US" dirty="0" err="1" smtClean="0">
                <a:solidFill>
                  <a:schemeClr val="accent3">
                    <a:lumMod val="20000"/>
                    <a:lumOff val="80000"/>
                  </a:schemeClr>
                </a:solidFill>
              </a:rPr>
              <a:t>Giao</a:t>
            </a:r>
            <a:r>
              <a:rPr lang="en-US" dirty="0" smtClean="0">
                <a:solidFill>
                  <a:schemeClr val="accent3">
                    <a:lumMod val="20000"/>
                    <a:lumOff val="80000"/>
                  </a:schemeClr>
                </a:solidFill>
              </a:rPr>
              <a:t> </a:t>
            </a:r>
            <a:r>
              <a:rPr lang="en-US" dirty="0" err="1" smtClean="0">
                <a:solidFill>
                  <a:schemeClr val="accent3">
                    <a:lumMod val="20000"/>
                    <a:lumOff val="80000"/>
                  </a:schemeClr>
                </a:solidFill>
              </a:rPr>
              <a:t>viên</a:t>
            </a:r>
            <a:r>
              <a:rPr lang="en-US" dirty="0" smtClean="0">
                <a:solidFill>
                  <a:schemeClr val="accent3">
                    <a:lumMod val="20000"/>
                    <a:lumOff val="80000"/>
                  </a:schemeClr>
                </a:solidFill>
              </a:rPr>
              <a:t> </a:t>
            </a:r>
            <a:r>
              <a:rPr lang="en-US" dirty="0" err="1" smtClean="0">
                <a:solidFill>
                  <a:schemeClr val="accent3">
                    <a:lumMod val="20000"/>
                    <a:lumOff val="80000"/>
                  </a:schemeClr>
                </a:solidFill>
              </a:rPr>
              <a:t>hướng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dẫn</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ThS.Nguyễn</a:t>
            </a:r>
            <a:r>
              <a:rPr lang="en-US" dirty="0" smtClean="0">
                <a:solidFill>
                  <a:schemeClr val="accent3">
                    <a:lumMod val="20000"/>
                    <a:lumOff val="80000"/>
                  </a:schemeClr>
                </a:solidFill>
              </a:rPr>
              <a:t> </a:t>
            </a:r>
            <a:r>
              <a:rPr lang="en-US" dirty="0" err="1" smtClean="0">
                <a:solidFill>
                  <a:schemeClr val="accent3">
                    <a:lumMod val="20000"/>
                    <a:lumOff val="80000"/>
                  </a:schemeClr>
                </a:solidFill>
              </a:rPr>
              <a:t>Văn</a:t>
            </a:r>
            <a:r>
              <a:rPr lang="en-US" dirty="0" smtClean="0">
                <a:solidFill>
                  <a:schemeClr val="accent3">
                    <a:lumMod val="20000"/>
                    <a:lumOff val="80000"/>
                  </a:schemeClr>
                </a:solidFill>
              </a:rPr>
              <a:t> </a:t>
            </a:r>
            <a:r>
              <a:rPr lang="en-US" dirty="0" err="1" smtClean="0">
                <a:solidFill>
                  <a:schemeClr val="accent3">
                    <a:lumMod val="20000"/>
                    <a:lumOff val="80000"/>
                  </a:schemeClr>
                </a:solidFill>
              </a:rPr>
              <a:t>Hiếu</a:t>
            </a:r>
            <a:endParaRPr lang="en-US" dirty="0" smtClean="0">
              <a:solidFill>
                <a:schemeClr val="accent3">
                  <a:lumMod val="20000"/>
                  <a:lumOff val="80000"/>
                </a:schemeClr>
              </a:solidFill>
            </a:endParaRPr>
          </a:p>
          <a:p>
            <a:r>
              <a:rPr lang="en-US" dirty="0" err="1" smtClean="0">
                <a:solidFill>
                  <a:schemeClr val="accent3">
                    <a:lumMod val="20000"/>
                    <a:lumOff val="80000"/>
                  </a:schemeClr>
                </a:solidFill>
              </a:rPr>
              <a:t>Sinh</a:t>
            </a:r>
            <a:r>
              <a:rPr lang="en-US" dirty="0" smtClean="0">
                <a:solidFill>
                  <a:schemeClr val="accent3">
                    <a:lumMod val="20000"/>
                    <a:lumOff val="80000"/>
                  </a:schemeClr>
                </a:solidFill>
              </a:rPr>
              <a:t> </a:t>
            </a:r>
            <a:r>
              <a:rPr lang="en-US" dirty="0" err="1" smtClean="0">
                <a:solidFill>
                  <a:schemeClr val="accent3">
                    <a:lumMod val="20000"/>
                    <a:lumOff val="80000"/>
                  </a:schemeClr>
                </a:solidFill>
              </a:rPr>
              <a:t>viên</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thực</a:t>
            </a:r>
            <a:r>
              <a:rPr lang="en-US" dirty="0" smtClean="0">
                <a:solidFill>
                  <a:schemeClr val="accent3">
                    <a:lumMod val="20000"/>
                    <a:lumOff val="80000"/>
                  </a:schemeClr>
                </a:solidFill>
              </a:rPr>
              <a:t> </a:t>
            </a:r>
            <a:r>
              <a:rPr lang="en-US" dirty="0" err="1" smtClean="0">
                <a:solidFill>
                  <a:schemeClr val="accent3">
                    <a:lumMod val="20000"/>
                    <a:lumOff val="80000"/>
                  </a:schemeClr>
                </a:solidFill>
              </a:rPr>
              <a:t>hiện</a:t>
            </a:r>
            <a:r>
              <a:rPr lang="en-US" dirty="0" smtClean="0">
                <a:solidFill>
                  <a:schemeClr val="accent3">
                    <a:lumMod val="20000"/>
                    <a:lumOff val="80000"/>
                  </a:schemeClr>
                </a:solidFill>
              </a:rPr>
              <a:t>: Nguyễn Bá Anh Hào 18004038</a:t>
            </a:r>
          </a:p>
          <a:p>
            <a:r>
              <a:rPr lang="en-US" dirty="0" err="1" smtClean="0">
                <a:solidFill>
                  <a:schemeClr val="accent3">
                    <a:lumMod val="20000"/>
                    <a:lumOff val="80000"/>
                  </a:schemeClr>
                </a:solidFill>
              </a:rPr>
              <a:t>Sinh</a:t>
            </a:r>
            <a:r>
              <a:rPr lang="en-US" dirty="0" smtClean="0">
                <a:solidFill>
                  <a:schemeClr val="accent3">
                    <a:lumMod val="20000"/>
                    <a:lumOff val="80000"/>
                  </a:schemeClr>
                </a:solidFill>
              </a:rPr>
              <a:t> </a:t>
            </a:r>
            <a:r>
              <a:rPr lang="en-US" dirty="0" err="1" smtClean="0">
                <a:solidFill>
                  <a:schemeClr val="accent3">
                    <a:lumMod val="20000"/>
                    <a:lumOff val="80000"/>
                  </a:schemeClr>
                </a:solidFill>
              </a:rPr>
              <a:t>viên</a:t>
            </a:r>
            <a:r>
              <a:rPr lang="en-US" dirty="0" smtClean="0">
                <a:solidFill>
                  <a:schemeClr val="accent3">
                    <a:lumMod val="20000"/>
                    <a:lumOff val="80000"/>
                  </a:schemeClr>
                </a:solidFill>
              </a:rPr>
              <a:t> </a:t>
            </a:r>
            <a:r>
              <a:rPr lang="en-US" dirty="0" err="1" smtClean="0">
                <a:solidFill>
                  <a:schemeClr val="accent3">
                    <a:lumMod val="20000"/>
                    <a:lumOff val="80000"/>
                  </a:schemeClr>
                </a:solidFill>
              </a:rPr>
              <a:t>báo</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cáo</a:t>
            </a:r>
            <a:r>
              <a:rPr lang="en-US" dirty="0" smtClean="0">
                <a:solidFill>
                  <a:schemeClr val="accent3">
                    <a:lumMod val="20000"/>
                    <a:lumOff val="80000"/>
                  </a:schemeClr>
                </a:solidFill>
              </a:rPr>
              <a:t>: Nguyễn Bá Anh Hào</a:t>
            </a:r>
            <a:endParaRPr lang="en-US" dirty="0">
              <a:solidFill>
                <a:schemeClr val="accent3">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Sơ</a:t>
            </a:r>
            <a:r>
              <a:rPr lang="en-US" dirty="0" smtClean="0"/>
              <a:t> </a:t>
            </a:r>
            <a:r>
              <a:rPr lang="en-US" dirty="0" err="1" smtClean="0"/>
              <a:t>đồ</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toàn</a:t>
            </a:r>
            <a:r>
              <a:rPr lang="en-US" dirty="0" smtClean="0"/>
              <a:t> </a:t>
            </a:r>
            <a:r>
              <a:rPr lang="en-US" dirty="0" err="1" smtClean="0"/>
              <a:t>hệ</a:t>
            </a:r>
            <a:r>
              <a:rPr lang="en-US" dirty="0" smtClean="0"/>
              <a:t> </a:t>
            </a:r>
            <a:r>
              <a:rPr lang="en-US" dirty="0" err="1" smtClean="0"/>
              <a:t>thống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pic>
        <p:nvPicPr>
          <p:cNvPr id="4" name="Picture 3"/>
          <p:cNvPicPr>
            <a:picLocks noChangeAspect="1"/>
          </p:cNvPicPr>
          <p:nvPr/>
        </p:nvPicPr>
        <p:blipFill>
          <a:blip r:embed="rId3"/>
          <a:stretch>
            <a:fillRect/>
          </a:stretch>
        </p:blipFill>
        <p:spPr>
          <a:xfrm>
            <a:off x="198182" y="967824"/>
            <a:ext cx="6020532" cy="4175676"/>
          </a:xfrm>
          <a:prstGeom prst="rect">
            <a:avLst/>
          </a:prstGeom>
        </p:spPr>
      </p:pic>
    </p:spTree>
    <p:extLst>
      <p:ext uri="{BB962C8B-B14F-4D97-AF65-F5344CB8AC3E}">
        <p14:creationId xmlns:p14="http://schemas.microsoft.com/office/powerpoint/2010/main" val="3365576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8" name="Google Shape;3898;p20"/>
          <p:cNvSpPr txBox="1">
            <a:spLocks/>
          </p:cNvSpPr>
          <p:nvPr/>
        </p:nvSpPr>
        <p:spPr>
          <a:xfrm>
            <a:off x="198182" y="597624"/>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Lọc màu, Canny và HoughLine</a:t>
            </a:r>
            <a:endParaRPr lang="vi-VN" dirty="0"/>
          </a:p>
        </p:txBody>
      </p:sp>
      <p:pic>
        <p:nvPicPr>
          <p:cNvPr id="9" name="Picture 8"/>
          <p:cNvPicPr/>
          <p:nvPr/>
        </p:nvPicPr>
        <p:blipFill>
          <a:blip r:embed="rId3"/>
          <a:stretch>
            <a:fillRect/>
          </a:stretch>
        </p:blipFill>
        <p:spPr>
          <a:xfrm>
            <a:off x="2063432" y="1700921"/>
            <a:ext cx="4895850" cy="2432050"/>
          </a:xfrm>
          <a:prstGeom prst="rect">
            <a:avLst/>
          </a:prstGeom>
        </p:spPr>
      </p:pic>
      <p:sp>
        <p:nvSpPr>
          <p:cNvPr id="11" name="Google Shape;3859;p16"/>
          <p:cNvSpPr txBox="1">
            <a:spLocks/>
          </p:cNvSpPr>
          <p:nvPr/>
        </p:nvSpPr>
        <p:spPr>
          <a:xfrm>
            <a:off x="2063432" y="4132971"/>
            <a:ext cx="4895849" cy="65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Ảnh bị nhiễu khi chuyển sang nhị phânvà dùng Canny cùng HoughLine</a:t>
            </a:r>
            <a:endParaRPr lang="en-US" i="1" dirty="0">
              <a:solidFill>
                <a:schemeClr val="accent6">
                  <a:lumMod val="75000"/>
                  <a:lumOff val="25000"/>
                </a:schemeClr>
              </a:solidFill>
            </a:endParaRPr>
          </a:p>
        </p:txBody>
      </p:sp>
    </p:spTree>
    <p:extLst>
      <p:ext uri="{BB962C8B-B14F-4D97-AF65-F5344CB8AC3E}">
        <p14:creationId xmlns:p14="http://schemas.microsoft.com/office/powerpoint/2010/main" val="123631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Google Shape;3898;p20"/>
          <p:cNvSpPr txBox="1">
            <a:spLocks/>
          </p:cNvSpPr>
          <p:nvPr/>
        </p:nvSpPr>
        <p:spPr>
          <a:xfrm>
            <a:off x="198182" y="597624"/>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Lọc màu, Canny và HoughLine</a:t>
            </a:r>
            <a:endParaRPr lang="vi-VN" dirty="0"/>
          </a:p>
        </p:txBody>
      </p:sp>
      <p:sp>
        <p:nvSpPr>
          <p:cNvPr id="11" name="Google Shape;3859;p16"/>
          <p:cNvSpPr txBox="1">
            <a:spLocks/>
          </p:cNvSpPr>
          <p:nvPr/>
        </p:nvSpPr>
        <p:spPr>
          <a:xfrm>
            <a:off x="3489819" y="4132971"/>
            <a:ext cx="2826283" cy="65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Ảnh không còn bị nhiễu khi sử dụng lọc màu inRange</a:t>
            </a:r>
            <a:endParaRPr lang="en-US" i="1" dirty="0">
              <a:solidFill>
                <a:schemeClr val="accent6">
                  <a:lumMod val="75000"/>
                  <a:lumOff val="25000"/>
                </a:schemeClr>
              </a:solidFill>
            </a:endParaRPr>
          </a:p>
        </p:txBody>
      </p:sp>
      <p:pic>
        <p:nvPicPr>
          <p:cNvPr id="7" name="Picture 6"/>
          <p:cNvPicPr/>
          <p:nvPr/>
        </p:nvPicPr>
        <p:blipFill>
          <a:blip r:embed="rId3"/>
          <a:stretch>
            <a:fillRect/>
          </a:stretch>
        </p:blipFill>
        <p:spPr>
          <a:xfrm>
            <a:off x="2853064" y="1626606"/>
            <a:ext cx="3756654" cy="2506365"/>
          </a:xfrm>
          <a:prstGeom prst="rect">
            <a:avLst/>
          </a:prstGeom>
        </p:spPr>
      </p:pic>
    </p:spTree>
    <p:extLst>
      <p:ext uri="{BB962C8B-B14F-4D97-AF65-F5344CB8AC3E}">
        <p14:creationId xmlns:p14="http://schemas.microsoft.com/office/powerpoint/2010/main" val="38266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964350"/>
            <a:ext cx="6103200" cy="1159800"/>
          </a:xfrm>
          <a:prstGeom prst="rect">
            <a:avLst/>
          </a:prstGeom>
        </p:spPr>
        <p:txBody>
          <a:bodyPr spcFirstLastPara="1" wrap="square" lIns="91425" tIns="91425" rIns="91425" bIns="91425" anchor="b" anchorCtr="0">
            <a:noAutofit/>
          </a:bodyPr>
          <a:lstStyle/>
          <a:p>
            <a:pPr lvl="0"/>
            <a:r>
              <a:rPr lang="en" sz="11000" dirty="0"/>
              <a:t>1,048,576‬</a:t>
            </a:r>
            <a:endParaRPr sz="11000" dirty="0"/>
          </a:p>
        </p:txBody>
      </p:sp>
      <p:sp>
        <p:nvSpPr>
          <p:cNvPr id="3959" name="Google Shape;3959;p27"/>
          <p:cNvSpPr txBox="1">
            <a:spLocks noGrp="1"/>
          </p:cNvSpPr>
          <p:nvPr>
            <p:ph type="subTitle" idx="4294967295"/>
          </p:nvPr>
        </p:nvSpPr>
        <p:spPr>
          <a:xfrm>
            <a:off x="685800" y="2840054"/>
            <a:ext cx="6103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dirty="0" smtClean="0"/>
              <a:t>Là số pixel phải xử lý cho mỗi tấm ảnh 1024x1024</a:t>
            </a:r>
          </a:p>
          <a:p>
            <a:pPr marL="0" lvl="0" indent="0" algn="l" rtl="0">
              <a:spcBef>
                <a:spcPts val="600"/>
              </a:spcBef>
              <a:spcAft>
                <a:spcPts val="0"/>
              </a:spcAft>
              <a:buNone/>
            </a:pPr>
            <a:endParaRPr lang="vi-VN" dirty="0" smtClean="0"/>
          </a:p>
          <a:p>
            <a:pPr marL="0" lvl="0" indent="0" algn="l" rtl="0">
              <a:spcBef>
                <a:spcPts val="600"/>
              </a:spcBef>
              <a:spcAft>
                <a:spcPts val="0"/>
              </a:spcAft>
              <a:buNone/>
            </a:pPr>
            <a:r>
              <a:rPr lang="vi-VN" dirty="0" smtClean="0"/>
              <a:t>Giảm xuống còn1/2 với RoI</a:t>
            </a:r>
            <a:endParaRPr lang="vi-VN" dirty="0" smtClean="0"/>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252751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898;p20"/>
          <p:cNvSpPr txBox="1">
            <a:spLocks/>
          </p:cNvSpPr>
          <p:nvPr/>
        </p:nvSpPr>
        <p:spPr>
          <a:xfrm>
            <a:off x="198182" y="597624"/>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Tạo vùng quan tâm RoI</a:t>
            </a:r>
            <a:endParaRPr lang="vi-VN" dirty="0"/>
          </a:p>
        </p:txBody>
      </p:sp>
      <p:sp>
        <p:nvSpPr>
          <p:cNvPr id="11" name="Google Shape;3859;p16"/>
          <p:cNvSpPr txBox="1">
            <a:spLocks/>
          </p:cNvSpPr>
          <p:nvPr/>
        </p:nvSpPr>
        <p:spPr>
          <a:xfrm>
            <a:off x="2786161" y="4141359"/>
            <a:ext cx="4173121" cy="65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Giảm tầm nhìn, tiết kiệm tài nguyên</a:t>
            </a:r>
            <a:endParaRPr lang="en-US" i="1" dirty="0">
              <a:solidFill>
                <a:schemeClr val="accent6">
                  <a:lumMod val="75000"/>
                  <a:lumOff val="25000"/>
                </a:schemeClr>
              </a:solidFill>
            </a:endParaRPr>
          </a:p>
        </p:txBody>
      </p:sp>
      <p:pic>
        <p:nvPicPr>
          <p:cNvPr id="9" name="Picture 8"/>
          <p:cNvPicPr/>
          <p:nvPr/>
        </p:nvPicPr>
        <p:blipFill>
          <a:blip r:embed="rId3"/>
          <a:stretch>
            <a:fillRect/>
          </a:stretch>
        </p:blipFill>
        <p:spPr>
          <a:xfrm>
            <a:off x="1518800" y="1455023"/>
            <a:ext cx="5972175" cy="2839479"/>
          </a:xfrm>
          <a:prstGeom prst="rect">
            <a:avLst/>
          </a:prstGeom>
        </p:spPr>
      </p:pic>
    </p:spTree>
    <p:extLst>
      <p:ext uri="{BB962C8B-B14F-4D97-AF65-F5344CB8AC3E}">
        <p14:creationId xmlns:p14="http://schemas.microsoft.com/office/powerpoint/2010/main" val="390161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8" name="Google Shape;3898;p20"/>
          <p:cNvSpPr txBox="1">
            <a:spLocks/>
          </p:cNvSpPr>
          <p:nvPr/>
        </p:nvSpPr>
        <p:spPr>
          <a:xfrm>
            <a:off x="198182" y="69648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Xử lý dữ liệu thô</a:t>
            </a:r>
            <a:endParaRPr lang="vi-VN" dirty="0"/>
          </a:p>
        </p:txBody>
      </p:sp>
      <p:sp>
        <p:nvSpPr>
          <p:cNvPr id="11" name="Google Shape;3859;p16"/>
          <p:cNvSpPr txBox="1">
            <a:spLocks/>
          </p:cNvSpPr>
          <p:nvPr/>
        </p:nvSpPr>
        <p:spPr>
          <a:xfrm>
            <a:off x="2316378" y="1546603"/>
            <a:ext cx="4173121" cy="2438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Sử dụng công thức y = mx +b</a:t>
            </a:r>
          </a:p>
          <a:p>
            <a:pPr marL="114300" indent="0">
              <a:buNone/>
            </a:pPr>
            <a:r>
              <a:rPr lang="vi-VN" i="1" dirty="0" smtClean="0">
                <a:solidFill>
                  <a:schemeClr val="accent6">
                    <a:lumMod val="75000"/>
                    <a:lumOff val="25000"/>
                  </a:schemeClr>
                </a:solidFill>
              </a:rPr>
              <a:t>Trong đó m là độ dốc, b là điểm chặn</a:t>
            </a:r>
          </a:p>
          <a:p>
            <a:pPr marL="114300" indent="0">
              <a:buNone/>
            </a:pPr>
            <a:r>
              <a:rPr lang="vi-VN" i="1" dirty="0" smtClean="0">
                <a:solidFill>
                  <a:schemeClr val="accent6">
                    <a:lumMod val="75000"/>
                    <a:lumOff val="25000"/>
                  </a:schemeClr>
                </a:solidFill>
              </a:rPr>
              <a:t>Tiến hành lấy trung bình độ dốc và điểm chặn bên trái và bên phải khung hình</a:t>
            </a:r>
          </a:p>
          <a:p>
            <a:pPr marL="114300" indent="0">
              <a:buNone/>
            </a:pPr>
            <a:r>
              <a:rPr lang="vi-VN" i="1" dirty="0" smtClean="0">
                <a:solidFill>
                  <a:schemeClr val="accent6">
                    <a:lumMod val="75000"/>
                    <a:lumOff val="25000"/>
                  </a:schemeClr>
                </a:solidFill>
              </a:rPr>
              <a:t>Trả về giá trị tọa độ của line chỉ đường</a:t>
            </a:r>
          </a:p>
          <a:p>
            <a:pPr marL="114300" indent="0">
              <a:buNone/>
            </a:pPr>
            <a:r>
              <a:rPr lang="vi-VN" i="1" dirty="0" smtClean="0">
                <a:solidFill>
                  <a:schemeClr val="accent6">
                    <a:lumMod val="75000"/>
                    <a:lumOff val="25000"/>
                  </a:schemeClr>
                </a:solidFill>
              </a:rPr>
              <a:t>Từ tọa độ của 2 line tính trung bình cộng và lấy kết quả làm tham số điều hướng cuối cùng</a:t>
            </a:r>
            <a:endParaRPr lang="en-US" i="1" dirty="0">
              <a:solidFill>
                <a:schemeClr val="accent6">
                  <a:lumMod val="75000"/>
                  <a:lumOff val="2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81" y="1553880"/>
            <a:ext cx="2047875" cy="2352675"/>
          </a:xfrm>
          <a:prstGeom prst="rect">
            <a:avLst/>
          </a:prstGeom>
        </p:spPr>
      </p:pic>
    </p:spTree>
    <p:extLst>
      <p:ext uri="{BB962C8B-B14F-4D97-AF65-F5344CB8AC3E}">
        <p14:creationId xmlns:p14="http://schemas.microsoft.com/office/powerpoint/2010/main" val="213316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down)">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 name="Google Shape;3898;p20"/>
          <p:cNvSpPr txBox="1">
            <a:spLocks/>
          </p:cNvSpPr>
          <p:nvPr/>
        </p:nvSpPr>
        <p:spPr>
          <a:xfrm>
            <a:off x="198182" y="69648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Mô hình</a:t>
            </a:r>
            <a:endParaRPr lang="vi-VN" dirty="0"/>
          </a:p>
        </p:txBody>
      </p:sp>
      <p:sp>
        <p:nvSpPr>
          <p:cNvPr id="11" name="Google Shape;3859;p16"/>
          <p:cNvSpPr txBox="1">
            <a:spLocks/>
          </p:cNvSpPr>
          <p:nvPr/>
        </p:nvSpPr>
        <p:spPr>
          <a:xfrm>
            <a:off x="1717179" y="3978817"/>
            <a:ext cx="5242103" cy="986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Thiết kế Donkey Cage trên phầm mềm Sketchup</a:t>
            </a:r>
            <a:endParaRPr lang="en-US" i="1" dirty="0">
              <a:solidFill>
                <a:schemeClr val="accent6">
                  <a:lumMod val="75000"/>
                  <a:lumOff val="25000"/>
                </a:schemeClr>
              </a:solidFill>
            </a:endParaRPr>
          </a:p>
        </p:txBody>
      </p:sp>
      <p:pic>
        <p:nvPicPr>
          <p:cNvPr id="1026" name="Picture 2" descr="donkey_c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25" y="1688104"/>
            <a:ext cx="6010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6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8" name="Google Shape;3898;p20"/>
          <p:cNvSpPr txBox="1">
            <a:spLocks/>
          </p:cNvSpPr>
          <p:nvPr/>
        </p:nvSpPr>
        <p:spPr>
          <a:xfrm>
            <a:off x="198182" y="69648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Mô hình</a:t>
            </a:r>
            <a:endParaRPr lang="vi-VN" dirty="0"/>
          </a:p>
        </p:txBody>
      </p:sp>
      <p:sp>
        <p:nvSpPr>
          <p:cNvPr id="11" name="Google Shape;3859;p16"/>
          <p:cNvSpPr txBox="1">
            <a:spLocks/>
          </p:cNvSpPr>
          <p:nvPr/>
        </p:nvSpPr>
        <p:spPr>
          <a:xfrm>
            <a:off x="2387522" y="4230798"/>
            <a:ext cx="3987335" cy="986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Đế bắt mạch và bộ cơ cấu đánh lái</a:t>
            </a:r>
            <a:endParaRPr lang="en-US" i="1" dirty="0">
              <a:solidFill>
                <a:schemeClr val="accent6">
                  <a:lumMod val="75000"/>
                  <a:lumOff val="25000"/>
                </a:schemeClr>
              </a:solidFill>
            </a:endParaRPr>
          </a:p>
        </p:txBody>
      </p:sp>
      <p:pic>
        <p:nvPicPr>
          <p:cNvPr id="2050" name="Picture 2" descr="car_b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006" y="2176148"/>
            <a:ext cx="18954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de_serv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028" y="2768367"/>
            <a:ext cx="2934278" cy="142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steering 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0367" y="1630331"/>
            <a:ext cx="3636059" cy="107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13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8" name="Google Shape;3898;p20"/>
          <p:cNvSpPr txBox="1">
            <a:spLocks/>
          </p:cNvSpPr>
          <p:nvPr/>
        </p:nvSpPr>
        <p:spPr>
          <a:xfrm>
            <a:off x="640231" y="1400961"/>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Sơ đồ mạch điện</a:t>
            </a:r>
            <a:endParaRPr lang="vi-VN" dirty="0"/>
          </a:p>
        </p:txBody>
      </p:sp>
      <p:sp>
        <p:nvSpPr>
          <p:cNvPr id="11" name="Google Shape;3859;p16"/>
          <p:cNvSpPr txBox="1">
            <a:spLocks/>
          </p:cNvSpPr>
          <p:nvPr/>
        </p:nvSpPr>
        <p:spPr>
          <a:xfrm>
            <a:off x="3914318" y="4541319"/>
            <a:ext cx="3987335" cy="986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Sơ đồ mạch điện</a:t>
            </a:r>
            <a:endParaRPr lang="en-US" i="1" dirty="0">
              <a:solidFill>
                <a:schemeClr val="accent6">
                  <a:lumMod val="75000"/>
                  <a:lumOff val="25000"/>
                </a:schemeClr>
              </a:solidFill>
            </a:endParaRPr>
          </a:p>
        </p:txBody>
      </p:sp>
      <p:pic>
        <p:nvPicPr>
          <p:cNvPr id="9" name="Picture 8"/>
          <p:cNvPicPr/>
          <p:nvPr/>
        </p:nvPicPr>
        <p:blipFill>
          <a:blip r:embed="rId3"/>
          <a:stretch>
            <a:fillRect/>
          </a:stretch>
        </p:blipFill>
        <p:spPr>
          <a:xfrm>
            <a:off x="2002768" y="1026324"/>
            <a:ext cx="5620232" cy="3644383"/>
          </a:xfrm>
          <a:prstGeom prst="rect">
            <a:avLst/>
          </a:prstGeom>
        </p:spPr>
      </p:pic>
    </p:spTree>
    <p:extLst>
      <p:ext uri="{BB962C8B-B14F-4D97-AF65-F5344CB8AC3E}">
        <p14:creationId xmlns:p14="http://schemas.microsoft.com/office/powerpoint/2010/main" val="118639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8" name="Google Shape;3898;p20"/>
          <p:cNvSpPr txBox="1">
            <a:spLocks/>
          </p:cNvSpPr>
          <p:nvPr/>
        </p:nvSpPr>
        <p:spPr>
          <a:xfrm>
            <a:off x="640231" y="1400961"/>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Sơ đồ mạch điện</a:t>
            </a:r>
            <a:endParaRPr lang="vi-VN" dirty="0"/>
          </a:p>
        </p:txBody>
      </p:sp>
      <p:sp>
        <p:nvSpPr>
          <p:cNvPr id="11" name="Google Shape;3859;p16"/>
          <p:cNvSpPr txBox="1">
            <a:spLocks/>
          </p:cNvSpPr>
          <p:nvPr/>
        </p:nvSpPr>
        <p:spPr>
          <a:xfrm>
            <a:off x="3914318" y="4541319"/>
            <a:ext cx="3987335" cy="986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Sơ đồ mạch điện</a:t>
            </a:r>
            <a:endParaRPr lang="en-US" i="1" dirty="0">
              <a:solidFill>
                <a:schemeClr val="accent6">
                  <a:lumMod val="75000"/>
                  <a:lumOff val="25000"/>
                </a:schemeClr>
              </a:solidFill>
            </a:endParaRPr>
          </a:p>
        </p:txBody>
      </p:sp>
      <p:pic>
        <p:nvPicPr>
          <p:cNvPr id="9" name="Picture 8"/>
          <p:cNvPicPr/>
          <p:nvPr/>
        </p:nvPicPr>
        <p:blipFill>
          <a:blip r:embed="rId3"/>
          <a:stretch>
            <a:fillRect/>
          </a:stretch>
        </p:blipFill>
        <p:spPr>
          <a:xfrm>
            <a:off x="2002768" y="1026324"/>
            <a:ext cx="5620232" cy="3644383"/>
          </a:xfrm>
          <a:prstGeom prst="rect">
            <a:avLst/>
          </a:prstGeom>
        </p:spPr>
      </p:pic>
    </p:spTree>
    <p:extLst>
      <p:ext uri="{BB962C8B-B14F-4D97-AF65-F5344CB8AC3E}">
        <p14:creationId xmlns:p14="http://schemas.microsoft.com/office/powerpoint/2010/main" val="116198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580150" y="25281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NỘI DUNG CHÍNH</a:t>
            </a:r>
            <a:endParaRPr lang="en-US" dirty="0"/>
          </a:p>
        </p:txBody>
      </p:sp>
      <p:sp>
        <p:nvSpPr>
          <p:cNvPr id="3843" name="Google Shape;3843;p14"/>
          <p:cNvSpPr txBox="1">
            <a:spLocks noGrp="1"/>
          </p:cNvSpPr>
          <p:nvPr>
            <p:ph type="body" idx="1"/>
          </p:nvPr>
        </p:nvSpPr>
        <p:spPr>
          <a:xfrm>
            <a:off x="640230" y="1301256"/>
            <a:ext cx="5525677"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1. </a:t>
            </a:r>
            <a:r>
              <a:rPr lang="en-US" sz="2400" b="1" dirty="0" err="1" smtClean="0">
                <a:latin typeface="Times New Roman" panose="02020603050405020304" pitchFamily="18" charset="0"/>
                <a:ea typeface="Titillium Web"/>
                <a:cs typeface="Times New Roman" panose="02020603050405020304" pitchFamily="18" charset="0"/>
                <a:sym typeface="Titillium Web"/>
              </a:rPr>
              <a:t>Đưa</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ra</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vấn</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đề</a:t>
            </a:r>
            <a:endParaRPr sz="2400" b="1" dirty="0">
              <a:latin typeface="Times New Roman" panose="02020603050405020304" pitchFamily="18" charset="0"/>
              <a:ea typeface="Titillium Web"/>
              <a:cs typeface="Times New Roman" panose="02020603050405020304" pitchFamily="18" charset="0"/>
              <a:sym typeface="Titillium Web"/>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cs typeface="Times New Roman" panose="02020603050405020304" pitchFamily="18" charset="0"/>
              </a:rPr>
              <a:t>2. </a:t>
            </a:r>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của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tài</a:t>
            </a:r>
            <a:endParaRPr lang="en-US" sz="2400" b="1" dirty="0" smtClean="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3. </a:t>
            </a:r>
            <a:r>
              <a:rPr lang="en-US" sz="2400" b="1" dirty="0" err="1" smtClean="0">
                <a:latin typeface="Times New Roman" panose="02020603050405020304" pitchFamily="18" charset="0"/>
                <a:ea typeface="Titillium Web"/>
                <a:cs typeface="Times New Roman" panose="02020603050405020304" pitchFamily="18" charset="0"/>
                <a:sym typeface="Titillium Web"/>
              </a:rPr>
              <a:t>Tổng</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quan</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về</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đề</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tài</a:t>
            </a:r>
            <a:endParaRPr lang="en-US" sz="2400" b="1" dirty="0" smtClean="0">
              <a:latin typeface="Times New Roman" panose="02020603050405020304" pitchFamily="18" charset="0"/>
              <a:ea typeface="Titillium Web"/>
              <a:cs typeface="Times New Roman" panose="02020603050405020304" pitchFamily="18" charset="0"/>
              <a:sym typeface="Titillium Web"/>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4. </a:t>
            </a:r>
            <a:r>
              <a:rPr lang="en-US" sz="2400" b="1" dirty="0" err="1" smtClean="0">
                <a:latin typeface="Times New Roman" panose="02020603050405020304" pitchFamily="18" charset="0"/>
                <a:ea typeface="Titillium Web"/>
                <a:cs typeface="Times New Roman" panose="02020603050405020304" pitchFamily="18" charset="0"/>
                <a:sym typeface="Titillium Web"/>
              </a:rPr>
              <a:t>Quy</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trình</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xây</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dựng</a:t>
            </a:r>
            <a:endParaRPr lang="en-US" sz="2400" b="1" dirty="0" smtClean="0">
              <a:latin typeface="Times New Roman" panose="02020603050405020304" pitchFamily="18" charset="0"/>
              <a:ea typeface="Titillium Web"/>
              <a:cs typeface="Times New Roman" panose="02020603050405020304" pitchFamily="18" charset="0"/>
              <a:sym typeface="Titillium Web"/>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5. </a:t>
            </a:r>
            <a:r>
              <a:rPr lang="en-US" sz="2400" b="1" dirty="0" err="1" smtClean="0">
                <a:latin typeface="Times New Roman" panose="02020603050405020304" pitchFamily="18" charset="0"/>
                <a:ea typeface="Titillium Web"/>
                <a:cs typeface="Times New Roman" panose="02020603050405020304" pitchFamily="18" charset="0"/>
                <a:sym typeface="Titillium Web"/>
              </a:rPr>
              <a:t>Kết</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luận</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và</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hướng</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phát</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triển</a:t>
            </a:r>
            <a:endParaRPr sz="2400" b="1" dirty="0">
              <a:latin typeface="Times New Roman" panose="02020603050405020304" pitchFamily="18" charset="0"/>
              <a:ea typeface="Titillium Web"/>
              <a:cs typeface="Times New Roman" panose="02020603050405020304" pitchFamily="18" charset="0"/>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3">
                                            <p:txEl>
                                              <p:pRg st="0" end="0"/>
                                            </p:txEl>
                                          </p:spTgt>
                                        </p:tgtEl>
                                        <p:attrNameLst>
                                          <p:attrName>style.visibility</p:attrName>
                                        </p:attrNameLst>
                                      </p:cBhvr>
                                      <p:to>
                                        <p:strVal val="visible"/>
                                      </p:to>
                                    </p:set>
                                    <p:anim calcmode="lin" valueType="num">
                                      <p:cBhvr additive="base">
                                        <p:cTn id="7" dur="1000" fill="hold"/>
                                        <p:tgtEl>
                                          <p:spTgt spid="384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3">
                                            <p:txEl>
                                              <p:pRg st="1" end="1"/>
                                            </p:txEl>
                                          </p:spTgt>
                                        </p:tgtEl>
                                        <p:attrNameLst>
                                          <p:attrName>style.visibility</p:attrName>
                                        </p:attrNameLst>
                                      </p:cBhvr>
                                      <p:to>
                                        <p:strVal val="visible"/>
                                      </p:to>
                                    </p:set>
                                    <p:anim calcmode="lin" valueType="num">
                                      <p:cBhvr additive="base">
                                        <p:cTn id="13" dur="1000" fill="hold"/>
                                        <p:tgtEl>
                                          <p:spTgt spid="384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43">
                                            <p:txEl>
                                              <p:pRg st="2" end="2"/>
                                            </p:txEl>
                                          </p:spTgt>
                                        </p:tgtEl>
                                        <p:attrNameLst>
                                          <p:attrName>style.visibility</p:attrName>
                                        </p:attrNameLst>
                                      </p:cBhvr>
                                      <p:to>
                                        <p:strVal val="visible"/>
                                      </p:to>
                                    </p:set>
                                    <p:anim calcmode="lin" valueType="num">
                                      <p:cBhvr additive="base">
                                        <p:cTn id="19" dur="1000" fill="hold"/>
                                        <p:tgtEl>
                                          <p:spTgt spid="384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43">
                                            <p:txEl>
                                              <p:pRg st="3" end="3"/>
                                            </p:txEl>
                                          </p:spTgt>
                                        </p:tgtEl>
                                        <p:attrNameLst>
                                          <p:attrName>style.visibility</p:attrName>
                                        </p:attrNameLst>
                                      </p:cBhvr>
                                      <p:to>
                                        <p:strVal val="visible"/>
                                      </p:to>
                                    </p:set>
                                    <p:anim calcmode="lin" valueType="num">
                                      <p:cBhvr additive="base">
                                        <p:cTn id="25" dur="1000" fill="hold"/>
                                        <p:tgtEl>
                                          <p:spTgt spid="384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43">
                                            <p:txEl>
                                              <p:pRg st="4" end="4"/>
                                            </p:txEl>
                                          </p:spTgt>
                                        </p:tgtEl>
                                        <p:attrNameLst>
                                          <p:attrName>style.visibility</p:attrName>
                                        </p:attrNameLst>
                                      </p:cBhvr>
                                      <p:to>
                                        <p:strVal val="visible"/>
                                      </p:to>
                                    </p:set>
                                    <p:anim calcmode="lin" valueType="num">
                                      <p:cBhvr additive="base">
                                        <p:cTn id="31" dur="1000" fill="hold"/>
                                        <p:tgtEl>
                                          <p:spTgt spid="384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8" name="Google Shape;3898;p20"/>
          <p:cNvSpPr txBox="1">
            <a:spLocks/>
          </p:cNvSpPr>
          <p:nvPr/>
        </p:nvSpPr>
        <p:spPr>
          <a:xfrm>
            <a:off x="198182" y="1518407"/>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Mô hình xe tự hành</a:t>
            </a:r>
            <a:endParaRPr lang="vi-VN" dirty="0"/>
          </a:p>
        </p:txBody>
      </p:sp>
      <p:pic>
        <p:nvPicPr>
          <p:cNvPr id="3074" name="Picture 2" descr="ad613b1c4bdfb681ef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703" y="1306800"/>
            <a:ext cx="3073997" cy="323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c23c731203d1fe8fa7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3700" y="1641468"/>
            <a:ext cx="36195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037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8" name="Google Shape;3898;p20"/>
          <p:cNvSpPr txBox="1">
            <a:spLocks/>
          </p:cNvSpPr>
          <p:nvPr/>
        </p:nvSpPr>
        <p:spPr>
          <a:xfrm>
            <a:off x="198182" y="1845578"/>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Đi trên đường thẳng và cua quẹo</a:t>
            </a:r>
            <a:endParaRPr lang="vi-VN" dirty="0"/>
          </a:p>
        </p:txBody>
      </p:sp>
      <p:pic>
        <p:nvPicPr>
          <p:cNvPr id="4098" name="Picture 2" descr="IMG_20200621_1228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228" y="1523170"/>
            <a:ext cx="3574009" cy="257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MG_20200621_1229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1746" y="1311550"/>
            <a:ext cx="18383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516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8" name="Google Shape;3898;p20"/>
          <p:cNvSpPr txBox="1">
            <a:spLocks/>
          </p:cNvSpPr>
          <p:nvPr/>
        </p:nvSpPr>
        <p:spPr>
          <a:xfrm>
            <a:off x="211203" y="1284616"/>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Khả năng chống nhiễu</a:t>
            </a:r>
            <a:endParaRPr lang="vi-VN" dirty="0"/>
          </a:p>
        </p:txBody>
      </p:sp>
      <p:pic>
        <p:nvPicPr>
          <p:cNvPr id="5122" name="Picture 2" descr="chong nhieu"/>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1573740" y="1026324"/>
            <a:ext cx="4705350" cy="286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25996" y="3989693"/>
            <a:ext cx="5400837" cy="523220"/>
          </a:xfrm>
          <a:prstGeom prst="rect">
            <a:avLst/>
          </a:prstGeom>
          <a:noFill/>
        </p:spPr>
        <p:txBody>
          <a:bodyPr wrap="none" rtlCol="0">
            <a:spAutoFit/>
          </a:bodyPr>
          <a:lstStyle/>
          <a:p>
            <a:r>
              <a:rPr lang="vi-VN" dirty="0" smtClean="0"/>
              <a:t>Với bộ lọc màu, khả năng chống nhiễu được cải thiện tốt hơn hẳn</a:t>
            </a:r>
          </a:p>
          <a:p>
            <a:r>
              <a:rPr lang="vi-VN" dirty="0" smtClean="0"/>
              <a:t>Tuy nhiên vẫn bị nhiễu với các vật dung màu xanh dương</a:t>
            </a:r>
            <a:endParaRPr lang="en-US" dirty="0"/>
          </a:p>
        </p:txBody>
      </p:sp>
    </p:spTree>
    <p:extLst>
      <p:ext uri="{BB962C8B-B14F-4D97-AF65-F5344CB8AC3E}">
        <p14:creationId xmlns:p14="http://schemas.microsoft.com/office/powerpoint/2010/main" val="2852304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 name="Google Shape;3898;p20"/>
          <p:cNvSpPr txBox="1">
            <a:spLocks/>
          </p:cNvSpPr>
          <p:nvPr/>
        </p:nvSpPr>
        <p:spPr>
          <a:xfrm>
            <a:off x="198182" y="1026324"/>
            <a:ext cx="2590720" cy="6106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Ưu điểm</a:t>
            </a:r>
            <a:endParaRPr lang="vi-VN" dirty="0"/>
          </a:p>
        </p:txBody>
      </p:sp>
      <p:sp>
        <p:nvSpPr>
          <p:cNvPr id="2" name="TextBox 1"/>
          <p:cNvSpPr txBox="1"/>
          <p:nvPr/>
        </p:nvSpPr>
        <p:spPr>
          <a:xfrm>
            <a:off x="198182" y="1767695"/>
            <a:ext cx="6287612" cy="2062103"/>
          </a:xfrm>
          <a:prstGeom prst="rect">
            <a:avLst/>
          </a:prstGeom>
          <a:noFill/>
        </p:spPr>
        <p:txBody>
          <a:bodyPr wrap="square" rtlCol="0">
            <a:spAutoFit/>
          </a:bodyPr>
          <a:lstStyle/>
          <a:p>
            <a:r>
              <a:rPr lang="vi-VN" sz="1600" dirty="0"/>
              <a:t>- Hệ thống hoạt động trơn tru ở điều kiện nhiễu.</a:t>
            </a:r>
            <a:endParaRPr lang="en-US" sz="1600" dirty="0"/>
          </a:p>
          <a:p>
            <a:r>
              <a:rPr lang="vi-VN" sz="1600" dirty="0"/>
              <a:t>- Hoàn toàn có thể áp dụng trong thực tế với hệ thống khép kín như robot thu hoạch nông nghiệp, robot giao thức ăn trong nhà hàng, hệ thống tự động giữ làn đường.</a:t>
            </a:r>
            <a:endParaRPr lang="en-US" sz="1600" dirty="0"/>
          </a:p>
          <a:p>
            <a:r>
              <a:rPr lang="vi-VN" sz="1600" dirty="0"/>
              <a:t>- Phương pháp xử lý hình ảnh mang tính ứng dụng cao.</a:t>
            </a:r>
            <a:endParaRPr lang="en-US" sz="1600" dirty="0"/>
          </a:p>
          <a:p>
            <a:r>
              <a:rPr lang="vi-VN" sz="1600" dirty="0"/>
              <a:t>- Giúp người nghiên cứu đề tài tiếp cận được với nhiều công nghệ tiên phong hiện nay như xử lý ảnh, lập trình nhúng, in 3D và ngôn ngữ lập trình Python.</a:t>
            </a:r>
            <a:endParaRPr lang="en-US" sz="1600" dirty="0"/>
          </a:p>
        </p:txBody>
      </p:sp>
    </p:spTree>
    <p:extLst>
      <p:ext uri="{BB962C8B-B14F-4D97-AF65-F5344CB8AC3E}">
        <p14:creationId xmlns:p14="http://schemas.microsoft.com/office/powerpoint/2010/main" val="3087285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8" name="Google Shape;3898;p20"/>
          <p:cNvSpPr txBox="1">
            <a:spLocks/>
          </p:cNvSpPr>
          <p:nvPr/>
        </p:nvSpPr>
        <p:spPr>
          <a:xfrm>
            <a:off x="198182" y="1026324"/>
            <a:ext cx="2590720" cy="6106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Nhược điểm</a:t>
            </a:r>
            <a:endParaRPr lang="vi-VN" dirty="0"/>
          </a:p>
        </p:txBody>
      </p:sp>
      <p:sp>
        <p:nvSpPr>
          <p:cNvPr id="2" name="TextBox 1"/>
          <p:cNvSpPr txBox="1"/>
          <p:nvPr/>
        </p:nvSpPr>
        <p:spPr>
          <a:xfrm>
            <a:off x="198182" y="1767695"/>
            <a:ext cx="6287612" cy="1323439"/>
          </a:xfrm>
          <a:prstGeom prst="rect">
            <a:avLst/>
          </a:prstGeom>
          <a:noFill/>
        </p:spPr>
        <p:txBody>
          <a:bodyPr wrap="square" rtlCol="0">
            <a:spAutoFit/>
          </a:bodyPr>
          <a:lstStyle/>
          <a:p>
            <a:r>
              <a:rPr lang="vi-VN" sz="1600" dirty="0"/>
              <a:t>- Khả năng chính xác còn hạn chế và có khả năng bị nhiễu bởi thuật toán chưa thật sự tối ưu trong nhiều trường hợp khác nhau.</a:t>
            </a:r>
            <a:endParaRPr lang="en-US" sz="1600" dirty="0"/>
          </a:p>
          <a:p>
            <a:r>
              <a:rPr lang="vi-VN" sz="1600" dirty="0"/>
              <a:t>- Phần cứng xe còn chưa tốt</a:t>
            </a:r>
            <a:endParaRPr lang="en-US" sz="1600" dirty="0"/>
          </a:p>
          <a:p>
            <a:r>
              <a:rPr lang="vi-VN" sz="1600" dirty="0"/>
              <a:t>- Khả năng nhận biết còn hạn chế</a:t>
            </a:r>
            <a:endParaRPr lang="en-US" sz="1600" dirty="0"/>
          </a:p>
          <a:p>
            <a:r>
              <a:rPr lang="vi-VN" sz="1600" dirty="0"/>
              <a:t>- Thuật toán chưa hoàn toàn tối ưu</a:t>
            </a:r>
            <a:endParaRPr lang="en-US" sz="1600" dirty="0"/>
          </a:p>
        </p:txBody>
      </p:sp>
    </p:spTree>
    <p:extLst>
      <p:ext uri="{BB962C8B-B14F-4D97-AF65-F5344CB8AC3E}">
        <p14:creationId xmlns:p14="http://schemas.microsoft.com/office/powerpoint/2010/main" val="1017067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8" name="Google Shape;3898;p20"/>
          <p:cNvSpPr txBox="1">
            <a:spLocks/>
          </p:cNvSpPr>
          <p:nvPr/>
        </p:nvSpPr>
        <p:spPr>
          <a:xfrm>
            <a:off x="198182" y="1026324"/>
            <a:ext cx="4289928" cy="6106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Hướng phát triển</a:t>
            </a:r>
            <a:endParaRPr lang="vi-VN" dirty="0"/>
          </a:p>
        </p:txBody>
      </p:sp>
      <p:sp>
        <p:nvSpPr>
          <p:cNvPr id="2" name="TextBox 1"/>
          <p:cNvSpPr txBox="1"/>
          <p:nvPr/>
        </p:nvSpPr>
        <p:spPr>
          <a:xfrm>
            <a:off x="198182" y="1767695"/>
            <a:ext cx="6287612" cy="1569660"/>
          </a:xfrm>
          <a:prstGeom prst="rect">
            <a:avLst/>
          </a:prstGeom>
          <a:noFill/>
        </p:spPr>
        <p:txBody>
          <a:bodyPr wrap="square" rtlCol="0">
            <a:spAutoFit/>
          </a:bodyPr>
          <a:lstStyle/>
          <a:p>
            <a:pPr marL="285750" indent="-285750">
              <a:buFontTx/>
              <a:buChar char="-"/>
            </a:pPr>
            <a:r>
              <a:rPr lang="vi-VN" sz="1600" dirty="0" smtClean="0"/>
              <a:t>Nâng cấp thuật toán</a:t>
            </a:r>
          </a:p>
          <a:p>
            <a:pPr marL="285750" indent="-285750">
              <a:buFontTx/>
              <a:buChar char="-"/>
            </a:pPr>
            <a:r>
              <a:rPr lang="vi-VN" sz="1600" dirty="0" smtClean="0"/>
              <a:t>Kết hợp nhiều phương pháp nhận diện với nhau</a:t>
            </a:r>
          </a:p>
          <a:p>
            <a:pPr marL="285750" indent="-285750">
              <a:buFontTx/>
              <a:buChar char="-"/>
            </a:pPr>
            <a:r>
              <a:rPr lang="vi-VN" sz="1600" dirty="0" smtClean="0"/>
              <a:t>Tích hợp thêm trí tuệ nhân tạo để nhận diện tốt hơn</a:t>
            </a:r>
          </a:p>
          <a:p>
            <a:pPr marL="285750" indent="-285750">
              <a:buFontTx/>
              <a:buChar char="-"/>
            </a:pPr>
            <a:r>
              <a:rPr lang="vi-VN" sz="1600" dirty="0" smtClean="0"/>
              <a:t>Thiết kế khung xe tốt hơn</a:t>
            </a:r>
          </a:p>
          <a:p>
            <a:pPr marL="285750" indent="-285750">
              <a:buFontTx/>
              <a:buChar char="-"/>
            </a:pPr>
            <a:r>
              <a:rPr lang="vi-VN" sz="1600" dirty="0" smtClean="0"/>
              <a:t>Ứng dụng vào một số lĩnh vực như robot thu hoạch trong nhà kính</a:t>
            </a:r>
          </a:p>
        </p:txBody>
      </p:sp>
    </p:spTree>
    <p:extLst>
      <p:ext uri="{BB962C8B-B14F-4D97-AF65-F5344CB8AC3E}">
        <p14:creationId xmlns:p14="http://schemas.microsoft.com/office/powerpoint/2010/main" val="3340639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7200" dirty="0" smtClean="0">
                <a:solidFill>
                  <a:srgbClr val="D3EBD5"/>
                </a:solidFill>
              </a:rPr>
              <a:t>Demo</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THANKS!</a:t>
            </a:r>
            <a:endParaRPr sz="6000" dirty="0">
              <a:solidFill>
                <a:srgbClr val="80BFB7"/>
              </a:solidFill>
            </a:endParaRPr>
          </a:p>
        </p:txBody>
      </p:sp>
      <p:sp>
        <p:nvSpPr>
          <p:cNvPr id="4039" name="Google Shape;4039;p36"/>
          <p:cNvSpPr txBox="1">
            <a:spLocks noGrp="1"/>
          </p:cNvSpPr>
          <p:nvPr>
            <p:ph type="subTitle" idx="4294967295"/>
          </p:nvPr>
        </p:nvSpPr>
        <p:spPr>
          <a:xfrm>
            <a:off x="685800" y="1944725"/>
            <a:ext cx="4863900" cy="2417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3600" dirty="0" smtClean="0">
                <a:solidFill>
                  <a:srgbClr val="D3EBD5"/>
                </a:solidFill>
                <a:highlight>
                  <a:srgbClr val="01597F"/>
                </a:highlight>
                <a:latin typeface="+mj-lt"/>
              </a:rPr>
              <a:t>Cám ơn thầy và mọi người đã xem báo cáo đồ án. Xin mời đặt câu hỏi!</a:t>
            </a:r>
            <a:endParaRPr sz="3600" dirty="0">
              <a:solidFill>
                <a:srgbClr val="D3EBD5"/>
              </a:solidFill>
              <a:highlight>
                <a:srgbClr val="01597F"/>
              </a:highlight>
              <a:latin typeface="+mj-lt"/>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16685" y="101994"/>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r>
              <a:rPr lang="en" dirty="0" smtClean="0"/>
              <a:t>.</a:t>
            </a:r>
            <a:r>
              <a:rPr lang="en" dirty="0"/>
              <a:t> </a:t>
            </a:r>
            <a:r>
              <a:rPr lang="en" dirty="0" smtClean="0"/>
              <a:t>Đưa ra vấn đề</a:t>
            </a:r>
            <a:endParaRPr dirty="0"/>
          </a:p>
        </p:txBody>
      </p:sp>
      <p:sp>
        <p:nvSpPr>
          <p:cNvPr id="3859" name="Google Shape;3859;p16"/>
          <p:cNvSpPr txBox="1">
            <a:spLocks noGrp="1"/>
          </p:cNvSpPr>
          <p:nvPr>
            <p:ph type="subTitle" idx="1"/>
          </p:nvPr>
        </p:nvSpPr>
        <p:spPr>
          <a:xfrm>
            <a:off x="0" y="1692859"/>
            <a:ext cx="6117671" cy="2342245"/>
          </a:xfrm>
          <a:prstGeom prst="rect">
            <a:avLst/>
          </a:prstGeom>
        </p:spPr>
        <p:txBody>
          <a:bodyPr spcFirstLastPara="1" wrap="square" lIns="91425" tIns="91425" rIns="91425" bIns="91425" anchor="t" anchorCtr="0">
            <a:noAutofit/>
          </a:bodyPr>
          <a:lstStyle/>
          <a:p>
            <a:r>
              <a:rPr lang="en-US" dirty="0" smtClean="0">
                <a:solidFill>
                  <a:schemeClr val="accent6">
                    <a:lumMod val="75000"/>
                    <a:lumOff val="25000"/>
                  </a:schemeClr>
                </a:solidFill>
              </a:rPr>
              <a:t>	</a:t>
            </a:r>
            <a:r>
              <a:rPr lang="en-US" dirty="0" err="1" smtClean="0">
                <a:solidFill>
                  <a:schemeClr val="accent6">
                    <a:lumMod val="75000"/>
                    <a:lumOff val="25000"/>
                  </a:schemeClr>
                </a:solidFill>
              </a:rPr>
              <a:t>Ứng</a:t>
            </a:r>
            <a:r>
              <a:rPr lang="en-US" dirty="0" smtClean="0">
                <a:solidFill>
                  <a:schemeClr val="accent6">
                    <a:lumMod val="75000"/>
                    <a:lumOff val="25000"/>
                  </a:schemeClr>
                </a:solidFill>
              </a:rPr>
              <a:t> </a:t>
            </a:r>
            <a:r>
              <a:rPr lang="en-US" dirty="0" err="1">
                <a:solidFill>
                  <a:schemeClr val="accent6">
                    <a:lumMod val="75000"/>
                    <a:lumOff val="25000"/>
                  </a:schemeClr>
                </a:solidFill>
              </a:rPr>
              <a:t>dụng</a:t>
            </a:r>
            <a:r>
              <a:rPr lang="en-US" dirty="0">
                <a:solidFill>
                  <a:schemeClr val="accent6">
                    <a:lumMod val="75000"/>
                    <a:lumOff val="25000"/>
                  </a:schemeClr>
                </a:solidFill>
              </a:rPr>
              <a:t> </a:t>
            </a:r>
            <a:r>
              <a:rPr lang="en-US" dirty="0" err="1">
                <a:solidFill>
                  <a:schemeClr val="accent6">
                    <a:lumMod val="75000"/>
                    <a:lumOff val="25000"/>
                  </a:schemeClr>
                </a:solidFill>
              </a:rPr>
              <a:t>của</a:t>
            </a:r>
            <a:r>
              <a:rPr lang="en-US" dirty="0">
                <a:solidFill>
                  <a:schemeClr val="accent6">
                    <a:lumMod val="75000"/>
                    <a:lumOff val="25000"/>
                  </a:schemeClr>
                </a:solidFill>
              </a:rPr>
              <a:t> </a:t>
            </a:r>
            <a:r>
              <a:rPr lang="en-US" dirty="0" err="1">
                <a:solidFill>
                  <a:schemeClr val="accent6">
                    <a:lumMod val="75000"/>
                    <a:lumOff val="25000"/>
                  </a:schemeClr>
                </a:solidFill>
              </a:rPr>
              <a:t>xử</a:t>
            </a:r>
            <a:r>
              <a:rPr lang="en-US" dirty="0">
                <a:solidFill>
                  <a:schemeClr val="accent6">
                    <a:lumMod val="75000"/>
                    <a:lumOff val="25000"/>
                  </a:schemeClr>
                </a:solidFill>
              </a:rPr>
              <a:t> </a:t>
            </a:r>
            <a:r>
              <a:rPr lang="en-US" dirty="0" err="1">
                <a:solidFill>
                  <a:schemeClr val="accent6">
                    <a:lumMod val="75000"/>
                    <a:lumOff val="25000"/>
                  </a:schemeClr>
                </a:solidFill>
              </a:rPr>
              <a:t>lý</a:t>
            </a:r>
            <a:r>
              <a:rPr lang="en-US" dirty="0">
                <a:solidFill>
                  <a:schemeClr val="accent6">
                    <a:lumMod val="75000"/>
                    <a:lumOff val="25000"/>
                  </a:schemeClr>
                </a:solidFill>
              </a:rPr>
              <a:t> </a:t>
            </a:r>
            <a:r>
              <a:rPr lang="en-US" dirty="0" err="1">
                <a:solidFill>
                  <a:schemeClr val="accent6">
                    <a:lumMod val="75000"/>
                    <a:lumOff val="25000"/>
                  </a:schemeClr>
                </a:solidFill>
              </a:rPr>
              <a:t>ảnh</a:t>
            </a:r>
            <a:r>
              <a:rPr lang="en-US" dirty="0">
                <a:solidFill>
                  <a:schemeClr val="accent6">
                    <a:lumMod val="75000"/>
                    <a:lumOff val="25000"/>
                  </a:schemeClr>
                </a:solidFill>
              </a:rPr>
              <a:t> </a:t>
            </a:r>
            <a:r>
              <a:rPr lang="en-US" dirty="0" err="1">
                <a:solidFill>
                  <a:schemeClr val="accent6">
                    <a:lumMod val="75000"/>
                    <a:lumOff val="25000"/>
                  </a:schemeClr>
                </a:solidFill>
              </a:rPr>
              <a:t>hiện</a:t>
            </a:r>
            <a:r>
              <a:rPr lang="en-US" dirty="0">
                <a:solidFill>
                  <a:schemeClr val="accent6">
                    <a:lumMod val="75000"/>
                    <a:lumOff val="25000"/>
                  </a:schemeClr>
                </a:solidFill>
              </a:rPr>
              <a:t> </a:t>
            </a:r>
            <a:r>
              <a:rPr lang="en-US" dirty="0" err="1">
                <a:solidFill>
                  <a:schemeClr val="accent6">
                    <a:lumMod val="75000"/>
                    <a:lumOff val="25000"/>
                  </a:schemeClr>
                </a:solidFill>
              </a:rPr>
              <a:t>diện</a:t>
            </a:r>
            <a:r>
              <a:rPr lang="en-US" dirty="0">
                <a:solidFill>
                  <a:schemeClr val="accent6">
                    <a:lumMod val="75000"/>
                    <a:lumOff val="25000"/>
                  </a:schemeClr>
                </a:solidFill>
              </a:rPr>
              <a:t> </a:t>
            </a:r>
            <a:r>
              <a:rPr lang="en-US" dirty="0" err="1" smtClean="0">
                <a:solidFill>
                  <a:schemeClr val="accent6">
                    <a:lumMod val="75000"/>
                    <a:lumOff val="25000"/>
                  </a:schemeClr>
                </a:solidFill>
              </a:rPr>
              <a:t>xung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quanh</a:t>
            </a:r>
            <a:r>
              <a:rPr lang="en-US" dirty="0" smtClean="0">
                <a:solidFill>
                  <a:schemeClr val="accent6">
                    <a:lumMod val="75000"/>
                    <a:lumOff val="25000"/>
                  </a:schemeClr>
                </a:solidFill>
              </a:rPr>
              <a:t> </a:t>
            </a:r>
            <a:r>
              <a:rPr lang="en-US" dirty="0" err="1">
                <a:solidFill>
                  <a:schemeClr val="accent6">
                    <a:lumMod val="75000"/>
                    <a:lumOff val="25000"/>
                  </a:schemeClr>
                </a:solidFill>
              </a:rPr>
              <a:t>chúng</a:t>
            </a:r>
            <a:r>
              <a:rPr lang="en-US" dirty="0">
                <a:solidFill>
                  <a:schemeClr val="accent6">
                    <a:lumMod val="75000"/>
                    <a:lumOff val="25000"/>
                  </a:schemeClr>
                </a:solidFill>
              </a:rPr>
              <a:t> ta </a:t>
            </a:r>
            <a:r>
              <a:rPr lang="en-US" dirty="0" err="1">
                <a:solidFill>
                  <a:schemeClr val="accent6">
                    <a:lumMod val="75000"/>
                    <a:lumOff val="25000"/>
                  </a:schemeClr>
                </a:solidFill>
              </a:rPr>
              <a:t>như</a:t>
            </a:r>
            <a:r>
              <a:rPr lang="en-US" dirty="0">
                <a:solidFill>
                  <a:schemeClr val="accent6">
                    <a:lumMod val="75000"/>
                    <a:lumOff val="25000"/>
                  </a:schemeClr>
                </a:solidFill>
              </a:rPr>
              <a:t> </a:t>
            </a:r>
            <a:r>
              <a:rPr lang="en-US" dirty="0" err="1">
                <a:solidFill>
                  <a:schemeClr val="accent6">
                    <a:lumMod val="75000"/>
                    <a:lumOff val="25000"/>
                  </a:schemeClr>
                </a:solidFill>
              </a:rPr>
              <a:t>định</a:t>
            </a:r>
            <a:r>
              <a:rPr lang="en-US" dirty="0">
                <a:solidFill>
                  <a:schemeClr val="accent6">
                    <a:lumMod val="75000"/>
                    <a:lumOff val="25000"/>
                  </a:schemeClr>
                </a:solidFill>
              </a:rPr>
              <a:t> </a:t>
            </a:r>
            <a:r>
              <a:rPr lang="en-US" dirty="0" err="1">
                <a:solidFill>
                  <a:schemeClr val="accent6">
                    <a:lumMod val="75000"/>
                    <a:lumOff val="25000"/>
                  </a:schemeClr>
                </a:solidFill>
              </a:rPr>
              <a:t>danh</a:t>
            </a:r>
            <a:r>
              <a:rPr lang="en-US" dirty="0">
                <a:solidFill>
                  <a:schemeClr val="accent6">
                    <a:lumMod val="75000"/>
                    <a:lumOff val="25000"/>
                  </a:schemeClr>
                </a:solidFill>
              </a:rPr>
              <a:t> </a:t>
            </a:r>
            <a:r>
              <a:rPr lang="en-US" dirty="0" err="1">
                <a:solidFill>
                  <a:schemeClr val="accent6">
                    <a:lumMod val="75000"/>
                    <a:lumOff val="25000"/>
                  </a:schemeClr>
                </a:solidFill>
              </a:rPr>
              <a:t>vân</a:t>
            </a:r>
            <a:r>
              <a:rPr lang="en-US" dirty="0">
                <a:solidFill>
                  <a:schemeClr val="accent6">
                    <a:lumMod val="75000"/>
                    <a:lumOff val="25000"/>
                  </a:schemeClr>
                </a:solidFill>
              </a:rPr>
              <a:t> </a:t>
            </a:r>
            <a:r>
              <a:rPr lang="en-US" dirty="0" err="1">
                <a:solidFill>
                  <a:schemeClr val="accent6">
                    <a:lumMod val="75000"/>
                    <a:lumOff val="25000"/>
                  </a:schemeClr>
                </a:solidFill>
              </a:rPr>
              <a:t>tay</a:t>
            </a:r>
            <a:r>
              <a:rPr lang="en-US" dirty="0">
                <a:solidFill>
                  <a:schemeClr val="accent6">
                    <a:lumMod val="75000"/>
                    <a:lumOff val="25000"/>
                  </a:schemeClr>
                </a:solidFill>
              </a:rPr>
              <a:t>, </a:t>
            </a:r>
            <a:r>
              <a:rPr lang="en-US" dirty="0" err="1">
                <a:solidFill>
                  <a:schemeClr val="accent6">
                    <a:lumMod val="75000"/>
                    <a:lumOff val="25000"/>
                  </a:schemeClr>
                </a:solidFill>
              </a:rPr>
              <a:t>quét</a:t>
            </a:r>
            <a:r>
              <a:rPr lang="en-US" dirty="0">
                <a:solidFill>
                  <a:schemeClr val="accent6">
                    <a:lumMod val="75000"/>
                    <a:lumOff val="25000"/>
                  </a:schemeClr>
                </a:solidFill>
              </a:rPr>
              <a:t> </a:t>
            </a:r>
            <a:r>
              <a:rPr lang="en-US" dirty="0" err="1">
                <a:solidFill>
                  <a:schemeClr val="accent6">
                    <a:lumMod val="75000"/>
                    <a:lumOff val="25000"/>
                  </a:schemeClr>
                </a:solidFill>
              </a:rPr>
              <a:t>mã</a:t>
            </a:r>
            <a:r>
              <a:rPr lang="en-US" dirty="0">
                <a:solidFill>
                  <a:schemeClr val="accent6">
                    <a:lumMod val="75000"/>
                    <a:lumOff val="25000"/>
                  </a:schemeClr>
                </a:solidFill>
              </a:rPr>
              <a:t> </a:t>
            </a:r>
            <a:r>
              <a:rPr lang="en-US" dirty="0" err="1">
                <a:solidFill>
                  <a:schemeClr val="accent6">
                    <a:lumMod val="75000"/>
                    <a:lumOff val="25000"/>
                  </a:schemeClr>
                </a:solidFill>
              </a:rPr>
              <a:t>vạch</a:t>
            </a:r>
            <a:r>
              <a:rPr lang="en-US" dirty="0">
                <a:solidFill>
                  <a:schemeClr val="accent6">
                    <a:lumMod val="75000"/>
                    <a:lumOff val="25000"/>
                  </a:schemeClr>
                </a:solidFill>
              </a:rPr>
              <a:t>, </a:t>
            </a:r>
            <a:r>
              <a:rPr lang="en-US" dirty="0" err="1">
                <a:solidFill>
                  <a:schemeClr val="accent6">
                    <a:lumMod val="75000"/>
                    <a:lumOff val="25000"/>
                  </a:schemeClr>
                </a:solidFill>
              </a:rPr>
              <a:t>phân</a:t>
            </a:r>
            <a:r>
              <a:rPr lang="en-US" dirty="0">
                <a:solidFill>
                  <a:schemeClr val="accent6">
                    <a:lumMod val="75000"/>
                    <a:lumOff val="25000"/>
                  </a:schemeClr>
                </a:solidFill>
              </a:rPr>
              <a:t> </a:t>
            </a:r>
            <a:r>
              <a:rPr lang="en-US" dirty="0" err="1">
                <a:solidFill>
                  <a:schemeClr val="accent6">
                    <a:lumMod val="75000"/>
                    <a:lumOff val="25000"/>
                  </a:schemeClr>
                </a:solidFill>
              </a:rPr>
              <a:t>loại</a:t>
            </a:r>
            <a:r>
              <a:rPr lang="en-US" dirty="0">
                <a:solidFill>
                  <a:schemeClr val="accent6">
                    <a:lumMod val="75000"/>
                    <a:lumOff val="25000"/>
                  </a:schemeClr>
                </a:solidFill>
              </a:rPr>
              <a:t> </a:t>
            </a:r>
            <a:r>
              <a:rPr lang="en-US" dirty="0" err="1">
                <a:solidFill>
                  <a:schemeClr val="accent6">
                    <a:lumMod val="75000"/>
                    <a:lumOff val="25000"/>
                  </a:schemeClr>
                </a:solidFill>
              </a:rPr>
              <a:t>sản</a:t>
            </a:r>
            <a:r>
              <a:rPr lang="en-US" dirty="0">
                <a:solidFill>
                  <a:schemeClr val="accent6">
                    <a:lumMod val="75000"/>
                    <a:lumOff val="25000"/>
                  </a:schemeClr>
                </a:solidFill>
              </a:rPr>
              <a:t> </a:t>
            </a:r>
            <a:r>
              <a:rPr lang="en-US" dirty="0" err="1">
                <a:solidFill>
                  <a:schemeClr val="accent6">
                    <a:lumMod val="75000"/>
                    <a:lumOff val="25000"/>
                  </a:schemeClr>
                </a:solidFill>
              </a:rPr>
              <a:t>phẩm</a:t>
            </a:r>
            <a:r>
              <a:rPr lang="en-US" dirty="0">
                <a:solidFill>
                  <a:schemeClr val="accent6">
                    <a:lumMod val="75000"/>
                    <a:lumOff val="25000"/>
                  </a:schemeClr>
                </a:solidFill>
              </a:rPr>
              <a:t>, </a:t>
            </a:r>
            <a:r>
              <a:rPr lang="en-US" dirty="0" err="1">
                <a:solidFill>
                  <a:schemeClr val="accent6">
                    <a:lumMod val="75000"/>
                    <a:lumOff val="25000"/>
                  </a:schemeClr>
                </a:solidFill>
              </a:rPr>
              <a:t>ứng</a:t>
            </a:r>
            <a:r>
              <a:rPr lang="en-US" dirty="0">
                <a:solidFill>
                  <a:schemeClr val="accent6">
                    <a:lumMod val="75000"/>
                    <a:lumOff val="25000"/>
                  </a:schemeClr>
                </a:solidFill>
              </a:rPr>
              <a:t> </a:t>
            </a:r>
            <a:r>
              <a:rPr lang="en-US" dirty="0" err="1">
                <a:solidFill>
                  <a:schemeClr val="accent6">
                    <a:lumMod val="75000"/>
                    <a:lumOff val="25000"/>
                  </a:schemeClr>
                </a:solidFill>
              </a:rPr>
              <a:t>dụng</a:t>
            </a:r>
            <a:r>
              <a:rPr lang="en-US" dirty="0">
                <a:solidFill>
                  <a:schemeClr val="accent6">
                    <a:lumMod val="75000"/>
                    <a:lumOff val="25000"/>
                  </a:schemeClr>
                </a:solidFill>
              </a:rPr>
              <a:t> </a:t>
            </a:r>
            <a:r>
              <a:rPr lang="en-US" dirty="0" err="1">
                <a:solidFill>
                  <a:schemeClr val="accent6">
                    <a:lumMod val="75000"/>
                    <a:lumOff val="25000"/>
                  </a:schemeClr>
                </a:solidFill>
              </a:rPr>
              <a:t>dịch</a:t>
            </a:r>
            <a:r>
              <a:rPr lang="en-US" dirty="0">
                <a:solidFill>
                  <a:schemeClr val="accent6">
                    <a:lumMod val="75000"/>
                    <a:lumOff val="25000"/>
                  </a:schemeClr>
                </a:solidFill>
              </a:rPr>
              <a:t> </a:t>
            </a:r>
            <a:r>
              <a:rPr lang="en-US" dirty="0" err="1">
                <a:solidFill>
                  <a:schemeClr val="accent6">
                    <a:lumMod val="75000"/>
                    <a:lumOff val="25000"/>
                  </a:schemeClr>
                </a:solidFill>
              </a:rPr>
              <a:t>văn</a:t>
            </a:r>
            <a:r>
              <a:rPr lang="en-US" dirty="0">
                <a:solidFill>
                  <a:schemeClr val="accent6">
                    <a:lumMod val="75000"/>
                    <a:lumOff val="25000"/>
                  </a:schemeClr>
                </a:solidFill>
              </a:rPr>
              <a:t> </a:t>
            </a:r>
            <a:r>
              <a:rPr lang="en-US" dirty="0" err="1">
                <a:solidFill>
                  <a:schemeClr val="accent6">
                    <a:lumMod val="75000"/>
                    <a:lumOff val="25000"/>
                  </a:schemeClr>
                </a:solidFill>
              </a:rPr>
              <a:t>bản</a:t>
            </a:r>
            <a:r>
              <a:rPr lang="en-US" dirty="0">
                <a:solidFill>
                  <a:schemeClr val="accent6">
                    <a:lumMod val="75000"/>
                    <a:lumOff val="25000"/>
                  </a:schemeClr>
                </a:solidFill>
              </a:rPr>
              <a:t> </a:t>
            </a:r>
            <a:r>
              <a:rPr lang="en-US" dirty="0" err="1">
                <a:solidFill>
                  <a:schemeClr val="accent6">
                    <a:lumMod val="75000"/>
                    <a:lumOff val="25000"/>
                  </a:schemeClr>
                </a:solidFill>
              </a:rPr>
              <a:t>bằng</a:t>
            </a:r>
            <a:r>
              <a:rPr lang="en-US" dirty="0">
                <a:solidFill>
                  <a:schemeClr val="accent6">
                    <a:lumMod val="75000"/>
                    <a:lumOff val="25000"/>
                  </a:schemeClr>
                </a:solidFill>
              </a:rPr>
              <a:t> </a:t>
            </a:r>
            <a:r>
              <a:rPr lang="en-US" dirty="0" err="1">
                <a:solidFill>
                  <a:schemeClr val="accent6">
                    <a:lumMod val="75000"/>
                    <a:lumOff val="25000"/>
                  </a:schemeClr>
                </a:solidFill>
              </a:rPr>
              <a:t>hình</a:t>
            </a:r>
            <a:r>
              <a:rPr lang="en-US" dirty="0">
                <a:solidFill>
                  <a:schemeClr val="accent6">
                    <a:lumMod val="75000"/>
                    <a:lumOff val="25000"/>
                  </a:schemeClr>
                </a:solidFill>
              </a:rPr>
              <a:t> </a:t>
            </a:r>
            <a:r>
              <a:rPr lang="en-US" dirty="0" err="1">
                <a:solidFill>
                  <a:schemeClr val="accent6">
                    <a:lumMod val="75000"/>
                    <a:lumOff val="25000"/>
                  </a:schemeClr>
                </a:solidFill>
              </a:rPr>
              <a:t>ảnh</a:t>
            </a:r>
            <a:r>
              <a:rPr lang="en-US" dirty="0">
                <a:solidFill>
                  <a:schemeClr val="accent6">
                    <a:lumMod val="75000"/>
                    <a:lumOff val="25000"/>
                  </a:schemeClr>
                </a:solidFill>
              </a:rPr>
              <a:t> </a:t>
            </a:r>
            <a:r>
              <a:rPr lang="en-US" dirty="0" err="1">
                <a:solidFill>
                  <a:schemeClr val="accent6">
                    <a:lumMod val="75000"/>
                    <a:lumOff val="25000"/>
                  </a:schemeClr>
                </a:solidFill>
              </a:rPr>
              <a:t>của</a:t>
            </a:r>
            <a:r>
              <a:rPr lang="en-US" dirty="0">
                <a:solidFill>
                  <a:schemeClr val="accent6">
                    <a:lumMod val="75000"/>
                    <a:lumOff val="25000"/>
                  </a:schemeClr>
                </a:solidFill>
              </a:rPr>
              <a:t> Google </a:t>
            </a:r>
            <a:r>
              <a:rPr lang="en-US" dirty="0" err="1" smtClean="0">
                <a:solidFill>
                  <a:schemeClr val="accent6">
                    <a:lumMod val="75000"/>
                    <a:lumOff val="25000"/>
                  </a:schemeClr>
                </a:solidFill>
              </a:rPr>
              <a:t>Dịch</a:t>
            </a:r>
            <a:r>
              <a:rPr lang="en-US" dirty="0" smtClean="0">
                <a:solidFill>
                  <a:schemeClr val="accent6">
                    <a:lumMod val="75000"/>
                    <a:lumOff val="25000"/>
                  </a:schemeClr>
                </a:solidFill>
              </a:rPr>
              <a:t>, </a:t>
            </a:r>
            <a:r>
              <a:rPr lang="en-US" dirty="0" err="1">
                <a:solidFill>
                  <a:schemeClr val="accent6">
                    <a:lumMod val="75000"/>
                    <a:lumOff val="25000"/>
                  </a:schemeClr>
                </a:solidFill>
              </a:rPr>
              <a:t>chuỗi</a:t>
            </a:r>
            <a:r>
              <a:rPr lang="en-US" dirty="0">
                <a:solidFill>
                  <a:schemeClr val="accent6">
                    <a:lumMod val="75000"/>
                    <a:lumOff val="25000"/>
                  </a:schemeClr>
                </a:solidFill>
              </a:rPr>
              <a:t> </a:t>
            </a:r>
            <a:r>
              <a:rPr lang="en-US" dirty="0" err="1">
                <a:solidFill>
                  <a:schemeClr val="accent6">
                    <a:lumMod val="75000"/>
                    <a:lumOff val="25000"/>
                  </a:schemeClr>
                </a:solidFill>
              </a:rPr>
              <a:t>phần</a:t>
            </a:r>
            <a:r>
              <a:rPr lang="en-US" dirty="0">
                <a:solidFill>
                  <a:schemeClr val="accent6">
                    <a:lumMod val="75000"/>
                    <a:lumOff val="25000"/>
                  </a:schemeClr>
                </a:solidFill>
              </a:rPr>
              <a:t> </a:t>
            </a:r>
            <a:r>
              <a:rPr lang="en-US" dirty="0" err="1">
                <a:solidFill>
                  <a:schemeClr val="accent6">
                    <a:lumMod val="75000"/>
                    <a:lumOff val="25000"/>
                  </a:schemeClr>
                </a:solidFill>
              </a:rPr>
              <a:t>mềm</a:t>
            </a:r>
            <a:r>
              <a:rPr lang="en-US" dirty="0">
                <a:solidFill>
                  <a:schemeClr val="accent6">
                    <a:lumMod val="75000"/>
                    <a:lumOff val="25000"/>
                  </a:schemeClr>
                </a:solidFill>
              </a:rPr>
              <a:t> </a:t>
            </a:r>
            <a:r>
              <a:rPr lang="en-US" dirty="0" err="1">
                <a:solidFill>
                  <a:schemeClr val="accent6">
                    <a:lumMod val="75000"/>
                    <a:lumOff val="25000"/>
                  </a:schemeClr>
                </a:solidFill>
              </a:rPr>
              <a:t>nổi</a:t>
            </a:r>
            <a:r>
              <a:rPr lang="en-US" dirty="0">
                <a:solidFill>
                  <a:schemeClr val="accent6">
                    <a:lumMod val="75000"/>
                    <a:lumOff val="25000"/>
                  </a:schemeClr>
                </a:solidFill>
              </a:rPr>
              <a:t> </a:t>
            </a:r>
            <a:r>
              <a:rPr lang="en-US" dirty="0" err="1">
                <a:solidFill>
                  <a:schemeClr val="accent6">
                    <a:lumMod val="75000"/>
                    <a:lumOff val="25000"/>
                  </a:schemeClr>
                </a:solidFill>
              </a:rPr>
              <a:t>tiếng</a:t>
            </a:r>
            <a:r>
              <a:rPr lang="en-US" dirty="0">
                <a:solidFill>
                  <a:schemeClr val="accent6">
                    <a:lumMod val="75000"/>
                    <a:lumOff val="25000"/>
                  </a:schemeClr>
                </a:solidFill>
              </a:rPr>
              <a:t> </a:t>
            </a:r>
            <a:r>
              <a:rPr lang="en-US" dirty="0" err="1">
                <a:solidFill>
                  <a:schemeClr val="accent6">
                    <a:lumMod val="75000"/>
                    <a:lumOff val="25000"/>
                  </a:schemeClr>
                </a:solidFill>
              </a:rPr>
              <a:t>của</a:t>
            </a:r>
            <a:r>
              <a:rPr lang="en-US" dirty="0">
                <a:solidFill>
                  <a:schemeClr val="accent6">
                    <a:lumMod val="75000"/>
                    <a:lumOff val="25000"/>
                  </a:schemeClr>
                </a:solidFill>
              </a:rPr>
              <a:t> </a:t>
            </a:r>
            <a:r>
              <a:rPr lang="en-US" dirty="0" err="1">
                <a:solidFill>
                  <a:schemeClr val="accent6">
                    <a:lumMod val="75000"/>
                    <a:lumOff val="25000"/>
                  </a:schemeClr>
                </a:solidFill>
              </a:rPr>
              <a:t>hãng</a:t>
            </a:r>
            <a:r>
              <a:rPr lang="en-US" dirty="0">
                <a:solidFill>
                  <a:schemeClr val="accent6">
                    <a:lumMod val="75000"/>
                    <a:lumOff val="25000"/>
                  </a:schemeClr>
                </a:solidFill>
              </a:rPr>
              <a:t> Adobe.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 calcmode="lin" valueType="num">
                                      <p:cBhvr additive="base">
                                        <p:cTn id="7" dur="500" fill="hold"/>
                                        <p:tgtEl>
                                          <p:spTgt spid="3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5"/>
        <p:cNvGrpSpPr/>
        <p:nvPr/>
      </p:nvGrpSpPr>
      <p:grpSpPr>
        <a:xfrm>
          <a:off x="0" y="0"/>
          <a:ext cx="0" cy="0"/>
          <a:chOff x="0" y="0"/>
          <a:chExt cx="0" cy="0"/>
        </a:xfrm>
      </p:grpSpPr>
      <p:sp>
        <p:nvSpPr>
          <p:cNvPr id="4006" name="Google Shape;4006;p32"/>
          <p:cNvSpPr/>
          <p:nvPr/>
        </p:nvSpPr>
        <p:spPr>
          <a:xfrm>
            <a:off x="4328485"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2"/>
          <p:cNvSpPr txBox="1">
            <a:spLocks noGrp="1"/>
          </p:cNvSpPr>
          <p:nvPr>
            <p:ph type="body" idx="4294967295"/>
          </p:nvPr>
        </p:nvSpPr>
        <p:spPr>
          <a:xfrm>
            <a:off x="761301" y="1833120"/>
            <a:ext cx="3038912" cy="136786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vi-VN" sz="3000" dirty="0" smtClean="0">
                <a:solidFill>
                  <a:srgbClr val="0B87A1"/>
                </a:solidFill>
                <a:latin typeface="Dosis ExtraLight"/>
                <a:ea typeface="Dosis ExtraLight"/>
                <a:cs typeface="Dosis ExtraLight"/>
                <a:sym typeface="Dosis ExtraLight"/>
              </a:rPr>
              <a:t>Tính năng mã vạch</a:t>
            </a:r>
            <a:endParaRPr sz="3000" dirty="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vi-VN" sz="1800" dirty="0" smtClean="0"/>
              <a:t> Thanh toán bằng tiền điện tử, cài đặt phần mềm</a:t>
            </a:r>
            <a:endParaRPr sz="1800" dirty="0"/>
          </a:p>
        </p:txBody>
      </p:sp>
      <p:sp>
        <p:nvSpPr>
          <p:cNvPr id="4008" name="Google Shape;4008;p32"/>
          <p:cNvSpPr/>
          <p:nvPr/>
        </p:nvSpPr>
        <p:spPr>
          <a:xfrm>
            <a:off x="4421800"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80BFB7"/>
                </a:solidFill>
                <a:latin typeface="Titillium Web Light"/>
                <a:ea typeface="Titillium Web Light"/>
                <a:cs typeface="Titillium Web Light"/>
                <a:sym typeface="Titillium Web Light"/>
              </a:rPr>
              <a:t>Place your screenshot here</a:t>
            </a:r>
            <a:endParaRPr sz="1000" dirty="0">
              <a:solidFill>
                <a:srgbClr val="80BFB7"/>
              </a:solidFill>
              <a:latin typeface="Titillium Web Light"/>
              <a:ea typeface="Titillium Web Light"/>
              <a:cs typeface="Titillium Web Light"/>
              <a:sym typeface="Titillium Web Light"/>
            </a:endParaRPr>
          </a:p>
        </p:txBody>
      </p:sp>
      <p:sp>
        <p:nvSpPr>
          <p:cNvPr id="4009" name="Google Shape;4009;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191" y="1656326"/>
            <a:ext cx="1880110" cy="1888499"/>
          </a:xfrm>
          <a:prstGeom prst="rect">
            <a:avLst/>
          </a:prstGeom>
        </p:spPr>
      </p:pic>
    </p:spTree>
    <p:extLst>
      <p:ext uri="{BB962C8B-B14F-4D97-AF65-F5344CB8AC3E}">
        <p14:creationId xmlns:p14="http://schemas.microsoft.com/office/powerpoint/2010/main" val="2060193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16685" y="101994"/>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r>
              <a:rPr lang="en" dirty="0" smtClean="0"/>
              <a:t>.</a:t>
            </a:r>
            <a:r>
              <a:rPr lang="en" dirty="0"/>
              <a:t> </a:t>
            </a:r>
            <a:r>
              <a:rPr lang="en" dirty="0" smtClean="0"/>
              <a:t>Đưa ra vấn đề</a:t>
            </a:r>
            <a:endParaRPr dirty="0"/>
          </a:p>
        </p:txBody>
      </p:sp>
      <p:sp>
        <p:nvSpPr>
          <p:cNvPr id="3859" name="Google Shape;3859;p16"/>
          <p:cNvSpPr txBox="1">
            <a:spLocks noGrp="1"/>
          </p:cNvSpPr>
          <p:nvPr>
            <p:ph type="subTitle" idx="1"/>
          </p:nvPr>
        </p:nvSpPr>
        <p:spPr>
          <a:xfrm>
            <a:off x="0" y="1692859"/>
            <a:ext cx="6117671" cy="2342245"/>
          </a:xfrm>
          <a:prstGeom prst="rect">
            <a:avLst/>
          </a:prstGeom>
        </p:spPr>
        <p:txBody>
          <a:bodyPr spcFirstLastPara="1" wrap="square" lIns="91425" tIns="91425" rIns="91425" bIns="91425" anchor="t" anchorCtr="0">
            <a:noAutofit/>
          </a:bodyPr>
          <a:lstStyle/>
          <a:p>
            <a:r>
              <a:rPr lang="en-US" dirty="0" smtClean="0">
                <a:solidFill>
                  <a:schemeClr val="accent6">
                    <a:lumMod val="75000"/>
                    <a:lumOff val="25000"/>
                  </a:schemeClr>
                </a:solidFill>
              </a:rPr>
              <a:t>	</a:t>
            </a:r>
            <a:r>
              <a:rPr lang="en-US" dirty="0" err="1" smtClean="0">
                <a:solidFill>
                  <a:schemeClr val="accent6">
                    <a:lumMod val="75000"/>
                    <a:lumOff val="25000"/>
                  </a:schemeClr>
                </a:solidFill>
              </a:rPr>
              <a:t>Vài</a:t>
            </a:r>
            <a:r>
              <a:rPr lang="en-US" dirty="0" smtClean="0">
                <a:solidFill>
                  <a:schemeClr val="accent6">
                    <a:lumMod val="75000"/>
                    <a:lumOff val="25000"/>
                  </a:schemeClr>
                </a:solidFill>
              </a:rPr>
              <a:t> </a:t>
            </a:r>
            <a:r>
              <a:rPr lang="en-US" dirty="0" err="1" smtClean="0">
                <a:solidFill>
                  <a:schemeClr val="accent6">
                    <a:lumMod val="75000"/>
                    <a:lumOff val="25000"/>
                  </a:schemeClr>
                </a:solidFill>
              </a:rPr>
              <a:t>năm</a:t>
            </a:r>
            <a:r>
              <a:rPr lang="en-US" dirty="0" smtClean="0">
                <a:solidFill>
                  <a:schemeClr val="accent6">
                    <a:lumMod val="75000"/>
                    <a:lumOff val="25000"/>
                  </a:schemeClr>
                </a:solidFill>
              </a:rPr>
              <a:t> </a:t>
            </a:r>
            <a:r>
              <a:rPr lang="en-US" dirty="0" err="1" smtClean="0">
                <a:solidFill>
                  <a:schemeClr val="accent6">
                    <a:lumMod val="75000"/>
                    <a:lumOff val="25000"/>
                  </a:schemeClr>
                </a:solidFill>
              </a:rPr>
              <a:t>gần</a:t>
            </a:r>
            <a:r>
              <a:rPr lang="en-US" dirty="0" smtClean="0">
                <a:solidFill>
                  <a:schemeClr val="accent6">
                    <a:lumMod val="75000"/>
                    <a:lumOff val="25000"/>
                  </a:schemeClr>
                </a:solidFill>
              </a:rPr>
              <a:t> </a:t>
            </a:r>
            <a:r>
              <a:rPr lang="en-US" dirty="0" err="1" smtClean="0">
                <a:solidFill>
                  <a:schemeClr val="accent6">
                    <a:lumMod val="75000"/>
                    <a:lumOff val="25000"/>
                  </a:schemeClr>
                </a:solidFill>
              </a:rPr>
              <a:t>đây</a:t>
            </a:r>
            <a:r>
              <a:rPr lang="en-US" dirty="0" smtClean="0">
                <a:solidFill>
                  <a:schemeClr val="accent6">
                    <a:lumMod val="75000"/>
                    <a:lumOff val="25000"/>
                  </a:schemeClr>
                </a:solidFill>
              </a:rPr>
              <a:t> </a:t>
            </a:r>
            <a:r>
              <a:rPr lang="en-US" dirty="0" err="1" smtClean="0">
                <a:solidFill>
                  <a:schemeClr val="accent6">
                    <a:lumMod val="75000"/>
                    <a:lumOff val="25000"/>
                  </a:schemeClr>
                </a:solidFill>
              </a:rPr>
              <a:t>xe</a:t>
            </a:r>
            <a:r>
              <a:rPr lang="en-US" dirty="0" smtClean="0">
                <a:solidFill>
                  <a:schemeClr val="accent6">
                    <a:lumMod val="75000"/>
                    <a:lumOff val="25000"/>
                  </a:schemeClr>
                </a:solidFill>
              </a:rPr>
              <a:t> </a:t>
            </a:r>
            <a:r>
              <a:rPr lang="en-US" dirty="0" err="1" smtClean="0">
                <a:solidFill>
                  <a:schemeClr val="accent6">
                    <a:lumMod val="75000"/>
                    <a:lumOff val="25000"/>
                  </a:schemeClr>
                </a:solidFill>
              </a:rPr>
              <a:t>tự</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lái</a:t>
            </a:r>
            <a:r>
              <a:rPr lang="en-US" dirty="0" smtClean="0">
                <a:solidFill>
                  <a:schemeClr val="accent6">
                    <a:lumMod val="75000"/>
                    <a:lumOff val="25000"/>
                  </a:schemeClr>
                </a:solidFill>
              </a:rPr>
              <a:t> </a:t>
            </a:r>
            <a:r>
              <a:rPr lang="en-US" dirty="0" err="1" smtClean="0">
                <a:solidFill>
                  <a:schemeClr val="accent6">
                    <a:lumMod val="75000"/>
                    <a:lumOff val="25000"/>
                  </a:schemeClr>
                </a:solidFill>
              </a:rPr>
              <a:t>phát</a:t>
            </a:r>
            <a:r>
              <a:rPr lang="en-US" dirty="0" smtClean="0">
                <a:solidFill>
                  <a:schemeClr val="accent6">
                    <a:lumMod val="75000"/>
                    <a:lumOff val="25000"/>
                  </a:schemeClr>
                </a:solidFill>
              </a:rPr>
              <a:t> </a:t>
            </a:r>
            <a:r>
              <a:rPr lang="en-US" dirty="0" err="1" smtClean="0">
                <a:solidFill>
                  <a:schemeClr val="accent6">
                    <a:lumMod val="75000"/>
                    <a:lumOff val="25000"/>
                  </a:schemeClr>
                </a:solidFill>
              </a:rPr>
              <a:t>triển</a:t>
            </a:r>
            <a:r>
              <a:rPr lang="en-US" dirty="0" smtClean="0">
                <a:solidFill>
                  <a:schemeClr val="accent6">
                    <a:lumMod val="75000"/>
                    <a:lumOff val="25000"/>
                  </a:schemeClr>
                </a:solidFill>
              </a:rPr>
              <a:t> </a:t>
            </a:r>
            <a:r>
              <a:rPr lang="en-US" dirty="0" err="1" smtClean="0">
                <a:solidFill>
                  <a:schemeClr val="accent6">
                    <a:lumMod val="75000"/>
                    <a:lumOff val="25000"/>
                  </a:schemeClr>
                </a:solidFill>
              </a:rPr>
              <a:t>mạnh</a:t>
            </a:r>
            <a:r>
              <a:rPr lang="en-US" dirty="0" smtClean="0">
                <a:solidFill>
                  <a:schemeClr val="accent6">
                    <a:lumMod val="75000"/>
                    <a:lumOff val="25000"/>
                  </a:schemeClr>
                </a:solidFill>
              </a:rPr>
              <a:t>. </a:t>
            </a:r>
            <a:r>
              <a:rPr lang="en-US" dirty="0" err="1" smtClean="0">
                <a:solidFill>
                  <a:schemeClr val="accent6">
                    <a:lumMod val="75000"/>
                    <a:lumOff val="25000"/>
                  </a:schemeClr>
                </a:solidFill>
              </a:rPr>
              <a:t>Tiêu</a:t>
            </a:r>
            <a:r>
              <a:rPr lang="en-US" dirty="0" smtClean="0">
                <a:solidFill>
                  <a:schemeClr val="accent6">
                    <a:lumMod val="75000"/>
                    <a:lumOff val="25000"/>
                  </a:schemeClr>
                </a:solidFill>
              </a:rPr>
              <a:t> </a:t>
            </a:r>
            <a:r>
              <a:rPr lang="en-US" dirty="0" err="1" smtClean="0">
                <a:solidFill>
                  <a:schemeClr val="accent6">
                    <a:lumMod val="75000"/>
                    <a:lumOff val="25000"/>
                  </a:schemeClr>
                </a:solidFill>
              </a:rPr>
              <a:t>biểu</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là</a:t>
            </a:r>
            <a:r>
              <a:rPr lang="en-US" dirty="0" smtClean="0">
                <a:solidFill>
                  <a:schemeClr val="accent6">
                    <a:lumMod val="75000"/>
                    <a:lumOff val="25000"/>
                  </a:schemeClr>
                </a:solidFill>
              </a:rPr>
              <a:t> </a:t>
            </a:r>
            <a:r>
              <a:rPr lang="en-US" dirty="0" err="1" smtClean="0">
                <a:solidFill>
                  <a:schemeClr val="accent6">
                    <a:lumMod val="75000"/>
                    <a:lumOff val="25000"/>
                  </a:schemeClr>
                </a:solidFill>
              </a:rPr>
              <a:t>xe</a:t>
            </a:r>
            <a:r>
              <a:rPr lang="en-US" dirty="0" smtClean="0">
                <a:solidFill>
                  <a:schemeClr val="accent6">
                    <a:lumMod val="75000"/>
                    <a:lumOff val="25000"/>
                  </a:schemeClr>
                </a:solidFill>
              </a:rPr>
              <a:t> </a:t>
            </a:r>
            <a:r>
              <a:rPr lang="en-US" dirty="0" err="1" smtClean="0">
                <a:solidFill>
                  <a:schemeClr val="accent6">
                    <a:lumMod val="75000"/>
                    <a:lumOff val="25000"/>
                  </a:schemeClr>
                </a:solidFill>
              </a:rPr>
              <a:t>điện</a:t>
            </a:r>
            <a:r>
              <a:rPr lang="en-US" dirty="0" smtClean="0">
                <a:solidFill>
                  <a:schemeClr val="accent6">
                    <a:lumMod val="75000"/>
                    <a:lumOff val="25000"/>
                  </a:schemeClr>
                </a:solidFill>
              </a:rPr>
              <a:t> Tesla </a:t>
            </a:r>
            <a:r>
              <a:rPr lang="en-US" dirty="0" err="1" smtClean="0">
                <a:solidFill>
                  <a:schemeClr val="accent6">
                    <a:lumMod val="75000"/>
                    <a:lumOff val="25000"/>
                  </a:schemeClr>
                </a:solidFill>
              </a:rPr>
              <a:t>của</a:t>
            </a:r>
            <a:r>
              <a:rPr lang="en-US" dirty="0" smtClean="0">
                <a:solidFill>
                  <a:schemeClr val="accent6">
                    <a:lumMod val="75000"/>
                    <a:lumOff val="25000"/>
                  </a:schemeClr>
                </a:solidFill>
              </a:rPr>
              <a:t> Elon Musk.</a:t>
            </a:r>
            <a:endParaRPr lang="en-US" dirty="0">
              <a:solidFill>
                <a:schemeClr val="accent6">
                  <a:lumMod val="75000"/>
                  <a:lumOff val="2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5" y="232913"/>
            <a:ext cx="9165533" cy="4761781"/>
          </a:xfrm>
          <a:prstGeom prst="rect">
            <a:avLst/>
          </a:prstGeom>
        </p:spPr>
      </p:pic>
    </p:spTree>
    <p:extLst>
      <p:ext uri="{BB962C8B-B14F-4D97-AF65-F5344CB8AC3E}">
        <p14:creationId xmlns:p14="http://schemas.microsoft.com/office/powerpoint/2010/main" val="147077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 calcmode="lin" valueType="num">
                                      <p:cBhvr additive="base">
                                        <p:cTn id="7" dur="500" fill="hold"/>
                                        <p:tgtEl>
                                          <p:spTgt spid="3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latin typeface="Times New Roman" panose="02020603050405020304" pitchFamily="18" charset="0"/>
                <a:cs typeface="Times New Roman" panose="02020603050405020304" pitchFamily="18" charset="0"/>
              </a:rPr>
              <a:t>Tìm hiểu về công nghệ xử lý ảnh và cách thức hoạt động của hệ thống xe tự hành</a:t>
            </a:r>
            <a:endParaRPr dirty="0">
              <a:latin typeface="Times New Roman" panose="02020603050405020304" pitchFamily="18" charset="0"/>
              <a:cs typeface="Times New Roman" panose="02020603050405020304" pitchFamily="18" charset="0"/>
            </a:endParaRPr>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16685" y="101994"/>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2. Mục đích đề tài</a:t>
            </a:r>
            <a:endParaRPr dirty="0"/>
          </a:p>
        </p:txBody>
      </p:sp>
      <p:sp>
        <p:nvSpPr>
          <p:cNvPr id="3859" name="Google Shape;3859;p16"/>
          <p:cNvSpPr txBox="1">
            <a:spLocks noGrp="1"/>
          </p:cNvSpPr>
          <p:nvPr>
            <p:ph type="subTitle" idx="1"/>
          </p:nvPr>
        </p:nvSpPr>
        <p:spPr>
          <a:xfrm>
            <a:off x="0" y="1692859"/>
            <a:ext cx="6117671" cy="2342245"/>
          </a:xfrm>
          <a:prstGeom prst="rect">
            <a:avLst/>
          </a:prstGeom>
        </p:spPr>
        <p:txBody>
          <a:bodyPr spcFirstLastPara="1" wrap="square" lIns="91425" tIns="91425" rIns="91425" bIns="91425" anchor="t" anchorCtr="0">
            <a:noAutofit/>
          </a:bodyPr>
          <a:lstStyle/>
          <a:p>
            <a:r>
              <a:rPr lang="en-US" dirty="0" smtClean="0">
                <a:solidFill>
                  <a:schemeClr val="accent6">
                    <a:lumMod val="75000"/>
                    <a:lumOff val="25000"/>
                  </a:schemeClr>
                </a:solidFill>
              </a:rPr>
              <a:t>	</a:t>
            </a:r>
            <a:r>
              <a:rPr lang="en-US" dirty="0" err="1" smtClean="0">
                <a:solidFill>
                  <a:schemeClr val="accent6">
                    <a:lumMod val="75000"/>
                    <a:lumOff val="25000"/>
                  </a:schemeClr>
                </a:solidFill>
              </a:rPr>
              <a:t>Nghiên</a:t>
            </a:r>
            <a:r>
              <a:rPr lang="en-US" dirty="0" smtClean="0">
                <a:solidFill>
                  <a:schemeClr val="accent6">
                    <a:lumMod val="75000"/>
                    <a:lumOff val="25000"/>
                  </a:schemeClr>
                </a:solidFill>
              </a:rPr>
              <a:t> </a:t>
            </a:r>
            <a:r>
              <a:rPr lang="en-US" dirty="0" err="1" smtClean="0">
                <a:solidFill>
                  <a:schemeClr val="accent6">
                    <a:lumMod val="75000"/>
                    <a:lumOff val="25000"/>
                  </a:schemeClr>
                </a:solidFill>
              </a:rPr>
              <a:t>cứu</a:t>
            </a:r>
            <a:r>
              <a:rPr lang="en-US" dirty="0" smtClean="0">
                <a:solidFill>
                  <a:schemeClr val="accent6">
                    <a:lumMod val="75000"/>
                    <a:lumOff val="25000"/>
                  </a:schemeClr>
                </a:solidFill>
              </a:rPr>
              <a:t> </a:t>
            </a:r>
            <a:r>
              <a:rPr lang="en-US" dirty="0" err="1" smtClean="0">
                <a:solidFill>
                  <a:schemeClr val="accent6">
                    <a:lumMod val="75000"/>
                    <a:lumOff val="25000"/>
                  </a:schemeClr>
                </a:solidFill>
              </a:rPr>
              <a:t>về</a:t>
            </a:r>
            <a:r>
              <a:rPr lang="en-US" dirty="0" smtClean="0">
                <a:solidFill>
                  <a:schemeClr val="accent6">
                    <a:lumMod val="75000"/>
                    <a:lumOff val="25000"/>
                  </a:schemeClr>
                </a:solidFill>
              </a:rPr>
              <a:t> </a:t>
            </a:r>
            <a:r>
              <a:rPr lang="en-US" dirty="0" err="1" smtClean="0">
                <a:solidFill>
                  <a:schemeClr val="accent6">
                    <a:lumMod val="75000"/>
                    <a:lumOff val="25000"/>
                  </a:schemeClr>
                </a:solidFill>
              </a:rPr>
              <a:t>công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nghệ</a:t>
            </a:r>
            <a:r>
              <a:rPr lang="en-US" dirty="0" smtClean="0">
                <a:solidFill>
                  <a:schemeClr val="accent6">
                    <a:lumMod val="75000"/>
                    <a:lumOff val="25000"/>
                  </a:schemeClr>
                </a:solidFill>
              </a:rPr>
              <a:t> </a:t>
            </a:r>
            <a:r>
              <a:rPr lang="en-US" dirty="0" err="1" smtClean="0">
                <a:solidFill>
                  <a:schemeClr val="accent6">
                    <a:lumMod val="75000"/>
                    <a:lumOff val="25000"/>
                  </a:schemeClr>
                </a:solidFill>
              </a:rPr>
              <a:t>xử</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lý</a:t>
            </a:r>
            <a:r>
              <a:rPr lang="en-US" dirty="0" smtClean="0">
                <a:solidFill>
                  <a:schemeClr val="accent6">
                    <a:lumMod val="75000"/>
                    <a:lumOff val="25000"/>
                  </a:schemeClr>
                </a:solidFill>
              </a:rPr>
              <a:t> </a:t>
            </a:r>
            <a:r>
              <a:rPr lang="en-US" dirty="0" err="1" smtClean="0">
                <a:solidFill>
                  <a:schemeClr val="accent6">
                    <a:lumMod val="75000"/>
                    <a:lumOff val="25000"/>
                  </a:schemeClr>
                </a:solidFill>
              </a:rPr>
              <a:t>ảnh</a:t>
            </a:r>
            <a:r>
              <a:rPr lang="en-US" dirty="0" smtClean="0">
                <a:solidFill>
                  <a:schemeClr val="accent6">
                    <a:lumMod val="75000"/>
                    <a:lumOff val="25000"/>
                  </a:schemeClr>
                </a:solidFill>
              </a:rPr>
              <a:t> </a:t>
            </a:r>
            <a:r>
              <a:rPr lang="en-US" dirty="0" err="1" smtClean="0">
                <a:solidFill>
                  <a:schemeClr val="accent6">
                    <a:lumMod val="75000"/>
                    <a:lumOff val="25000"/>
                  </a:schemeClr>
                </a:solidFill>
              </a:rPr>
              <a:t>và</a:t>
            </a:r>
            <a:r>
              <a:rPr lang="en-US" dirty="0" smtClean="0">
                <a:solidFill>
                  <a:schemeClr val="accent6">
                    <a:lumMod val="75000"/>
                    <a:lumOff val="25000"/>
                  </a:schemeClr>
                </a:solidFill>
              </a:rPr>
              <a:t> </a:t>
            </a:r>
            <a:r>
              <a:rPr lang="en-US" dirty="0" err="1" smtClean="0">
                <a:solidFill>
                  <a:schemeClr val="accent6">
                    <a:lumMod val="75000"/>
                    <a:lumOff val="25000"/>
                  </a:schemeClr>
                </a:solidFill>
              </a:rPr>
              <a:t>lập</a:t>
            </a:r>
            <a:r>
              <a:rPr lang="en-US" dirty="0" smtClean="0">
                <a:solidFill>
                  <a:schemeClr val="accent6">
                    <a:lumMod val="75000"/>
                    <a:lumOff val="25000"/>
                  </a:schemeClr>
                </a:solidFill>
              </a:rPr>
              <a:t> </a:t>
            </a:r>
            <a:r>
              <a:rPr lang="en-US" dirty="0" err="1" smtClean="0">
                <a:solidFill>
                  <a:schemeClr val="accent6">
                    <a:lumMod val="75000"/>
                    <a:lumOff val="25000"/>
                  </a:schemeClr>
                </a:solidFill>
              </a:rPr>
              <a:t>trình</a:t>
            </a:r>
            <a:r>
              <a:rPr lang="en-US" dirty="0" smtClean="0">
                <a:solidFill>
                  <a:schemeClr val="accent6">
                    <a:lumMod val="75000"/>
                    <a:lumOff val="25000"/>
                  </a:schemeClr>
                </a:solidFill>
              </a:rPr>
              <a:t> </a:t>
            </a:r>
            <a:r>
              <a:rPr lang="en-US" dirty="0" err="1" smtClean="0">
                <a:solidFill>
                  <a:schemeClr val="accent6">
                    <a:lumMod val="75000"/>
                    <a:lumOff val="25000"/>
                  </a:schemeClr>
                </a:solidFill>
              </a:rPr>
              <a:t>một</a:t>
            </a:r>
            <a:r>
              <a:rPr lang="en-US" dirty="0" smtClean="0">
                <a:solidFill>
                  <a:schemeClr val="accent6">
                    <a:lumMod val="75000"/>
                    <a:lumOff val="25000"/>
                  </a:schemeClr>
                </a:solidFill>
              </a:rPr>
              <a:t> </a:t>
            </a:r>
            <a:r>
              <a:rPr lang="en-US" dirty="0" err="1" smtClean="0">
                <a:solidFill>
                  <a:schemeClr val="accent6">
                    <a:lumMod val="75000"/>
                    <a:lumOff val="25000"/>
                  </a:schemeClr>
                </a:solidFill>
              </a:rPr>
              <a:t>hệ</a:t>
            </a:r>
            <a:r>
              <a:rPr lang="en-US" dirty="0" smtClean="0">
                <a:solidFill>
                  <a:schemeClr val="accent6">
                    <a:lumMod val="75000"/>
                    <a:lumOff val="25000"/>
                  </a:schemeClr>
                </a:solidFill>
              </a:rPr>
              <a:t> </a:t>
            </a:r>
            <a:r>
              <a:rPr lang="en-US" dirty="0" err="1" smtClean="0">
                <a:solidFill>
                  <a:schemeClr val="accent6">
                    <a:lumMod val="75000"/>
                    <a:lumOff val="25000"/>
                  </a:schemeClr>
                </a:solidFill>
              </a:rPr>
              <a:t>thống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xe</a:t>
            </a:r>
            <a:r>
              <a:rPr lang="en-US" dirty="0" smtClean="0">
                <a:solidFill>
                  <a:schemeClr val="accent6">
                    <a:lumMod val="75000"/>
                    <a:lumOff val="25000"/>
                  </a:schemeClr>
                </a:solidFill>
              </a:rPr>
              <a:t> </a:t>
            </a:r>
            <a:r>
              <a:rPr lang="en-US" dirty="0" err="1" smtClean="0">
                <a:solidFill>
                  <a:schemeClr val="accent6">
                    <a:lumMod val="75000"/>
                    <a:lumOff val="25000"/>
                  </a:schemeClr>
                </a:solidFill>
              </a:rPr>
              <a:t>tự</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lái</a:t>
            </a:r>
            <a:r>
              <a:rPr lang="en-US" dirty="0" smtClean="0">
                <a:solidFill>
                  <a:schemeClr val="accent6">
                    <a:lumMod val="75000"/>
                    <a:lumOff val="25000"/>
                  </a:schemeClr>
                </a:solidFill>
              </a:rPr>
              <a:t> </a:t>
            </a:r>
            <a:r>
              <a:rPr lang="en-US" dirty="0" err="1" smtClean="0">
                <a:solidFill>
                  <a:schemeClr val="accent6">
                    <a:lumMod val="75000"/>
                    <a:lumOff val="25000"/>
                  </a:schemeClr>
                </a:solidFill>
              </a:rPr>
              <a:t>điều</a:t>
            </a:r>
            <a:r>
              <a:rPr lang="en-US" dirty="0" smtClean="0">
                <a:solidFill>
                  <a:schemeClr val="accent6">
                    <a:lumMod val="75000"/>
                    <a:lumOff val="25000"/>
                  </a:schemeClr>
                </a:solidFill>
              </a:rPr>
              <a:t> </a:t>
            </a:r>
            <a:r>
              <a:rPr lang="en-US" dirty="0" err="1" smtClean="0">
                <a:solidFill>
                  <a:schemeClr val="accent6">
                    <a:lumMod val="75000"/>
                    <a:lumOff val="25000"/>
                  </a:schemeClr>
                </a:solidFill>
              </a:rPr>
              <a:t>hướng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bằng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công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nghệ</a:t>
            </a:r>
            <a:r>
              <a:rPr lang="en-US" dirty="0" smtClean="0">
                <a:solidFill>
                  <a:schemeClr val="accent6">
                    <a:lumMod val="75000"/>
                    <a:lumOff val="25000"/>
                  </a:schemeClr>
                </a:solidFill>
              </a:rPr>
              <a:t> </a:t>
            </a:r>
            <a:r>
              <a:rPr lang="en-US" dirty="0" err="1" smtClean="0">
                <a:solidFill>
                  <a:schemeClr val="accent6">
                    <a:lumMod val="75000"/>
                    <a:lumOff val="25000"/>
                  </a:schemeClr>
                </a:solidFill>
              </a:rPr>
              <a:t>xử</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lý</a:t>
            </a:r>
            <a:r>
              <a:rPr lang="en-US" dirty="0" smtClean="0">
                <a:solidFill>
                  <a:schemeClr val="accent6">
                    <a:lumMod val="75000"/>
                    <a:lumOff val="25000"/>
                  </a:schemeClr>
                </a:solidFill>
              </a:rPr>
              <a:t> </a:t>
            </a:r>
            <a:r>
              <a:rPr lang="en-US" dirty="0" err="1" smtClean="0">
                <a:solidFill>
                  <a:schemeClr val="accent6">
                    <a:lumMod val="75000"/>
                    <a:lumOff val="25000"/>
                  </a:schemeClr>
                </a:solidFill>
              </a:rPr>
              <a:t>ảnh</a:t>
            </a:r>
            <a:r>
              <a:rPr lang="en-US" dirty="0" smtClean="0">
                <a:solidFill>
                  <a:schemeClr val="accent6">
                    <a:lumMod val="75000"/>
                    <a:lumOff val="25000"/>
                  </a:schemeClr>
                </a:solidFill>
              </a:rPr>
              <a:t>.</a:t>
            </a:r>
            <a:endParaRPr lang="en-US" dirty="0">
              <a:solidFill>
                <a:schemeClr val="accent6">
                  <a:lumMod val="75000"/>
                  <a:lumOff val="25000"/>
                </a:schemeClr>
              </a:solidFill>
            </a:endParaRPr>
          </a:p>
        </p:txBody>
      </p:sp>
    </p:spTree>
    <p:extLst>
      <p:ext uri="{BB962C8B-B14F-4D97-AF65-F5344CB8AC3E}">
        <p14:creationId xmlns:p14="http://schemas.microsoft.com/office/powerpoint/2010/main" val="202419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Effect transition="in" filter="wipe(down)">
                                      <p:cBhvr>
                                        <p:cTn id="7" dur="500"/>
                                        <p:tgtEl>
                                          <p:spTgt spid="3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256905" y="1243420"/>
            <a:ext cx="3242400" cy="20627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err="1" smtClean="0">
                <a:latin typeface="Times New Roman" panose="02020603050405020304" pitchFamily="18" charset="0"/>
                <a:cs typeface="Times New Roman" panose="02020603050405020304" pitchFamily="18" charset="0"/>
              </a:rPr>
              <a:t>Phần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mềm</a:t>
            </a:r>
          </a:p>
          <a:p>
            <a:pPr marL="285750" lvl="0" indent="-285750" algn="l" rtl="0">
              <a:spcBef>
                <a:spcPts val="600"/>
              </a:spcBef>
              <a:spcAft>
                <a:spcPts val="0"/>
              </a:spcAft>
              <a:buFontTx/>
              <a:buChar char="-"/>
            </a:pPr>
            <a:r>
              <a:rPr lang="en" dirty="0" smtClean="0"/>
              <a:t>Ngôn ngữ lập trình Python</a:t>
            </a:r>
          </a:p>
          <a:p>
            <a:pPr marL="285750" lvl="0" indent="-285750" algn="l" rtl="0">
              <a:spcBef>
                <a:spcPts val="600"/>
              </a:spcBef>
              <a:spcAft>
                <a:spcPts val="0"/>
              </a:spcAft>
              <a:buFontTx/>
              <a:buChar char="-"/>
            </a:pPr>
            <a:r>
              <a:rPr lang="en" dirty="0" smtClean="0"/>
              <a:t>Thư viện xử lý ảnh OpenCV</a:t>
            </a:r>
          </a:p>
          <a:p>
            <a:pPr marL="285750" lvl="0" indent="-285750" algn="l" rtl="0">
              <a:spcBef>
                <a:spcPts val="600"/>
              </a:spcBef>
              <a:spcAft>
                <a:spcPts val="0"/>
              </a:spcAft>
              <a:buFontTx/>
              <a:buChar char="-"/>
            </a:pPr>
            <a:r>
              <a:rPr lang="en" dirty="0" smtClean="0"/>
              <a:t>Thư viện lập trình nhúng trên Raspberry Pi</a:t>
            </a:r>
          </a:p>
        </p:txBody>
      </p:sp>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3. </a:t>
            </a:r>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endParaRPr dirty="0"/>
          </a:p>
        </p:txBody>
      </p:sp>
      <p:sp>
        <p:nvSpPr>
          <p:cNvPr id="3899" name="Google Shape;3899;p20"/>
          <p:cNvSpPr txBox="1">
            <a:spLocks noGrp="1"/>
          </p:cNvSpPr>
          <p:nvPr>
            <p:ph type="body" idx="2"/>
          </p:nvPr>
        </p:nvSpPr>
        <p:spPr>
          <a:xfrm>
            <a:off x="3971513" y="1243420"/>
            <a:ext cx="3242400" cy="16675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err="1" smtClean="0">
                <a:latin typeface="Times New Roman" panose="02020603050405020304" pitchFamily="18" charset="0"/>
                <a:cs typeface="Times New Roman" panose="02020603050405020304" pitchFamily="18" charset="0"/>
              </a:rPr>
              <a:t>Phần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cứng</a:t>
            </a:r>
            <a:endParaRPr sz="2400" b="1" dirty="0">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Tx/>
              <a:buChar char="-"/>
            </a:pPr>
            <a:r>
              <a:rPr lang="en" dirty="0" smtClean="0"/>
              <a:t>Thiết kế khung xe</a:t>
            </a:r>
          </a:p>
          <a:p>
            <a:pPr marL="285750" lvl="0" indent="-285750" algn="l" rtl="0">
              <a:spcBef>
                <a:spcPts val="600"/>
              </a:spcBef>
              <a:spcAft>
                <a:spcPts val="0"/>
              </a:spcAft>
              <a:buFontTx/>
              <a:buChar char="-"/>
            </a:pPr>
            <a:r>
              <a:rPr lang="en" dirty="0" smtClean="0"/>
              <a:t>Hệ thống đánh lái</a:t>
            </a:r>
            <a:endParaRPr lang="en" dirty="0"/>
          </a:p>
          <a:p>
            <a:pPr marL="285750" lvl="0" indent="-285750" algn="l" rtl="0">
              <a:spcBef>
                <a:spcPts val="600"/>
              </a:spcBef>
              <a:spcAft>
                <a:spcPts val="0"/>
              </a:spcAft>
              <a:buFontTx/>
              <a:buChar char="-"/>
            </a:pPr>
            <a:r>
              <a:rPr lang="en" dirty="0" smtClean="0"/>
              <a:t>Hệ thống điện trên xe</a:t>
            </a: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6" name="Google Shape;3899;p20"/>
          <p:cNvSpPr txBox="1">
            <a:spLocks/>
          </p:cNvSpPr>
          <p:nvPr/>
        </p:nvSpPr>
        <p:spPr>
          <a:xfrm>
            <a:off x="256905" y="3079887"/>
            <a:ext cx="3242400"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2400" b="1" dirty="0" err="1" smtClean="0">
                <a:latin typeface="Times New Roman" panose="02020603050405020304" pitchFamily="18" charset="0"/>
                <a:cs typeface="Times New Roman" panose="02020603050405020304" pitchFamily="18" charset="0"/>
              </a:rPr>
              <a:t>Chức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năng</a:t>
            </a:r>
          </a:p>
          <a:p>
            <a:pPr marL="285750" indent="-285750">
              <a:buFontTx/>
              <a:buChar char="-"/>
            </a:pPr>
            <a:r>
              <a:rPr lang="en-US" dirty="0" err="1" smtClean="0"/>
              <a:t>Nhận</a:t>
            </a:r>
            <a:r>
              <a:rPr lang="en-US" dirty="0" smtClean="0"/>
              <a:t> </a:t>
            </a:r>
            <a:r>
              <a:rPr lang="en-US" dirty="0" err="1" smtClean="0"/>
              <a:t>diện</a:t>
            </a:r>
            <a:r>
              <a:rPr lang="en-US" dirty="0" smtClean="0"/>
              <a:t> </a:t>
            </a:r>
            <a:r>
              <a:rPr lang="en-US" dirty="0" err="1" smtClean="0"/>
              <a:t>làn</a:t>
            </a:r>
            <a:r>
              <a:rPr lang="en-US" dirty="0" smtClean="0"/>
              <a:t> </a:t>
            </a:r>
            <a:r>
              <a:rPr lang="en-US" dirty="0" err="1" smtClean="0"/>
              <a:t>đường</a:t>
            </a:r>
            <a:endParaRPr lang="en-US" dirty="0" smtClean="0"/>
          </a:p>
          <a:p>
            <a:pPr marL="285750" indent="-285750">
              <a:buFontTx/>
              <a:buChar char="-"/>
            </a:pPr>
            <a:r>
              <a:rPr lang="en-US" dirty="0" smtClean="0"/>
              <a:t>Di </a:t>
            </a:r>
            <a:r>
              <a:rPr lang="en-US" dirty="0" err="1" smtClean="0"/>
              <a:t>chuyển</a:t>
            </a:r>
            <a:r>
              <a:rPr lang="en-US" dirty="0" smtClean="0"/>
              <a:t> </a:t>
            </a:r>
            <a:r>
              <a:rPr lang="en-US" dirty="0" err="1" smtClean="0"/>
              <a:t>đúng</a:t>
            </a:r>
            <a:r>
              <a:rPr lang="en-US" dirty="0" smtClean="0"/>
              <a:t> </a:t>
            </a:r>
            <a:r>
              <a:rPr lang="en-US" dirty="0" err="1" smtClean="0"/>
              <a:t>làn</a:t>
            </a:r>
            <a:r>
              <a:rPr lang="en-US" dirty="0" smtClean="0"/>
              <a:t> </a:t>
            </a:r>
            <a:r>
              <a:rPr lang="en-US" dirty="0" err="1" smtClean="0"/>
              <a:t>đường</a:t>
            </a:r>
            <a:r>
              <a:rPr lang="en-US" dirty="0" smtClean="0"/>
              <a:t> </a:t>
            </a:r>
            <a:r>
              <a:rPr lang="en-US" dirty="0" err="1" smtClean="0"/>
              <a:t>đã</a:t>
            </a:r>
            <a:r>
              <a:rPr lang="en-US" dirty="0" smtClean="0"/>
              <a:t> </a:t>
            </a:r>
            <a:r>
              <a:rPr lang="en-US" dirty="0" err="1" smtClean="0"/>
              <a:t>cho</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Sơ</a:t>
            </a:r>
            <a:r>
              <a:rPr lang="en-US" dirty="0" smtClean="0"/>
              <a:t> </a:t>
            </a:r>
            <a:r>
              <a:rPr lang="en-US" dirty="0" err="1" smtClean="0"/>
              <a:t>đồ</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khối</a:t>
            </a:r>
            <a:r>
              <a:rPr lang="en-US" dirty="0" smtClean="0"/>
              <a:t> </a:t>
            </a:r>
            <a:r>
              <a:rPr lang="en-US" dirty="0" err="1" smtClean="0"/>
              <a:t>xử</a:t>
            </a:r>
            <a:r>
              <a:rPr lang="en-US" dirty="0" smtClean="0"/>
              <a:t> </a:t>
            </a:r>
            <a:r>
              <a:rPr lang="en-US" dirty="0" err="1" smtClean="0"/>
              <a:t>lý</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pic>
        <p:nvPicPr>
          <p:cNvPr id="2" name="Picture 1"/>
          <p:cNvPicPr>
            <a:picLocks noChangeAspect="1"/>
          </p:cNvPicPr>
          <p:nvPr/>
        </p:nvPicPr>
        <p:blipFill>
          <a:blip r:embed="rId3"/>
          <a:stretch>
            <a:fillRect/>
          </a:stretch>
        </p:blipFill>
        <p:spPr>
          <a:xfrm>
            <a:off x="198182" y="1563392"/>
            <a:ext cx="7192379" cy="2619741"/>
          </a:xfrm>
          <a:prstGeom prst="rect">
            <a:avLst/>
          </a:prstGeom>
        </p:spPr>
      </p:pic>
    </p:spTree>
    <p:extLst>
      <p:ext uri="{BB962C8B-B14F-4D97-AF65-F5344CB8AC3E}">
        <p14:creationId xmlns:p14="http://schemas.microsoft.com/office/powerpoint/2010/main" val="1808157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737</Words>
  <Application>Microsoft Office PowerPoint</Application>
  <PresentationFormat>On-screen Show (16:9)</PresentationFormat>
  <Paragraphs>120</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Dosis ExtraLight</vt:lpstr>
      <vt:lpstr>Titillium Web Light</vt:lpstr>
      <vt:lpstr>Dosis</vt:lpstr>
      <vt:lpstr>Times New Roman</vt:lpstr>
      <vt:lpstr>Titillium Web</vt:lpstr>
      <vt:lpstr>Arial</vt:lpstr>
      <vt:lpstr>Mowbray template</vt:lpstr>
      <vt:lpstr>BÁO CÁO ĐỒ ÁN CNTT1</vt:lpstr>
      <vt:lpstr>NỘI DUNG CHÍNH</vt:lpstr>
      <vt:lpstr>1. Đưa ra vấn đề</vt:lpstr>
      <vt:lpstr>PowerPoint Presentation</vt:lpstr>
      <vt:lpstr>1. Đưa ra vấn đề</vt:lpstr>
      <vt:lpstr>PowerPoint Presentation</vt:lpstr>
      <vt:lpstr>2. Mục đích đề tài</vt:lpstr>
      <vt:lpstr>3. Tổng quan đề tài</vt:lpstr>
      <vt:lpstr>Sơ đồ hoạt động khối xử lý</vt:lpstr>
      <vt:lpstr>Sơ đồ hoạt động toàn hệ thống</vt:lpstr>
      <vt:lpstr>Quy trình xây dựng</vt:lpstr>
      <vt:lpstr>Quy trình xây dựng</vt:lpstr>
      <vt:lpstr>1,048,576‬</vt:lpstr>
      <vt:lpstr>Quy trình xây dựng</vt:lpstr>
      <vt:lpstr>Quy trình xây dựng</vt:lpstr>
      <vt:lpstr>Quy trình xây dựng</vt:lpstr>
      <vt:lpstr>Quy trình xây dựng</vt:lpstr>
      <vt:lpstr>Quy trình xây dựng</vt:lpstr>
      <vt:lpstr>Quy trình xây dựng</vt:lpstr>
      <vt:lpstr>Kết quả đạt được</vt:lpstr>
      <vt:lpstr>Kết quả đạt được</vt:lpstr>
      <vt:lpstr>Kết quả đạt được</vt:lpstr>
      <vt:lpstr>Kết quả đạt được</vt:lpstr>
      <vt:lpstr>Kết quả đạt được</vt:lpstr>
      <vt:lpstr>Kết quả đạt được</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CNTT1</dc:title>
  <cp:lastModifiedBy>Hào Nguyễn Bá Anh</cp:lastModifiedBy>
  <cp:revision>22</cp:revision>
  <dcterms:modified xsi:type="dcterms:W3CDTF">2020-06-21T17:49:49Z</dcterms:modified>
</cp:coreProperties>
</file>