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46" r:id="rId3"/>
    <p:sldId id="347" r:id="rId4"/>
    <p:sldId id="360" r:id="rId5"/>
    <p:sldId id="359" r:id="rId6"/>
    <p:sldId id="262" r:id="rId7"/>
    <p:sldId id="343" r:id="rId8"/>
    <p:sldId id="267" r:id="rId9"/>
    <p:sldId id="348" r:id="rId10"/>
    <p:sldId id="298" r:id="rId11"/>
    <p:sldId id="260" r:id="rId12"/>
    <p:sldId id="305" r:id="rId13"/>
    <p:sldId id="320" r:id="rId14"/>
    <p:sldId id="321" r:id="rId15"/>
    <p:sldId id="322" r:id="rId16"/>
    <p:sldId id="264" r:id="rId17"/>
    <p:sldId id="281" r:id="rId18"/>
    <p:sldId id="282" r:id="rId19"/>
    <p:sldId id="280" r:id="rId20"/>
    <p:sldId id="289" r:id="rId21"/>
    <p:sldId id="317" r:id="rId22"/>
    <p:sldId id="335" r:id="rId23"/>
    <p:sldId id="316" r:id="rId24"/>
    <p:sldId id="319" r:id="rId25"/>
    <p:sldId id="284" r:id="rId26"/>
    <p:sldId id="285" r:id="rId27"/>
    <p:sldId id="286" r:id="rId28"/>
    <p:sldId id="297" r:id="rId29"/>
    <p:sldId id="294" r:id="rId30"/>
    <p:sldId id="270" r:id="rId31"/>
    <p:sldId id="269" r:id="rId32"/>
    <p:sldId id="351" r:id="rId33"/>
    <p:sldId id="361" r:id="rId34"/>
    <p:sldId id="364" r:id="rId35"/>
    <p:sldId id="362" r:id="rId36"/>
    <p:sldId id="363" r:id="rId37"/>
    <p:sldId id="291" r:id="rId38"/>
    <p:sldId id="355" r:id="rId39"/>
    <p:sldId id="356" r:id="rId40"/>
    <p:sldId id="357" r:id="rId41"/>
    <p:sldId id="368" r:id="rId42"/>
    <p:sldId id="369" r:id="rId43"/>
    <p:sldId id="367" r:id="rId44"/>
    <p:sldId id="365" r:id="rId45"/>
    <p:sldId id="366" r:id="rId46"/>
    <p:sldId id="352" r:id="rId47"/>
    <p:sldId id="334" r:id="rId4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7" autoAdjust="0"/>
  </p:normalViewPr>
  <p:slideViewPr>
    <p:cSldViewPr>
      <p:cViewPr>
        <p:scale>
          <a:sx n="73" d="100"/>
          <a:sy n="73" d="100"/>
        </p:scale>
        <p:origin x="-138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3FD9-537D-4D75-9078-57259B32EEF5}" type="datetimeFigureOut">
              <a:rPr lang="de-AT" smtClean="0"/>
              <a:t>08.03.2013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0C47B-959B-4963-8723-94CA2F34152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666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0C47B-959B-4963-8723-94CA2F34152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981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0C47B-959B-4963-8723-94CA2F34152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58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0C47B-959B-4963-8723-94CA2F341522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58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0C47B-959B-4963-8723-94CA2F34152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58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0C47B-959B-4963-8723-94CA2F34152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58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563E-D44A-4BF6-9520-B5E26641D596}" type="datetime1">
              <a:rPr lang="de-AT" smtClean="0"/>
              <a:t>08.03.2013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4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BDBD-2A59-4974-BE77-FE77822733E1}" type="datetime1">
              <a:rPr lang="de-AT" smtClean="0"/>
              <a:t>08.03.2013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81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7521-25CE-4C43-AF82-B3009EE6E89E}" type="datetime1">
              <a:rPr lang="de-AT" smtClean="0"/>
              <a:t>08.03.2013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6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21F-5B97-4DB1-850F-6A8BCEFFA158}" type="datetime1">
              <a:rPr lang="de-AT" smtClean="0"/>
              <a:t>08.03.2013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496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EB8-8327-43EE-B353-7E418CDEDC16}" type="datetime1">
              <a:rPr lang="de-AT" smtClean="0"/>
              <a:t>08.03.2013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6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134-30C9-41D7-A275-55B1BD32740D}" type="datetime1">
              <a:rPr lang="de-AT" smtClean="0"/>
              <a:t>08.03.2013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70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BEA-91BC-4E47-88B6-3C503CB1FFFC}" type="datetime1">
              <a:rPr lang="de-AT" smtClean="0"/>
              <a:t>08.03.2013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979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C573-E583-4500-872F-399833E866A7}" type="datetime1">
              <a:rPr lang="de-AT" smtClean="0"/>
              <a:t>08.03.2013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84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323-9E31-4A15-B3EC-3941192CA895}" type="datetime1">
              <a:rPr lang="de-AT" smtClean="0"/>
              <a:t>08.03.2013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913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0335-0C52-43DC-9458-87BA5DB7EDE3}" type="datetime1">
              <a:rPr lang="de-AT" smtClean="0"/>
              <a:t>08.03.2013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357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AC1D-3A92-4A68-BB35-A21E2F0FEF11}" type="datetime1">
              <a:rPr lang="de-AT" smtClean="0"/>
              <a:t>08.03.2013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574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A940-E367-4F55-95CF-3A022FE95C07}" type="datetime1">
              <a:rPr lang="de-AT" smtClean="0"/>
              <a:t>08.03.2013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5F51-5480-4F53-B7BC-1D7B1DDCF8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1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ics.stanford.edu/~birch/projectiv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935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Tutorial: Calibrated Rectification Using </a:t>
            </a:r>
            <a:r>
              <a:rPr lang="en-GB" dirty="0" err="1" smtClean="0"/>
              <a:t>OpenCV</a:t>
            </a:r>
            <a:r>
              <a:rPr lang="en-GB" dirty="0" smtClean="0"/>
              <a:t> (</a:t>
            </a:r>
            <a:r>
              <a:rPr lang="en-GB" dirty="0" err="1" smtClean="0"/>
              <a:t>Bouguet</a:t>
            </a:r>
            <a:r>
              <a:rPr lang="en-US" dirty="0" smtClean="0"/>
              <a:t>’s Algorithm)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7130"/>
            <a:ext cx="6400800" cy="1752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Michael Horn</a:t>
            </a:r>
            <a:r>
              <a:rPr lang="sk-SK" sz="2800" dirty="0" smtClean="0"/>
              <a:t>áč</a:t>
            </a:r>
            <a:r>
              <a:rPr lang="en-GB" sz="2800" dirty="0" err="1" smtClean="0"/>
              <a:t>ek</a:t>
            </a:r>
            <a:endParaRPr lang="en-GB" sz="2800" dirty="0"/>
          </a:p>
          <a:p>
            <a:r>
              <a:rPr lang="en-GB" sz="2400" dirty="0" smtClean="0"/>
              <a:t>Stereo Vision VU 2013</a:t>
            </a:r>
          </a:p>
          <a:p>
            <a:r>
              <a:rPr lang="en-GB" sz="2400" dirty="0" smtClean="0"/>
              <a:t>Vienna University of Technology</a:t>
            </a:r>
            <a:endParaRPr lang="de-AT" sz="2400" dirty="0"/>
          </a:p>
        </p:txBody>
      </p:sp>
      <p:pic>
        <p:nvPicPr>
          <p:cNvPr id="4098" name="Picture 2" descr="Interactive Media Systems, TU Vien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1" y="462185"/>
            <a:ext cx="31146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Lets us </a:t>
            </a:r>
            <a:r>
              <a:rPr lang="en-GB" dirty="0"/>
              <a:t>express projection (by </a:t>
            </a:r>
            <a:r>
              <a:rPr lang="en-GB" dirty="0" smtClean="0"/>
              <a:t>the pinhole </a:t>
            </a:r>
            <a:r>
              <a:rPr lang="en-GB" dirty="0"/>
              <a:t>camera model) </a:t>
            </a:r>
            <a:r>
              <a:rPr lang="en-GB" dirty="0" smtClean="0"/>
              <a:t>as </a:t>
            </a:r>
            <a:r>
              <a:rPr lang="en-GB" dirty="0"/>
              <a:t>a linear transformation of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meaning we </a:t>
            </a:r>
            <a:r>
              <a:rPr lang="en-GB" dirty="0">
                <a:solidFill>
                  <a:srgbClr val="FF0000"/>
                </a:solidFill>
              </a:rPr>
              <a:t>can </a:t>
            </a:r>
            <a:r>
              <a:rPr lang="en-GB" dirty="0" smtClean="0">
                <a:solidFill>
                  <a:srgbClr val="FF0000"/>
                </a:solidFill>
              </a:rPr>
              <a:t>encode the projection function as </a:t>
            </a:r>
            <a:r>
              <a:rPr lang="en-GB" dirty="0">
                <a:solidFill>
                  <a:srgbClr val="FF0000"/>
                </a:solidFill>
              </a:rPr>
              <a:t>a single </a:t>
            </a:r>
            <a:r>
              <a:rPr lang="en-GB" dirty="0" smtClean="0">
                <a:solidFill>
                  <a:srgbClr val="FF0000"/>
                </a:solidFill>
              </a:rPr>
              <a:t>matrix 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de-AT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Use Homogeneous Coordinates?</a:t>
            </a:r>
            <a:endParaRPr lang="de-A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10</a:t>
            </a:fld>
            <a:endParaRPr lang="de-A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5007074"/>
            <a:ext cx="2686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6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Pinhole Camera Model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48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57313"/>
            <a:ext cx="57054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baseline="-25000" dirty="0" err="1" smtClean="0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 smtClean="0"/>
              <a:t>: </a:t>
            </a:r>
            <a:r>
              <a:rPr lang="en-GB" sz="2800" dirty="0"/>
              <a:t>Projected </a:t>
            </a:r>
            <a:r>
              <a:rPr lang="en-GB" sz="2800" dirty="0" err="1" smtClean="0"/>
              <a:t>Pt</a:t>
            </a:r>
            <a:r>
              <a:rPr lang="en-GB" sz="2800" dirty="0" smtClean="0"/>
              <a:t> in </a:t>
            </a:r>
            <a:r>
              <a:rPr lang="en-GB" sz="2800" b="1" dirty="0" smtClean="0"/>
              <a:t>Camera</a:t>
            </a:r>
            <a:r>
              <a:rPr lang="en-GB" sz="2800" dirty="0" smtClean="0"/>
              <a:t> </a:t>
            </a:r>
            <a:r>
              <a:rPr lang="en-GB" sz="2800" b="1" dirty="0" smtClean="0"/>
              <a:t>Coordinates</a:t>
            </a:r>
            <a:r>
              <a:rPr lang="en-GB" sz="2800" dirty="0" smtClean="0"/>
              <a:t> [mm]</a:t>
            </a:r>
            <a:endParaRPr lang="de-AT" sz="2800" dirty="0"/>
          </a:p>
        </p:txBody>
      </p:sp>
      <p:sp>
        <p:nvSpPr>
          <p:cNvPr id="7" name="Rectangle 6"/>
          <p:cNvSpPr/>
          <p:nvPr/>
        </p:nvSpPr>
        <p:spPr>
          <a:xfrm>
            <a:off x="323528" y="5653697"/>
            <a:ext cx="842493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Canonical pose</a:t>
            </a:r>
            <a:r>
              <a:rPr lang="en-GB" sz="2000" dirty="0" smtClean="0">
                <a:solidFill>
                  <a:srgbClr val="FF0000"/>
                </a:solidFill>
              </a:rPr>
              <a:t>: camera </a:t>
            </a:r>
            <a:r>
              <a:rPr lang="en-GB" sz="2000" dirty="0" err="1">
                <a:solidFill>
                  <a:srgbClr val="FF0000"/>
                </a:solidFill>
              </a:rPr>
              <a:t>center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000" dirty="0">
                <a:solidFill>
                  <a:srgbClr val="FF0000"/>
                </a:solidFill>
              </a:rPr>
              <a:t> is at origin 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000" dirty="0" smtClean="0">
                <a:solidFill>
                  <a:srgbClr val="FF0000"/>
                </a:solidFill>
              </a:rPr>
              <a:t> of </a:t>
            </a:r>
            <a:r>
              <a:rPr lang="en-GB" sz="2000" dirty="0">
                <a:solidFill>
                  <a:srgbClr val="FF0000"/>
                </a:solidFill>
              </a:rPr>
              <a:t>world coordinate </a:t>
            </a:r>
            <a:r>
              <a:rPr lang="en-GB" sz="2000" dirty="0" smtClean="0">
                <a:solidFill>
                  <a:srgbClr val="FF0000"/>
                </a:solidFill>
              </a:rPr>
              <a:t>frame, camera is facing in positive 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000" dirty="0" smtClean="0">
                <a:solidFill>
                  <a:srgbClr val="FF0000"/>
                </a:solidFill>
              </a:rPr>
              <a:t>-direction with </a:t>
            </a:r>
            <a:r>
              <a:rPr lang="en-GB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000" dirty="0" smtClean="0">
                <a:solidFill>
                  <a:srgbClr val="FF0000"/>
                </a:solidFill>
              </a:rPr>
              <a:t> and </a:t>
            </a:r>
            <a:r>
              <a:rPr lang="en-GB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0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000" dirty="0" smtClean="0">
                <a:solidFill>
                  <a:srgbClr val="FF0000"/>
                </a:solidFill>
              </a:rPr>
              <a:t> aligned with the 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solidFill>
                  <a:srgbClr val="FF0000"/>
                </a:solidFill>
              </a:rPr>
              <a:t>- </a:t>
            </a:r>
            <a:r>
              <a:rPr lang="en-GB" sz="2000" dirty="0" smtClean="0">
                <a:solidFill>
                  <a:srgbClr val="FF0000"/>
                </a:solidFill>
              </a:rPr>
              <a:t>and 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000" dirty="0" smtClean="0">
                <a:solidFill>
                  <a:srgbClr val="FF0000"/>
                </a:solidFill>
              </a:rPr>
              <a:t>-axes, respectively</a:t>
            </a:r>
            <a:endParaRPr lang="en-GB" sz="2000" b="1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12</a:t>
            </a:fld>
            <a:endParaRPr lang="de-AT"/>
          </a:p>
        </p:txBody>
      </p:sp>
      <p:sp>
        <p:nvSpPr>
          <p:cNvPr id="6" name="TextBox 5"/>
          <p:cNvSpPr txBox="1"/>
          <p:nvPr/>
        </p:nvSpPr>
        <p:spPr>
          <a:xfrm>
            <a:off x="3941684" y="55533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^</a:t>
            </a:r>
            <a:endParaRPr lang="de-AT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/>
              <a:t>: Projected </a:t>
            </a:r>
            <a:r>
              <a:rPr lang="en-GB" sz="2800" dirty="0" err="1"/>
              <a:t>Pt</a:t>
            </a:r>
            <a:r>
              <a:rPr lang="en-GB" sz="2800" dirty="0"/>
              <a:t> in </a:t>
            </a:r>
            <a:r>
              <a:rPr lang="en-GB" sz="2800" b="1" dirty="0"/>
              <a:t>Camera</a:t>
            </a:r>
            <a:r>
              <a:rPr lang="en-GB" sz="2800" dirty="0"/>
              <a:t> </a:t>
            </a:r>
            <a:r>
              <a:rPr lang="en-GB" sz="2800" b="1" dirty="0" smtClean="0"/>
              <a:t>Coordinates</a:t>
            </a:r>
            <a:r>
              <a:rPr lang="en-GB" sz="2800" dirty="0"/>
              <a:t> [mm]</a:t>
            </a:r>
            <a:endParaRPr lang="de-A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13</a:t>
            </a:fld>
            <a:endParaRPr lang="de-A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57313"/>
            <a:ext cx="57054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9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/>
              <a:t>: Projected </a:t>
            </a:r>
            <a:r>
              <a:rPr lang="en-GB" sz="2800" dirty="0" err="1"/>
              <a:t>Pt</a:t>
            </a:r>
            <a:r>
              <a:rPr lang="en-GB" sz="2800" dirty="0"/>
              <a:t> in </a:t>
            </a:r>
            <a:r>
              <a:rPr lang="en-GB" sz="2800" b="1" dirty="0"/>
              <a:t>Camera</a:t>
            </a:r>
            <a:r>
              <a:rPr lang="en-GB" sz="2800" dirty="0"/>
              <a:t> </a:t>
            </a:r>
            <a:r>
              <a:rPr lang="en-GB" sz="2800" b="1" dirty="0" smtClean="0"/>
              <a:t>Coordinates</a:t>
            </a:r>
            <a:r>
              <a:rPr lang="en-GB" sz="2800" dirty="0"/>
              <a:t> [mm]</a:t>
            </a:r>
            <a:endParaRPr lang="de-A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14</a:t>
            </a:fld>
            <a:endParaRPr lang="de-A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57313"/>
            <a:ext cx="57054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/>
              <a:t>: Projected </a:t>
            </a:r>
            <a:r>
              <a:rPr lang="en-GB" sz="2800" dirty="0" err="1"/>
              <a:t>Pt</a:t>
            </a:r>
            <a:r>
              <a:rPr lang="en-GB" sz="2800" dirty="0"/>
              <a:t> in </a:t>
            </a:r>
            <a:r>
              <a:rPr lang="en-GB" sz="2800" b="1" dirty="0"/>
              <a:t>Camera</a:t>
            </a:r>
            <a:r>
              <a:rPr lang="en-GB" sz="2800" dirty="0"/>
              <a:t> </a:t>
            </a:r>
            <a:r>
              <a:rPr lang="en-GB" sz="2800" b="1" dirty="0" smtClean="0"/>
              <a:t>Coordinates</a:t>
            </a:r>
            <a:r>
              <a:rPr lang="en-GB" sz="2800" dirty="0"/>
              <a:t> [mm]</a:t>
            </a:r>
            <a:endParaRPr lang="de-A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15</a:t>
            </a:fld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57313"/>
            <a:ext cx="57054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0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/>
              <a:t>: Projected </a:t>
            </a:r>
            <a:r>
              <a:rPr lang="en-GB" sz="2800" dirty="0" err="1"/>
              <a:t>Pt</a:t>
            </a:r>
            <a:r>
              <a:rPr lang="en-GB" sz="2800" dirty="0"/>
              <a:t> in </a:t>
            </a:r>
            <a:r>
              <a:rPr lang="en-GB" sz="2800" b="1" dirty="0"/>
              <a:t>Camera</a:t>
            </a:r>
            <a:r>
              <a:rPr lang="en-GB" sz="2800" dirty="0"/>
              <a:t> </a:t>
            </a:r>
            <a:r>
              <a:rPr lang="en-GB" sz="2800" b="1" dirty="0" smtClean="0"/>
              <a:t>Coordinates</a:t>
            </a:r>
            <a:r>
              <a:rPr lang="en-GB" sz="2800" dirty="0"/>
              <a:t> [mm]</a:t>
            </a:r>
            <a:endParaRPr lang="de-A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16</a:t>
            </a:fld>
            <a:endParaRPr lang="de-AT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57313"/>
            <a:ext cx="57054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/>
              <a:t>: Projected </a:t>
            </a:r>
            <a:r>
              <a:rPr lang="en-GB" sz="2800" dirty="0" err="1"/>
              <a:t>Pt</a:t>
            </a:r>
            <a:r>
              <a:rPr lang="en-GB" sz="2800" dirty="0"/>
              <a:t> in </a:t>
            </a:r>
            <a:r>
              <a:rPr lang="en-GB" sz="2800" b="1" dirty="0"/>
              <a:t>Camera</a:t>
            </a:r>
            <a:r>
              <a:rPr lang="en-GB" sz="2800" dirty="0"/>
              <a:t> </a:t>
            </a:r>
            <a:r>
              <a:rPr lang="en-GB" sz="2800" b="1" dirty="0" smtClean="0"/>
              <a:t>Coordinates</a:t>
            </a:r>
            <a:r>
              <a:rPr lang="en-GB" sz="2800" dirty="0"/>
              <a:t> [mm]</a:t>
            </a:r>
            <a:endParaRPr lang="de-A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17</a:t>
            </a:fld>
            <a:endParaRPr lang="de-AT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57313"/>
            <a:ext cx="57054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6029220"/>
            <a:ext cx="4676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0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076325"/>
            <a:ext cx="54006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cam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/>
              <a:t>: Projected </a:t>
            </a:r>
            <a:r>
              <a:rPr lang="en-GB" sz="2800" dirty="0" err="1"/>
              <a:t>Pt</a:t>
            </a:r>
            <a:r>
              <a:rPr lang="en-GB" sz="2800" dirty="0"/>
              <a:t> in </a:t>
            </a:r>
            <a:r>
              <a:rPr lang="en-GB" sz="2800" b="1" dirty="0"/>
              <a:t>Camera</a:t>
            </a:r>
            <a:r>
              <a:rPr lang="en-GB" sz="2800" dirty="0"/>
              <a:t> </a:t>
            </a:r>
            <a:r>
              <a:rPr lang="en-GB" sz="2800" b="1" dirty="0" smtClean="0"/>
              <a:t>Coordinates</a:t>
            </a:r>
            <a:r>
              <a:rPr lang="en-GB" sz="2800" dirty="0"/>
              <a:t> [mm]</a:t>
            </a:r>
            <a:endParaRPr lang="de-AT" sz="2800" dirty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1872208" cy="19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18</a:t>
            </a:fld>
            <a:endParaRPr lang="de-AT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6029220"/>
            <a:ext cx="4676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3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000" baseline="-25000" dirty="0" err="1" smtClean="0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3000" baseline="-25000" dirty="0" err="1" smtClean="0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GB" sz="3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3000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3000" dirty="0"/>
              <a:t>: Projected </a:t>
            </a:r>
            <a:r>
              <a:rPr lang="en-GB" sz="3000" dirty="0" err="1"/>
              <a:t>Pt</a:t>
            </a:r>
            <a:r>
              <a:rPr lang="en-GB" sz="3000" dirty="0"/>
              <a:t> in </a:t>
            </a:r>
            <a:r>
              <a:rPr lang="en-GB" sz="3000" b="1" dirty="0" smtClean="0"/>
              <a:t>Image</a:t>
            </a:r>
            <a:r>
              <a:rPr lang="en-GB" sz="3000" dirty="0" smtClean="0"/>
              <a:t> </a:t>
            </a:r>
            <a:r>
              <a:rPr lang="en-GB" sz="3000" b="1" dirty="0" smtClean="0"/>
              <a:t>Coordinates</a:t>
            </a:r>
            <a:r>
              <a:rPr lang="en-GB" sz="3000" dirty="0"/>
              <a:t> [mm]</a:t>
            </a:r>
            <a:endParaRPr lang="de-AT" sz="3000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076325"/>
            <a:ext cx="54006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19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6034351"/>
            <a:ext cx="584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2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125438"/>
            <a:ext cx="63722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8" y="5805264"/>
            <a:ext cx="842493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</a:rPr>
              <a:t>Given 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solidFill>
                  <a:srgbClr val="FF0000"/>
                </a:solidFill>
              </a:rPr>
              <a:t> in the left image, reduces the search for 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solidFill>
                  <a:srgbClr val="FF0000"/>
                </a:solidFill>
              </a:rPr>
              <a:t>’ to the </a:t>
            </a:r>
            <a:r>
              <a:rPr lang="en-GB" sz="2000" dirty="0" err="1" smtClean="0">
                <a:solidFill>
                  <a:srgbClr val="FF0000"/>
                </a:solidFill>
              </a:rPr>
              <a:t>epipolar</a:t>
            </a:r>
            <a:r>
              <a:rPr lang="en-GB" sz="2000" dirty="0" smtClean="0">
                <a:solidFill>
                  <a:srgbClr val="FF0000"/>
                </a:solidFill>
              </a:rPr>
              <a:t> line in the right image corresponding to 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(1D search space)</a:t>
            </a:r>
            <a:endParaRPr lang="en-GB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Epipolar</a:t>
            </a:r>
            <a:r>
              <a:rPr lang="en-GB" dirty="0" smtClean="0"/>
              <a:t> Geometry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6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6034351"/>
            <a:ext cx="584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076325"/>
            <a:ext cx="54006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3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000" baseline="-250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3000" baseline="-250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30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3000" dirty="0"/>
              <a:t>: Projected </a:t>
            </a:r>
            <a:r>
              <a:rPr lang="en-GB" sz="3000" dirty="0" err="1"/>
              <a:t>Pt</a:t>
            </a:r>
            <a:r>
              <a:rPr lang="en-GB" sz="3000" dirty="0"/>
              <a:t> in </a:t>
            </a:r>
            <a:r>
              <a:rPr lang="en-GB" sz="3000" b="1" dirty="0"/>
              <a:t>Image</a:t>
            </a:r>
            <a:r>
              <a:rPr lang="en-GB" sz="3000" dirty="0"/>
              <a:t> </a:t>
            </a:r>
            <a:r>
              <a:rPr lang="en-GB" sz="3000" b="1" dirty="0" smtClean="0"/>
              <a:t>Coordinates</a:t>
            </a:r>
            <a:r>
              <a:rPr lang="en-GB" sz="3000" dirty="0"/>
              <a:t> [mm]</a:t>
            </a:r>
            <a:endParaRPr lang="de-AT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3801398" y="1474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de-AT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3686" y="14743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de-AT" sz="2000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1278" y="1804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de-AT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1278" y="46531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de-AT" sz="2000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20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4644008" y="14638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/ 2</a:t>
            </a:r>
            <a:endParaRPr lang="de-AT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1961" y="3212976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/ 2</a:t>
            </a:r>
            <a:endParaRPr lang="de-AT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537" y="3068960"/>
            <a:ext cx="2088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i="1" baseline="-25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AT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/ 2</a:t>
            </a:r>
          </a:p>
          <a:p>
            <a:pPr algn="ctr"/>
            <a:r>
              <a:rPr lang="en-GB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i="1" baseline="-25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de-AT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AT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5536" y="2564904"/>
            <a:ext cx="2088232" cy="136815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Box 28"/>
          <p:cNvSpPr txBox="1"/>
          <p:nvPr/>
        </p:nvSpPr>
        <p:spPr>
          <a:xfrm>
            <a:off x="395537" y="264223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FF0000"/>
                </a:solidFill>
              </a:rPr>
              <a:t>common assumption</a:t>
            </a:r>
            <a:endParaRPr lang="de-AT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83769" y="2132856"/>
            <a:ext cx="720079" cy="2160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91880" y="1804754"/>
            <a:ext cx="720079" cy="2160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084168" y="1804754"/>
            <a:ext cx="720079" cy="2160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9641" y="1912766"/>
            <a:ext cx="212537" cy="760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483768" y="4941168"/>
            <a:ext cx="720079" cy="2160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63319" y="3640958"/>
            <a:ext cx="212537" cy="760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74153" y="9807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/ 2</a:t>
            </a:r>
            <a:endParaRPr lang="de-AT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059786" y="1429616"/>
            <a:ext cx="212537" cy="760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51961" y="4005064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/ 2</a:t>
            </a:r>
            <a:endParaRPr lang="de-AT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063319" y="4433046"/>
            <a:ext cx="212537" cy="760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6021288"/>
            <a:ext cx="712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781175"/>
            <a:ext cx="4724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3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200" baseline="-25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2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3200" baseline="-25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3200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3200" dirty="0"/>
              <a:t>: Projected </a:t>
            </a:r>
            <a:r>
              <a:rPr lang="en-GB" sz="3200" dirty="0" err="1"/>
              <a:t>Pt</a:t>
            </a:r>
            <a:r>
              <a:rPr lang="en-GB" sz="3200" dirty="0"/>
              <a:t> in </a:t>
            </a:r>
            <a:r>
              <a:rPr lang="en-GB" sz="3200" b="1" dirty="0" smtClean="0"/>
              <a:t>Pixel</a:t>
            </a:r>
            <a:r>
              <a:rPr lang="en-GB" sz="3200" dirty="0" smtClean="0"/>
              <a:t> </a:t>
            </a:r>
            <a:r>
              <a:rPr lang="en-GB" sz="3200" b="1" dirty="0" smtClean="0"/>
              <a:t>Coordinates</a:t>
            </a:r>
            <a:r>
              <a:rPr lang="en-GB" sz="3200" dirty="0"/>
              <a:t> </a:t>
            </a:r>
            <a:r>
              <a:rPr lang="en-GB" sz="3200" dirty="0" smtClean="0"/>
              <a:t>[</a:t>
            </a:r>
            <a:r>
              <a:rPr lang="en-GB" sz="3200" dirty="0" err="1" smtClean="0"/>
              <a:t>px</a:t>
            </a:r>
            <a:r>
              <a:rPr lang="en-GB" sz="3200" dirty="0" smtClean="0"/>
              <a:t>]</a:t>
            </a:r>
            <a:endParaRPr lang="de-AT" sz="3200" dirty="0"/>
          </a:p>
        </p:txBody>
      </p:sp>
      <p:grpSp>
        <p:nvGrpSpPr>
          <p:cNvPr id="2052" name="Group 2051"/>
          <p:cNvGrpSpPr/>
          <p:nvPr/>
        </p:nvGrpSpPr>
        <p:grpSpPr>
          <a:xfrm>
            <a:off x="611560" y="2276872"/>
            <a:ext cx="1605944" cy="707886"/>
            <a:chOff x="-3420888" y="2708920"/>
            <a:chExt cx="1605944" cy="707886"/>
          </a:xfrm>
        </p:grpSpPr>
        <p:grpSp>
          <p:nvGrpSpPr>
            <p:cNvPr id="2048" name="Group 2047"/>
            <p:cNvGrpSpPr/>
            <p:nvPr/>
          </p:nvGrpSpPr>
          <p:grpSpPr>
            <a:xfrm>
              <a:off x="-2823056" y="2708920"/>
              <a:ext cx="1008112" cy="707886"/>
              <a:chOff x="395536" y="1660158"/>
              <a:chExt cx="1008112" cy="70788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9364" y="1660158"/>
                <a:ext cx="93326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GB" sz="2000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px</a:t>
                </a:r>
                <a:r>
                  <a:rPr lang="en-GB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1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GB" sz="1600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GB" sz="1600" dirty="0" err="1" smtClean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 algn="ctr"/>
                <a:r>
                  <a:rPr lang="en-GB" sz="20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GB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1600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[mm]</a:t>
                </a:r>
                <a:endParaRPr lang="de-AT" sz="1600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95536" y="2036865"/>
                <a:ext cx="1008112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-3420888" y="2884874"/>
              <a:ext cx="765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i="1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GB" sz="200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AT" sz="20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sz="2000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de-AT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1560" y="2998693"/>
            <a:ext cx="1605944" cy="707886"/>
            <a:chOff x="-3420888" y="2708920"/>
            <a:chExt cx="1605944" cy="707886"/>
          </a:xfrm>
        </p:grpSpPr>
        <p:grpSp>
          <p:nvGrpSpPr>
            <p:cNvPr id="62" name="Group 61"/>
            <p:cNvGrpSpPr/>
            <p:nvPr/>
          </p:nvGrpSpPr>
          <p:grpSpPr>
            <a:xfrm>
              <a:off x="-2823056" y="2708920"/>
              <a:ext cx="1008112" cy="707886"/>
              <a:chOff x="395536" y="1660158"/>
              <a:chExt cx="1008112" cy="707886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71005" y="1660158"/>
                <a:ext cx="8899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i="1" dirty="0" err="1" smtClea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GB" sz="2000" baseline="-25000" dirty="0" err="1" smtClea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px</a:t>
                </a:r>
                <a:r>
                  <a:rPr lang="en-GB" sz="2000" dirty="0" smtClea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1600" dirty="0" smtClea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GB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GB" sz="1600" dirty="0" err="1" smtClea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 algn="ctr"/>
                <a:r>
                  <a:rPr lang="en-GB" sz="2000" i="1" dirty="0" smtClea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GB" sz="2000" dirty="0" smtClea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[mm]</a:t>
                </a:r>
                <a:endParaRPr lang="de-AT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395536" y="2036865"/>
                <a:ext cx="10081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-3420888" y="2884874"/>
              <a:ext cx="765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GB" sz="2000" i="1" baseline="-250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de-AT" sz="2000" dirty="0" smtClean="0"/>
                <a:t> </a:t>
              </a:r>
              <a:r>
                <a:rPr lang="en-GB" sz="2000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de-AT" sz="2000" dirty="0"/>
            </a:p>
          </p:txBody>
        </p:sp>
      </p:grpSp>
      <p:sp>
        <p:nvSpPr>
          <p:cNvPr id="2053" name="Rectangle 2052"/>
          <p:cNvSpPr/>
          <p:nvPr/>
        </p:nvSpPr>
        <p:spPr>
          <a:xfrm>
            <a:off x="395536" y="2276872"/>
            <a:ext cx="2088232" cy="266429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21</a:t>
            </a:fld>
            <a:endParaRPr lang="de-AT"/>
          </a:p>
        </p:txBody>
      </p:sp>
      <p:sp>
        <p:nvSpPr>
          <p:cNvPr id="20" name="Rectangle 19"/>
          <p:cNvSpPr/>
          <p:nvPr/>
        </p:nvSpPr>
        <p:spPr>
          <a:xfrm>
            <a:off x="395536" y="3789040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 err="1" smtClean="0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de-A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Z+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AT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600" dirty="0" smtClean="0">
                <a:latin typeface="Times New Roman" pitchFamily="18" charset="0"/>
                <a:cs typeface="Times New Roman" pitchFamily="18" charset="0"/>
              </a:rPr>
              <a:t>[mm]</a:t>
            </a:r>
            <a:endParaRPr lang="de-AT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5536" y="4397042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000" baseline="-25000" dirty="0" err="1" smtClean="0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de-A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Z+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de-A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600" dirty="0" smtClean="0">
                <a:latin typeface="Times New Roman" pitchFamily="18" charset="0"/>
                <a:cs typeface="Times New Roman" pitchFamily="18" charset="0"/>
              </a:rPr>
              <a:t>[mm]</a:t>
            </a:r>
            <a:endParaRPr lang="de-AT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7" y="2688364"/>
            <a:ext cx="8743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200" baseline="-25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3200" baseline="-25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3200" dirty="0"/>
              <a:t>: Projected </a:t>
            </a:r>
            <a:r>
              <a:rPr lang="en-GB" sz="3200" dirty="0" err="1"/>
              <a:t>Pt</a:t>
            </a:r>
            <a:r>
              <a:rPr lang="en-GB" sz="3200" dirty="0"/>
              <a:t> in </a:t>
            </a:r>
            <a:r>
              <a:rPr lang="en-GB" sz="3200" b="1" dirty="0"/>
              <a:t>Pixel</a:t>
            </a:r>
            <a:r>
              <a:rPr lang="en-GB" sz="3200" dirty="0"/>
              <a:t> </a:t>
            </a:r>
            <a:r>
              <a:rPr lang="en-GB" sz="3200" b="1" dirty="0"/>
              <a:t>Coordinates</a:t>
            </a:r>
            <a:r>
              <a:rPr lang="en-GB" sz="3200" dirty="0"/>
              <a:t> [</a:t>
            </a:r>
            <a:r>
              <a:rPr lang="en-GB" sz="3200" dirty="0" err="1"/>
              <a:t>px</a:t>
            </a:r>
            <a:r>
              <a:rPr lang="en-GB" sz="3200" dirty="0"/>
              <a:t>]</a:t>
            </a:r>
            <a:endParaRPr lang="de-A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2624" y="1660738"/>
            <a:ext cx="4579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</a:rPr>
              <a:t>invertible 3x3 camera calibration matrix 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de-AT" sz="2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96579" y="2132856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22</a:t>
            </a:fld>
            <a:endParaRPr lang="de-AT"/>
          </a:p>
        </p:txBody>
      </p:sp>
      <p:sp>
        <p:nvSpPr>
          <p:cNvPr id="22" name="Rectangle 21"/>
          <p:cNvSpPr/>
          <p:nvPr/>
        </p:nvSpPr>
        <p:spPr>
          <a:xfrm>
            <a:off x="5364087" y="2888940"/>
            <a:ext cx="1696587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509120"/>
            <a:ext cx="7029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6021288"/>
            <a:ext cx="712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0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Omitted for Brevity: Distortions and Skew</a:t>
            </a:r>
            <a:endParaRPr lang="de-A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dirty="0" smtClean="0"/>
              <a:t>Typically pixel </a:t>
            </a:r>
            <a:r>
              <a:rPr lang="en-GB" dirty="0" smtClean="0">
                <a:solidFill>
                  <a:srgbClr val="FF0000"/>
                </a:solidFill>
              </a:rPr>
              <a:t>skew is disregarded </a:t>
            </a:r>
            <a:r>
              <a:rPr lang="en-GB" dirty="0" smtClean="0"/>
              <a:t>and images can be </a:t>
            </a:r>
            <a:r>
              <a:rPr lang="en-GB" dirty="0" smtClean="0">
                <a:solidFill>
                  <a:srgbClr val="FF0000"/>
                </a:solidFill>
              </a:rPr>
              <a:t>undistorted in a pre-processing step </a:t>
            </a:r>
            <a:r>
              <a:rPr lang="en-GB" dirty="0" smtClean="0"/>
              <a:t>using distortion coefficients obtained during calibration, allowing us to use the projection matrix 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14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Pinhole Camera in Non- canonical Pose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7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World-to-Camera</a:t>
            </a:r>
            <a:r>
              <a:rPr lang="en-GB" sz="3600" dirty="0" smtClean="0"/>
              <a:t> Transformation</a:t>
            </a:r>
            <a:endParaRPr lang="de-AT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25</a:t>
            </a:fld>
            <a:endParaRPr lang="de-A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128713"/>
            <a:ext cx="5114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9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World-to-Camera</a:t>
            </a:r>
            <a:r>
              <a:rPr lang="en-GB" sz="3600" dirty="0"/>
              <a:t> </a:t>
            </a:r>
            <a:r>
              <a:rPr lang="en-GB" sz="3600" dirty="0" smtClean="0"/>
              <a:t>Transformation</a:t>
            </a:r>
            <a:endParaRPr lang="de-AT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26</a:t>
            </a:fld>
            <a:endParaRPr lang="de-AT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133475"/>
            <a:ext cx="51149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3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World-to-Camera</a:t>
            </a:r>
            <a:r>
              <a:rPr lang="en-GB" sz="3600" dirty="0"/>
              <a:t> </a:t>
            </a:r>
            <a:r>
              <a:rPr lang="en-GB" sz="3600" dirty="0" smtClean="0"/>
              <a:t>Transformation</a:t>
            </a:r>
            <a:endParaRPr lang="de-AT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27</a:t>
            </a:fld>
            <a:endParaRPr lang="de-AT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128713"/>
            <a:ext cx="5114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8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World-to-Camera</a:t>
            </a:r>
            <a:r>
              <a:rPr lang="en-GB" sz="3600" dirty="0"/>
              <a:t> </a:t>
            </a:r>
            <a:r>
              <a:rPr lang="en-GB" sz="3600" dirty="0" smtClean="0"/>
              <a:t>Transformation</a:t>
            </a:r>
            <a:endParaRPr lang="de-AT" sz="36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30116"/>
            <a:ext cx="842493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We now project 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1)</a:t>
            </a:r>
            <a:r>
              <a:rPr lang="en-GB" sz="28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using 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GB" sz="2800" dirty="0" smtClean="0">
                <a:solidFill>
                  <a:srgbClr val="FF0000"/>
                </a:solidFill>
                <a:cs typeface="Times New Roman" pitchFamily="18" charset="0"/>
              </a:rPr>
              <a:t> as before</a:t>
            </a:r>
            <a:endParaRPr lang="de-AT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594" y="586798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^</a:t>
            </a:r>
            <a:endParaRPr lang="de-AT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28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128713"/>
            <a:ext cx="5114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6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71763"/>
            <a:ext cx="8496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3528" y="5325015"/>
            <a:ext cx="842493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We use this decomposition rather than the equivalent and more common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GB" sz="2400" dirty="0" smtClean="0">
                <a:solidFill>
                  <a:srgbClr val="FF0000"/>
                </a:solidFill>
              </a:rPr>
              <a:t> since it will allow us to reason more easily about combinations of rigid body transformation matrices</a:t>
            </a:r>
            <a:endParaRPr lang="de-AT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baseline="-25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/>
              <a:t>: Projected </a:t>
            </a:r>
            <a:r>
              <a:rPr lang="en-GB" sz="2800" dirty="0" err="1"/>
              <a:t>Pt</a:t>
            </a:r>
            <a:r>
              <a:rPr lang="en-GB" sz="2800" dirty="0"/>
              <a:t> in </a:t>
            </a:r>
            <a:r>
              <a:rPr lang="en-GB" sz="2800" b="1" dirty="0"/>
              <a:t>Pixel</a:t>
            </a:r>
            <a:r>
              <a:rPr lang="en-GB" sz="2800" dirty="0"/>
              <a:t> </a:t>
            </a:r>
            <a:r>
              <a:rPr lang="en-GB" sz="2800" b="1" dirty="0"/>
              <a:t>Coordinates</a:t>
            </a:r>
            <a:r>
              <a:rPr lang="en-GB" sz="2800" dirty="0"/>
              <a:t> [</a:t>
            </a:r>
            <a:r>
              <a:rPr lang="en-GB" sz="2800" dirty="0" err="1"/>
              <a:t>px</a:t>
            </a:r>
            <a:r>
              <a:rPr lang="en-GB" sz="2800" dirty="0" smtClean="0"/>
              <a:t>] for Camera in Non-canonical Pose</a:t>
            </a:r>
            <a:endParaRPr lang="de-AT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996952"/>
            <a:ext cx="9361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tangle 10"/>
          <p:cNvSpPr/>
          <p:nvPr/>
        </p:nvSpPr>
        <p:spPr>
          <a:xfrm>
            <a:off x="5056337" y="1424970"/>
            <a:ext cx="3692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</a:rPr>
              <a:t>invertible 4x4 world-to-camera </a:t>
            </a:r>
            <a:r>
              <a:rPr lang="en-GB" sz="2000" dirty="0">
                <a:solidFill>
                  <a:srgbClr val="FF0000"/>
                </a:solidFill>
              </a:rPr>
              <a:t>rigid </a:t>
            </a:r>
            <a:r>
              <a:rPr lang="en-GB" sz="2000" dirty="0" smtClean="0">
                <a:solidFill>
                  <a:srgbClr val="FF0000"/>
                </a:solidFill>
              </a:rPr>
              <a:t>body transformation matrix</a:t>
            </a:r>
            <a:endParaRPr lang="de-AT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76256" y="220486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25438"/>
            <a:ext cx="6362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3528" y="5805264"/>
            <a:ext cx="842493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</a:rPr>
              <a:t>Speeds up and simplifies the search by warping the images such that correspondences lie on the same horizontal </a:t>
            </a:r>
            <a:r>
              <a:rPr lang="en-GB" sz="2000" dirty="0" err="1" smtClean="0">
                <a:solidFill>
                  <a:srgbClr val="FF0000"/>
                </a:solidFill>
              </a:rPr>
              <a:t>scanline</a:t>
            </a:r>
            <a:endParaRPr lang="en-GB" sz="2000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Rectified </a:t>
            </a:r>
            <a:r>
              <a:rPr lang="en-GB" dirty="0" err="1" smtClean="0"/>
              <a:t>Epipolar</a:t>
            </a:r>
            <a:r>
              <a:rPr lang="en-GB" dirty="0" smtClean="0"/>
              <a:t> Geometry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02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GB" dirty="0" smtClean="0"/>
              <a:t>Geometry of Two Views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6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Relative Pose of 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4000" dirty="0"/>
              <a:t> and 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4000" dirty="0" smtClean="0"/>
              <a:t>’</a:t>
            </a:r>
            <a:endParaRPr lang="de-AT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Given two cameras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/>
              <a:t>,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dirty="0" smtClean="0"/>
              <a:t>’ in non-canonical pose,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sz="1500" dirty="0"/>
          </a:p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r>
              <a:rPr lang="en-GB" dirty="0" smtClean="0"/>
              <a:t>their relative pose is obtained by expressing both cameras in terms of the camera coordinate frame of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31</a:t>
            </a:fld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6281"/>
            <a:ext cx="68008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8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32</a:t>
            </a:fld>
            <a:endParaRPr lang="de-AT"/>
          </a:p>
        </p:txBody>
      </p:sp>
      <p:sp>
        <p:nvSpPr>
          <p:cNvPr id="6" name="Rectangle 5"/>
          <p:cNvSpPr/>
          <p:nvPr/>
        </p:nvSpPr>
        <p:spPr>
          <a:xfrm>
            <a:off x="323528" y="5805264"/>
            <a:ext cx="842493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You will need this for the exercise</a:t>
            </a:r>
            <a:endParaRPr lang="de-AT" sz="3200" b="1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dirty="0"/>
              <a:t>Relative Pose of 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4000" dirty="0"/>
              <a:t> and 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4000" dirty="0" smtClean="0"/>
              <a:t>’</a:t>
            </a:r>
            <a:endParaRPr lang="de-AT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772816"/>
            <a:ext cx="74961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44008" y="422342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23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de-AT" dirty="0"/>
              <a:t>Rotation about the Camera Center</a:t>
            </a:r>
          </a:p>
        </p:txBody>
      </p:sp>
    </p:spTree>
    <p:extLst>
      <p:ext uri="{BB962C8B-B14F-4D97-AF65-F5344CB8AC3E}">
        <p14:creationId xmlns:p14="http://schemas.microsoft.com/office/powerpoint/2010/main" val="27019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Rotation about the Camera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 algn="ctr">
              <a:buNone/>
            </a:pPr>
            <a:r>
              <a:rPr lang="de-AT" dirty="0" smtClean="0"/>
              <a:t>Rectifying our cameras will involve rotating them about their respective camera center, from which we obtain the corresponding pixel transformations for warping the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1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66911"/>
            <a:ext cx="63150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z="4000" dirty="0"/>
              <a:t>Pixel Transformation under Rotation about the Camera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35</a:t>
            </a:fld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06" y="5092799"/>
            <a:ext cx="247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8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66911"/>
            <a:ext cx="63150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28" y="6053226"/>
            <a:ext cx="84249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AT" sz="2000" dirty="0" smtClean="0">
                <a:solidFill>
                  <a:srgbClr val="FF0000"/>
                </a:solidFill>
              </a:rPr>
              <a:t>Observe that rotation about the camera center does not cause new occlusions!</a:t>
            </a:r>
            <a:endParaRPr lang="de-AT" sz="20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z="4000" dirty="0"/>
              <a:t>Pixel Transformation under Rotation about the Camera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36</a:t>
            </a:fld>
            <a:endParaRPr lang="de-A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06" y="5092799"/>
            <a:ext cx="247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GB" dirty="0" smtClean="0"/>
              <a:t>Rectification via </a:t>
            </a:r>
            <a:r>
              <a:rPr lang="en-GB" dirty="0" err="1" smtClean="0"/>
              <a:t>Bouguet’s</a:t>
            </a:r>
            <a:r>
              <a:rPr lang="en-GB" dirty="0" smtClean="0"/>
              <a:t> Algorithm (Sketch)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58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66911"/>
            <a:ext cx="63150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Step 0: </a:t>
            </a:r>
            <a:r>
              <a:rPr lang="en-GB" sz="3600" dirty="0" err="1" smtClean="0"/>
              <a:t>Unrectified</a:t>
            </a:r>
            <a:r>
              <a:rPr lang="en-GB" sz="3600" dirty="0" smtClean="0"/>
              <a:t> Stereo Pair</a:t>
            </a:r>
            <a:endParaRPr lang="de-A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38</a:t>
            </a:fld>
            <a:endParaRPr lang="de-AT"/>
          </a:p>
        </p:txBody>
      </p:sp>
      <p:sp>
        <p:nvSpPr>
          <p:cNvPr id="5" name="Rectangle 4"/>
          <p:cNvSpPr/>
          <p:nvPr/>
        </p:nvSpPr>
        <p:spPr>
          <a:xfrm>
            <a:off x="323528" y="6021288"/>
            <a:ext cx="842493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Right camera expressed in camera coordinate frame of left camera</a:t>
            </a:r>
            <a:endParaRPr lang="de-A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766911"/>
            <a:ext cx="63246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Step 1: Split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z="3600" dirty="0" smtClean="0"/>
              <a:t> Between the Two Cameras</a:t>
            </a:r>
            <a:endParaRPr lang="de-A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39</a:t>
            </a:fld>
            <a:endParaRPr lang="de-AT"/>
          </a:p>
        </p:txBody>
      </p:sp>
      <p:sp>
        <p:nvSpPr>
          <p:cNvPr id="8" name="Rectangle 7"/>
          <p:cNvSpPr/>
          <p:nvPr/>
        </p:nvSpPr>
        <p:spPr>
          <a:xfrm>
            <a:off x="6300192" y="2492896"/>
            <a:ext cx="2448272" cy="24482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/>
          <p:cNvSpPr/>
          <p:nvPr/>
        </p:nvSpPr>
        <p:spPr>
          <a:xfrm>
            <a:off x="323528" y="6053226"/>
            <a:ext cx="84249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</a:rPr>
              <a:t>Both cameras are now oriented the same way w.r.t. the baseline vector</a:t>
            </a:r>
            <a:endParaRPr lang="de-AT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21657"/>
            <a:ext cx="20193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2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Epipolar</a:t>
            </a:r>
            <a:r>
              <a:rPr lang="en-GB" dirty="0"/>
              <a:t> Geometry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4</a:t>
            </a:fld>
            <a:endParaRPr lang="de-A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0610"/>
            <a:ext cx="8352928" cy="327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66911"/>
            <a:ext cx="63150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28" y="6021288"/>
            <a:ext cx="842493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Note that this rotation is the same for both cameras</a:t>
            </a:r>
            <a:endParaRPr lang="de-AT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Step 2: Rotate Camera </a:t>
            </a:r>
            <a:r>
              <a:rPr lang="en-GB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200" dirty="0" smtClean="0"/>
              <a:t>-axes to Baseline Vector</a:t>
            </a:r>
            <a:endParaRPr lang="de-AT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55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Before: Stereo Pair</a:t>
            </a:r>
            <a:endParaRPr lang="de-AT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67086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2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After: Stereo Pair Rectified via </a:t>
            </a:r>
            <a:r>
              <a:rPr lang="en-GB" sz="4000" dirty="0" err="1" smtClean="0"/>
              <a:t>Bouguet’s</a:t>
            </a:r>
            <a:r>
              <a:rPr lang="en-GB" sz="4000" dirty="0" smtClean="0"/>
              <a:t> Algorithm</a:t>
            </a:r>
            <a:endParaRPr lang="de-AT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67086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64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GB" dirty="0" err="1" smtClean="0"/>
              <a:t>Bouguet’s</a:t>
            </a:r>
            <a:r>
              <a:rPr lang="en-GB" dirty="0" smtClean="0"/>
              <a:t> Algorithm in </a:t>
            </a:r>
            <a:r>
              <a:rPr lang="en-GB" dirty="0" err="1" smtClean="0"/>
              <a:t>OpenCV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4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40615"/>
            <a:ext cx="6768752" cy="337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44</a:t>
            </a:fld>
            <a:endParaRPr lang="de-AT" dirty="0"/>
          </a:p>
        </p:txBody>
      </p:sp>
      <p:sp>
        <p:nvSpPr>
          <p:cNvPr id="9" name="Right Brace 8"/>
          <p:cNvSpPr/>
          <p:nvPr/>
        </p:nvSpPr>
        <p:spPr>
          <a:xfrm>
            <a:off x="4716016" y="3317878"/>
            <a:ext cx="72008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88024" y="3317878"/>
            <a:ext cx="2227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>
                <a:solidFill>
                  <a:srgbClr val="FF0000"/>
                </a:solidFill>
              </a:rPr>
              <a:t>camera calibration matrix </a:t>
            </a:r>
            <a:r>
              <a:rPr lang="de-AT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204087" y="4149080"/>
            <a:ext cx="72008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76095" y="4149080"/>
            <a:ext cx="948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>
                <a:solidFill>
                  <a:srgbClr val="FF0000"/>
                </a:solidFill>
              </a:rPr>
              <a:t>cf. slide 32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5629" y="4568739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>
                <a:solidFill>
                  <a:srgbClr val="FF0000"/>
                </a:solidFill>
              </a:rPr>
              <a:t>output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703621" y="4456857"/>
            <a:ext cx="72008" cy="55631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Warping the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45</a:t>
            </a:fld>
            <a:endParaRPr lang="de-AT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27659"/>
            <a:ext cx="84201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868266"/>
            <a:ext cx="8467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0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G. </a:t>
            </a:r>
            <a:r>
              <a:rPr lang="en-GB" dirty="0" err="1"/>
              <a:t>Bradsky</a:t>
            </a:r>
            <a:r>
              <a:rPr lang="en-GB" dirty="0"/>
              <a:t> and A. </a:t>
            </a:r>
            <a:r>
              <a:rPr lang="en-GB" dirty="0" err="1" smtClean="0"/>
              <a:t>Kaehler</a:t>
            </a:r>
            <a:r>
              <a:rPr lang="en-GB" dirty="0" smtClean="0"/>
              <a:t>, </a:t>
            </a:r>
            <a:r>
              <a:rPr lang="en-GB" i="1" dirty="0" smtClean="0"/>
              <a:t>Learning </a:t>
            </a:r>
            <a:r>
              <a:rPr lang="en-GB" i="1" dirty="0" err="1"/>
              <a:t>OpenCV</a:t>
            </a:r>
            <a:r>
              <a:rPr lang="en-GB" i="1" dirty="0"/>
              <a:t>: Computer Vision with the </a:t>
            </a:r>
            <a:r>
              <a:rPr lang="en-GB" i="1" dirty="0" err="1"/>
              <a:t>OpenCV</a:t>
            </a:r>
            <a:r>
              <a:rPr lang="en-GB" i="1" dirty="0"/>
              <a:t> </a:t>
            </a:r>
            <a:r>
              <a:rPr lang="en-GB" i="1" dirty="0" smtClean="0"/>
              <a:t>Library</a:t>
            </a:r>
            <a:r>
              <a:rPr lang="en-GB" dirty="0"/>
              <a:t>,</a:t>
            </a:r>
            <a:r>
              <a:rPr lang="en-GB" dirty="0" smtClean="0"/>
              <a:t> 2004, O’Reilly, Sebastopol, CA.</a:t>
            </a:r>
            <a:endParaRPr lang="de-AT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S. </a:t>
            </a:r>
            <a:r>
              <a:rPr lang="en-GB" dirty="0" err="1" smtClean="0"/>
              <a:t>Birchfield</a:t>
            </a:r>
            <a:r>
              <a:rPr lang="en-GB" dirty="0" smtClean="0"/>
              <a:t>. “An Introduction to Projective Geometry (for computer vision),” 1998, </a:t>
            </a:r>
            <a:r>
              <a:rPr lang="en-GB" dirty="0">
                <a:hlinkClick r:id="rId2"/>
              </a:rPr>
              <a:t>http://robotics.stanford.edu/~birch/projective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R. Hartley and A. </a:t>
            </a:r>
            <a:r>
              <a:rPr lang="en-GB" dirty="0" err="1" smtClean="0"/>
              <a:t>Zisserman</a:t>
            </a:r>
            <a:r>
              <a:rPr lang="en-GB" dirty="0" smtClean="0"/>
              <a:t>, </a:t>
            </a:r>
            <a:r>
              <a:rPr lang="en-GB" i="1" dirty="0" smtClean="0"/>
              <a:t>Multiple View Geometry in Computer Vision</a:t>
            </a:r>
            <a:r>
              <a:rPr lang="en-GB" dirty="0" smtClean="0"/>
              <a:t>, 2004, Cambridge University Press, Cambridge, UK.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Y. Ma et al., </a:t>
            </a:r>
            <a:r>
              <a:rPr lang="en-GB" i="1" dirty="0" smtClean="0"/>
              <a:t>An Invitation to 3-D Vision</a:t>
            </a:r>
            <a:r>
              <a:rPr lang="en-GB" dirty="0" smtClean="0"/>
              <a:t>, 2004, Springer </a:t>
            </a:r>
            <a:r>
              <a:rPr lang="en-GB" dirty="0" err="1" smtClean="0"/>
              <a:t>Verlag</a:t>
            </a:r>
            <a:r>
              <a:rPr lang="en-GB" dirty="0" smtClean="0"/>
              <a:t>, New York, NY.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C. Loop and Z. Zhang, “Computing Rectifying </a:t>
            </a:r>
            <a:r>
              <a:rPr lang="en-GB" dirty="0" err="1" smtClean="0"/>
              <a:t>Homographies</a:t>
            </a:r>
            <a:r>
              <a:rPr lang="en-GB" dirty="0" smtClean="0"/>
              <a:t> </a:t>
            </a:r>
            <a:r>
              <a:rPr lang="en-GB" dirty="0"/>
              <a:t>for Stereo </a:t>
            </a:r>
            <a:r>
              <a:rPr lang="en-GB" dirty="0" smtClean="0"/>
              <a:t>Vision,” in </a:t>
            </a:r>
            <a:r>
              <a:rPr lang="en-GB" i="1" dirty="0" smtClean="0"/>
              <a:t>CVPR</a:t>
            </a:r>
            <a:r>
              <a:rPr lang="en-GB" dirty="0" smtClean="0"/>
              <a:t>, 1999.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58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3528" y="5302986"/>
            <a:ext cx="842493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Cameras and sparse point cloud recovered using Bundler </a:t>
            </a:r>
            <a:r>
              <a:rPr lang="en-GB" sz="2400" dirty="0" err="1" smtClean="0">
                <a:solidFill>
                  <a:srgbClr val="FF0000"/>
                </a:solidFill>
              </a:rPr>
              <a:t>SfM</a:t>
            </a:r>
            <a:r>
              <a:rPr lang="en-GB" sz="2400" dirty="0" smtClean="0">
                <a:solidFill>
                  <a:srgbClr val="FF0000"/>
                </a:solidFill>
              </a:rPr>
              <a:t>; overlayed dense point cloud recovered using stereo block matching over a stereo pair rectified via </a:t>
            </a:r>
            <a:r>
              <a:rPr lang="en-GB" sz="2400" dirty="0" err="1" smtClean="0">
                <a:solidFill>
                  <a:srgbClr val="FF0000"/>
                </a:solidFill>
              </a:rPr>
              <a:t>Bouguet’s</a:t>
            </a:r>
            <a:r>
              <a:rPr lang="en-GB" sz="2400" dirty="0" smtClean="0">
                <a:solidFill>
                  <a:srgbClr val="FF0000"/>
                </a:solidFill>
              </a:rPr>
              <a:t> algorithm</a:t>
            </a:r>
            <a:endParaRPr lang="de-AT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Thank you for your attention!</a:t>
            </a:r>
            <a:endParaRPr lang="de-AT" sz="4000" dirty="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52839"/>
            <a:ext cx="60483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62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Rectified </a:t>
            </a:r>
            <a:r>
              <a:rPr lang="en-GB" dirty="0" err="1"/>
              <a:t>Epipolar</a:t>
            </a:r>
            <a:r>
              <a:rPr lang="en-GB" dirty="0"/>
              <a:t> Geometry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5</a:t>
            </a:fld>
            <a:endParaRPr lang="de-AT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0478"/>
            <a:ext cx="8352928" cy="358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8224" y="4623519"/>
            <a:ext cx="1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      From approach of              </a:t>
            </a:r>
          </a:p>
          <a:p>
            <a:r>
              <a:rPr lang="de-AT" sz="1200" dirty="0">
                <a:solidFill>
                  <a:schemeClr val="bg1"/>
                </a:solidFill>
              </a:rPr>
              <a:t> </a:t>
            </a:r>
            <a:r>
              <a:rPr lang="de-AT" sz="1200" dirty="0" smtClean="0">
                <a:solidFill>
                  <a:schemeClr val="bg1"/>
                </a:solidFill>
              </a:rPr>
              <a:t>       Loop and Zhang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GB" dirty="0" smtClean="0"/>
              <a:t>Homogeneous Coordinates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60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A Point in the Plane (Inhomogeneous Coordinates)</a:t>
            </a:r>
            <a:endParaRPr lang="de-AT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285875"/>
            <a:ext cx="44672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5589240"/>
            <a:ext cx="842493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We can </a:t>
            </a:r>
            <a:r>
              <a:rPr lang="en-GB" sz="2800" b="1" dirty="0" smtClean="0">
                <a:solidFill>
                  <a:srgbClr val="FF0000"/>
                </a:solidFill>
              </a:rPr>
              <a:t>represent</a:t>
            </a:r>
            <a:r>
              <a:rPr lang="en-GB" sz="2800" dirty="0" smtClean="0">
                <a:solidFill>
                  <a:srgbClr val="FF0000"/>
                </a:solidFill>
              </a:rPr>
              <a:t> a point in the plane as an </a:t>
            </a:r>
            <a:r>
              <a:rPr lang="en-GB" sz="2800" b="1" dirty="0" smtClean="0">
                <a:solidFill>
                  <a:srgbClr val="FF0000"/>
                </a:solidFill>
              </a:rPr>
              <a:t>inhomogeneous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</a:rPr>
              <a:t>2-vector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2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71563"/>
            <a:ext cx="61912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A Point in the Plane (Homogeneous Coordinates)</a:t>
            </a:r>
            <a:endParaRPr lang="de-AT" sz="3000" dirty="0"/>
          </a:p>
        </p:txBody>
      </p:sp>
      <p:sp>
        <p:nvSpPr>
          <p:cNvPr id="11" name="Rectangle 10"/>
          <p:cNvSpPr/>
          <p:nvPr/>
        </p:nvSpPr>
        <p:spPr>
          <a:xfrm>
            <a:off x="323528" y="5653117"/>
            <a:ext cx="8424936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300" dirty="0" smtClean="0">
                <a:solidFill>
                  <a:srgbClr val="FF0000"/>
                </a:solidFill>
              </a:rPr>
              <a:t>We can </a:t>
            </a:r>
            <a:r>
              <a:rPr lang="en-GB" sz="2300" b="1" dirty="0" smtClean="0">
                <a:solidFill>
                  <a:srgbClr val="FF0000"/>
                </a:solidFill>
              </a:rPr>
              <a:t>represent</a:t>
            </a:r>
            <a:r>
              <a:rPr lang="en-GB" sz="2300" dirty="0" smtClean="0">
                <a:solidFill>
                  <a:srgbClr val="FF0000"/>
                </a:solidFill>
              </a:rPr>
              <a:t> that same point in the plane equivalently as </a:t>
            </a:r>
            <a:r>
              <a:rPr lang="en-GB" sz="2300" b="1" dirty="0" smtClean="0">
                <a:solidFill>
                  <a:srgbClr val="FF0000"/>
                </a:solidFill>
              </a:rPr>
              <a:t>any</a:t>
            </a:r>
            <a:r>
              <a:rPr lang="en-GB" sz="2300" dirty="0" smtClean="0">
                <a:solidFill>
                  <a:srgbClr val="FF0000"/>
                </a:solidFill>
              </a:rPr>
              <a:t> </a:t>
            </a:r>
            <a:r>
              <a:rPr lang="en-GB" sz="2300" b="1" dirty="0" smtClean="0">
                <a:solidFill>
                  <a:srgbClr val="FF0000"/>
                </a:solidFill>
              </a:rPr>
              <a:t>homogeneous</a:t>
            </a:r>
            <a:r>
              <a:rPr lang="en-GB" sz="2300" dirty="0" smtClean="0">
                <a:solidFill>
                  <a:srgbClr val="FF0000"/>
                </a:solidFill>
              </a:rPr>
              <a:t> </a:t>
            </a:r>
            <a:r>
              <a:rPr lang="en-GB" sz="2300" b="1" dirty="0" smtClean="0">
                <a:solidFill>
                  <a:srgbClr val="FF0000"/>
                </a:solidFill>
              </a:rPr>
              <a:t>3-vector</a:t>
            </a:r>
            <a:r>
              <a:rPr lang="en-GB" sz="2300" dirty="0" smtClean="0">
                <a:solidFill>
                  <a:srgbClr val="FF0000"/>
                </a:solidFill>
              </a:rPr>
              <a:t> </a:t>
            </a:r>
            <a:r>
              <a:rPr lang="en-GB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3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GB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3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GB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3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300" dirty="0" smtClean="0">
                <a:solidFill>
                  <a:srgbClr val="FF0000"/>
                </a:solidFill>
              </a:rPr>
              <a:t>, </a:t>
            </a:r>
            <a:r>
              <a:rPr lang="en-GB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≠ 0</a:t>
            </a:r>
            <a:endParaRPr lang="en-GB" sz="2300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8</a:t>
            </a:fld>
            <a:endParaRPr lang="de-A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80237"/>
            <a:ext cx="2520280" cy="20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96136" y="4365104"/>
            <a:ext cx="2736304" cy="86409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Box 8"/>
          <p:cNvSpPr txBox="1"/>
          <p:nvPr/>
        </p:nvSpPr>
        <p:spPr>
          <a:xfrm>
            <a:off x="5796137" y="4437112"/>
            <a:ext cx="2736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FF0000"/>
                </a:solidFill>
              </a:rPr>
              <a:t>“is proportional to”</a:t>
            </a:r>
            <a:endParaRPr lang="de-AT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Homogeneous vs. Inhomogeneous</a:t>
            </a:r>
            <a:endParaRPr lang="de-A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dirty="0" smtClean="0"/>
              <a:t>The </a:t>
            </a:r>
            <a:r>
              <a:rPr lang="en-GB" dirty="0"/>
              <a:t>homogeneous 3-vector 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represents the same point in the plane as the </a:t>
            </a:r>
            <a:r>
              <a:rPr lang="en-GB" dirty="0" err="1" smtClean="0"/>
              <a:t>inhomogenous</a:t>
            </a:r>
            <a:r>
              <a:rPr lang="en-GB" dirty="0" smtClean="0"/>
              <a:t> 2-vector 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Generalizes to higher-dimensional spaces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7651" y="34786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^</a:t>
            </a:r>
            <a:endParaRPr lang="de-AT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5F51-5480-4F53-B7BC-1D7B1DDCF82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8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On-screen Show (4:3)</PresentationFormat>
  <Paragraphs>165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Tutorial: Calibrated Rectification Using OpenCV (Bouguet’s Algorithm)</vt:lpstr>
      <vt:lpstr>Epipolar Geometry</vt:lpstr>
      <vt:lpstr>Rectified Epipolar Geometry</vt:lpstr>
      <vt:lpstr>Epipolar Geometry</vt:lpstr>
      <vt:lpstr>Rectified Epipolar Geometry</vt:lpstr>
      <vt:lpstr>Homogeneous Coordinates</vt:lpstr>
      <vt:lpstr>A Point in the Plane (Inhomogeneous Coordinates)</vt:lpstr>
      <vt:lpstr>A Point in the Plane (Homogeneous Coordinates)</vt:lpstr>
      <vt:lpstr>Homogeneous vs. Inhomogeneous</vt:lpstr>
      <vt:lpstr>Why Use Homogeneous Coordinates?</vt:lpstr>
      <vt:lpstr>Pinhole Camera Model</vt:lpstr>
      <vt:lpstr>(xcam, ycam)T: Projected Pt in Camera Coordinates [mm]</vt:lpstr>
      <vt:lpstr>(xcam, ycam)T: Projected Pt in Camera Coordinates [mm]</vt:lpstr>
      <vt:lpstr>(xcam, ycam)T: Projected Pt in Camera Coordinates [mm]</vt:lpstr>
      <vt:lpstr>(xcam, ycam)T: Projected Pt in Camera Coordinates [mm]</vt:lpstr>
      <vt:lpstr>(xcam, ycam)T: Projected Pt in Camera Coordinates [mm]</vt:lpstr>
      <vt:lpstr>(xcam, ycam)T: Projected Pt in Camera Coordinates [mm]</vt:lpstr>
      <vt:lpstr>(xcam, ycam)T: Projected Pt in Camera Coordinates [mm]</vt:lpstr>
      <vt:lpstr>(xim, yim)T: Projected Pt in Image Coordinates [mm]</vt:lpstr>
      <vt:lpstr>(xim, yim)T: Projected Pt in Image Coordinates [mm]</vt:lpstr>
      <vt:lpstr>(xpx, ypx)T: Projected Pt in Pixel Coordinates [px]</vt:lpstr>
      <vt:lpstr>(xpx, ypx)T: Projected Pt in Pixel Coordinates [px]</vt:lpstr>
      <vt:lpstr>Omitted for Brevity: Distortions and Skew</vt:lpstr>
      <vt:lpstr>Pinhole Camera in Non- canonical Pose</vt:lpstr>
      <vt:lpstr>World-to-Camera Transformation</vt:lpstr>
      <vt:lpstr>World-to-Camera Transformation</vt:lpstr>
      <vt:lpstr>World-to-Camera Transformation</vt:lpstr>
      <vt:lpstr>World-to-Camera Transformation</vt:lpstr>
      <vt:lpstr>(xpx, ypx)T: Projected Pt in Pixel Coordinates [px] for Camera in Non-canonical Pose</vt:lpstr>
      <vt:lpstr>Geometry of Two Views</vt:lpstr>
      <vt:lpstr>Relative Pose of P and P’</vt:lpstr>
      <vt:lpstr>Relative Pose of P and P’</vt:lpstr>
      <vt:lpstr>Rotation about the Camera Center</vt:lpstr>
      <vt:lpstr>Rotation about the Camera Center</vt:lpstr>
      <vt:lpstr>Pixel Transformation under Rotation about the Camera Center</vt:lpstr>
      <vt:lpstr>Pixel Transformation under Rotation about the Camera Center</vt:lpstr>
      <vt:lpstr>Rectification via Bouguet’s Algorithm (Sketch)</vt:lpstr>
      <vt:lpstr>Step 0: Unrectified Stereo Pair</vt:lpstr>
      <vt:lpstr>Step 1: Split R Between the Two Cameras</vt:lpstr>
      <vt:lpstr>Step 2: Rotate Camera x-axes to Baseline Vector</vt:lpstr>
      <vt:lpstr>Before: Stereo Pair</vt:lpstr>
      <vt:lpstr>After: Stereo Pair Rectified via Bouguet’s Algorithm</vt:lpstr>
      <vt:lpstr>Bouguet’s Algorithm in OpenCV</vt:lpstr>
      <vt:lpstr>Rectification</vt:lpstr>
      <vt:lpstr>Warping the Images</vt:lpstr>
      <vt:lpstr>Literature</vt:lpstr>
      <vt:lpstr>Thank you for your attention!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hornacek</dc:creator>
  <cp:lastModifiedBy>hornacek</cp:lastModifiedBy>
  <cp:revision>680</cp:revision>
  <dcterms:created xsi:type="dcterms:W3CDTF">2013-02-16T21:41:34Z</dcterms:created>
  <dcterms:modified xsi:type="dcterms:W3CDTF">2013-03-08T11:24:05Z</dcterms:modified>
</cp:coreProperties>
</file>