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59" r:id="rId5"/>
    <p:sldId id="353" r:id="rId6"/>
    <p:sldId id="345" r:id="rId7"/>
    <p:sldId id="287" r:id="rId8"/>
    <p:sldId id="291" r:id="rId9"/>
    <p:sldId id="333" r:id="rId10"/>
    <p:sldId id="300" r:id="rId11"/>
    <p:sldId id="301" r:id="rId12"/>
    <p:sldId id="302" r:id="rId13"/>
    <p:sldId id="292" r:id="rId14"/>
    <p:sldId id="293" r:id="rId15"/>
    <p:sldId id="346" r:id="rId16"/>
    <p:sldId id="264" r:id="rId17"/>
    <p:sldId id="303" r:id="rId18"/>
    <p:sldId id="304" r:id="rId19"/>
    <p:sldId id="294" r:id="rId20"/>
    <p:sldId id="299" r:id="rId21"/>
    <p:sldId id="298" r:id="rId22"/>
    <p:sldId id="297" r:id="rId23"/>
    <p:sldId id="334" r:id="rId24"/>
    <p:sldId id="295" r:id="rId25"/>
    <p:sldId id="266" r:id="rId26"/>
    <p:sldId id="335" r:id="rId27"/>
    <p:sldId id="267" r:id="rId28"/>
    <p:sldId id="270" r:id="rId29"/>
    <p:sldId id="340" r:id="rId30"/>
    <p:sldId id="307" r:id="rId31"/>
    <p:sldId id="308" r:id="rId32"/>
    <p:sldId id="310" r:id="rId33"/>
    <p:sldId id="336" r:id="rId34"/>
    <p:sldId id="311" r:id="rId35"/>
    <p:sldId id="312" r:id="rId36"/>
    <p:sldId id="314" r:id="rId37"/>
    <p:sldId id="315" r:id="rId38"/>
    <p:sldId id="317" r:id="rId39"/>
    <p:sldId id="337" r:id="rId40"/>
    <p:sldId id="318" r:id="rId41"/>
    <p:sldId id="341" r:id="rId42"/>
    <p:sldId id="320" r:id="rId43"/>
    <p:sldId id="319" r:id="rId44"/>
    <p:sldId id="322" r:id="rId45"/>
    <p:sldId id="277" r:id="rId46"/>
    <p:sldId id="323" r:id="rId47"/>
    <p:sldId id="324" r:id="rId48"/>
    <p:sldId id="325" r:id="rId49"/>
    <p:sldId id="348" r:id="rId50"/>
    <p:sldId id="327" r:id="rId51"/>
    <p:sldId id="349" r:id="rId52"/>
    <p:sldId id="326" r:id="rId53"/>
    <p:sldId id="350" r:id="rId54"/>
    <p:sldId id="328" r:id="rId55"/>
    <p:sldId id="329" r:id="rId56"/>
    <p:sldId id="351" r:id="rId57"/>
    <p:sldId id="352" r:id="rId58"/>
    <p:sldId id="330" r:id="rId59"/>
    <p:sldId id="338" r:id="rId60"/>
    <p:sldId id="331" r:id="rId61"/>
    <p:sldId id="272" r:id="rId62"/>
    <p:sldId id="344" r:id="rId63"/>
    <p:sldId id="332" r:id="rId64"/>
    <p:sldId id="274" r:id="rId65"/>
    <p:sldId id="347" r:id="rId66"/>
    <p:sldId id="27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BEC"/>
    <a:srgbClr val="000099"/>
    <a:srgbClr val="DFE7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/>
    <p:restoredTop sz="94648"/>
  </p:normalViewPr>
  <p:slideViewPr>
    <p:cSldViewPr snapToGrid="0">
      <p:cViewPr>
        <p:scale>
          <a:sx n="69" d="100"/>
          <a:sy n="69" d="100"/>
        </p:scale>
        <p:origin x="-7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D02C8-7536-4675-AAF2-D773750C7B17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6646-0C54-4D78-95DA-4A04C422C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71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F5FA-ED5D-4BB0-B30B-279EAB719A38}" type="datetimeFigureOut">
              <a:rPr lang="en-GB" smtClean="0"/>
              <a:t>20/04/2021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26474-FF34-4E41-A776-3902CD5D2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520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19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26474-FF34-4E41-A776-3902CD5D2ED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2DDAD-08FB-4002-885C-F0C7B5A46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2F72E4-A48D-403F-8E37-1858DE820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803CE9-AEE0-46E4-B047-65668C34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A6141A-1A34-4907-9DB5-7C92BA17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70D5A-98C8-4396-90BF-6C35FE39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2558B-FB88-49EA-8C33-41044EB7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DD8FB8-C6D7-4A9D-9740-6F8DC024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B8203A-BF4E-4D61-9846-8E81C7A3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BF5F76-3F4F-4EB5-A3DC-5DDEBF10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BDC0E8-925A-461E-A142-90BBC544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4B83A-83E7-4EDC-B470-7F813D513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61C613-9F10-4069-846A-300A14BA8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2162EC-3D10-40E1-9B6A-ACBA7EC8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409E71-DF07-463E-83EE-31FF9DAB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22EC33-C8E1-4937-9B79-4C9F5813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598EE-0E9A-4861-A1C2-5E2A8A7A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1F3DC7-76F3-49D6-A329-7E8CCE13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5FB3D5-5C64-4022-B065-B1206FB7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8DBE43-D584-4A6C-A13A-4E82250A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0BBAAB-ED36-4436-AFF2-B849DDA5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C32D1-9D77-4592-8102-9DFF7CD5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514EAD-DA38-4D19-840E-D5A0DD7A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1E5928-1A45-4573-8A4C-032F3DDF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B8552E-144F-4F26-83AC-796A29B9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F4739E-9914-403B-8533-51DD392C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94D65-4C34-446C-9FC3-A99FBBFC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E7059A-8023-4167-9EE3-2E7D18F93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131EEB-337E-400B-A59A-8C5FF8DF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BC8B33-F2F3-4DF7-8168-DEE4BD1E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E3500D-708F-445E-9FB5-1B0E3AB9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A492C2-DB0F-4CD4-9BD1-05F2A661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0E403-FD10-4114-ACF7-1A1E27FF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675F8A-3E9F-4EB6-BBAB-43143544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CA7AE7-F165-4385-82A0-A662FB75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A38568D-13FE-4358-8FE8-50803F896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414E6B3-F14C-412D-89DA-17AF91772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C690BE-4C49-4313-A3D7-4FC3CCB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56BB0C-50E1-4964-AE0D-0CA1BA9E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56FA966-934F-4EC3-AC12-6C2B8124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1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6F663-1FB0-4B11-B3CC-5ABAB5F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13FD3A-9A52-415D-BFA0-6E7809A1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8CC234-5388-4DB4-AD56-9EC2BAFC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DC70B5-B590-409F-A7EB-D6BD6382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969909F-7B07-4194-9A0B-1BBFCB29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828E50-5C59-4AD1-A5DC-5546D648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D6AB9B-D473-447D-81B9-31AF2178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A8410-BD18-4630-8A25-CD13607C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451ED3-22AF-4649-99B6-AECBE4FD3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1D18B6-295E-44E6-8522-36DB3DBFB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E499D3-BAC6-4121-A8CF-9CD38FDC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BF04F4-473B-4227-ADB3-28CDEAEE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320838-42B0-4EC0-B15B-174BD200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B8C2F-5051-4022-A7D9-E358016D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8425F1-421B-421A-86EA-0E50F97FF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67A2B3-7C73-41CD-B4CC-05CD6BBC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F3B0F2-5BB2-436A-A1C3-7646C194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207BA-39F4-4B0D-B0CD-C661A3F4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5B0256-FC15-4E7B-B14E-824338E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35000">
              <a:schemeClr val="accent1">
                <a:lumMod val="65000"/>
              </a:schemeClr>
            </a:gs>
            <a:gs pos="100000">
              <a:schemeClr val="accent1">
                <a:lumMod val="83000"/>
                <a:lumOff val="17000"/>
                <a:alpha val="96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0E435B6-064D-45BE-AB21-C6FDE0A0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0EF568-40E7-4AA7-BB2E-A40999FE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8D9548-D1A1-47D9-9607-3C5AE608E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268B-9E16-4EBD-B09B-E958DEB78CD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696306-951A-4670-95FB-6A2037D8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B1A5A8-2FFA-4299-B8FF-E158A4DA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75E7-479A-44A4-B6E4-9F4040B23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2200939" y="2968863"/>
            <a:ext cx="79686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Title: </a:t>
            </a:r>
            <a:r>
              <a:rPr lang="en-GB" sz="4400" dirty="0"/>
              <a:t>Distributed Intelligence Model for Internet of Things Applications</a:t>
            </a: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algn="ctr"/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by</a:t>
            </a:r>
          </a:p>
          <a:p>
            <a:pPr algn="ctr"/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Baha </a:t>
            </a:r>
            <a:r>
              <a:rPr lang="en-US" sz="4400" dirty="0" err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Rababah</a:t>
            </a:r>
            <a:endParaRPr lang="en-US" sz="44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EDEA2A3-1237-42A2-AEDE-C6D0438D730B}"/>
              </a:ext>
            </a:extLst>
          </p:cNvPr>
          <p:cNvSpPr txBox="1"/>
          <p:nvPr/>
        </p:nvSpPr>
        <p:spPr>
          <a:xfrm>
            <a:off x="2280612" y="1993954"/>
            <a:ext cx="8661730" cy="769441"/>
          </a:xfrm>
          <a:prstGeom prst="rect">
            <a:avLst/>
          </a:prstGeom>
          <a:solidFill>
            <a:schemeClr val="accent1">
              <a:lumMod val="20000"/>
              <a:lumOff val="80000"/>
              <a:alpha val="1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Master’s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Thesis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Presentation </a:t>
            </a:r>
          </a:p>
        </p:txBody>
      </p:sp>
      <p:sp>
        <p:nvSpPr>
          <p:cNvPr id="2" name="AutoShape 2" descr="Image result for university of manitoba logo"/>
          <p:cNvSpPr>
            <a:spLocks noChangeAspect="1" noChangeArrowheads="1"/>
          </p:cNvSpPr>
          <p:nvPr/>
        </p:nvSpPr>
        <p:spPr bwMode="auto">
          <a:xfrm>
            <a:off x="0" y="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university of manitoba logo"/>
          <p:cNvSpPr>
            <a:spLocks noChangeAspect="1" noChangeArrowheads="1"/>
          </p:cNvSpPr>
          <p:nvPr/>
        </p:nvSpPr>
        <p:spPr bwMode="auto">
          <a:xfrm>
            <a:off x="307975" y="-6858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D36EF32-76B4-664D-A3EB-AFE1430400D1}"/>
              </a:ext>
            </a:extLst>
          </p:cNvPr>
          <p:cNvGrpSpPr/>
          <p:nvPr/>
        </p:nvGrpSpPr>
        <p:grpSpPr>
          <a:xfrm>
            <a:off x="0" y="0"/>
            <a:ext cx="8077200" cy="1100790"/>
            <a:chOff x="0" y="0"/>
            <a:chExt cx="8077200" cy="11007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845FB17-03A8-40BA-B0D2-03354FD827B2}"/>
                </a:ext>
              </a:extLst>
            </p:cNvPr>
            <p:cNvSpPr txBox="1"/>
            <p:nvPr/>
          </p:nvSpPr>
          <p:spPr>
            <a:xfrm>
              <a:off x="2552757" y="258008"/>
              <a:ext cx="5524443" cy="584775"/>
            </a:xfrm>
            <a:prstGeom prst="rect">
              <a:avLst/>
            </a:prstGeom>
            <a:solidFill>
              <a:srgbClr val="A6CBEC">
                <a:alpha val="14000"/>
              </a:srgbClr>
            </a:solidFill>
            <a:effectLst>
              <a:glow rad="63500">
                <a:schemeClr val="accent3">
                  <a:satMod val="175000"/>
                  <a:alpha val="23000"/>
                </a:schemeClr>
              </a:glow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chin" panose="02000803020000020003" pitchFamily="2" charset="0"/>
                </a:rPr>
                <a:t>Computer Science Department</a:t>
              </a:r>
            </a:p>
          </p:txBody>
        </p: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xmlns="" id="{DBED1FF8-005C-1A44-A3BE-901319CF4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0612" cy="1100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7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869778" y="973234"/>
            <a:ext cx="103213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3200" b="1" dirty="0">
                <a:ea typeface="Verdana" panose="020B0604030504040204" pitchFamily="34" charset="0"/>
              </a:rPr>
              <a:t>Problem statement</a:t>
            </a:r>
          </a:p>
          <a:p>
            <a:endParaRPr lang="en-GB" sz="3200" b="1" dirty="0"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>
                <a:ea typeface="Verdana" panose="020B0604030504040204" pitchFamily="34" charset="0"/>
              </a:rPr>
              <a:t>Development of IoT applications: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Development kits.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Open hardware.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Open software. </a:t>
            </a:r>
          </a:p>
          <a:p>
            <a:endParaRPr lang="en-GB" sz="2400" dirty="0"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>
                <a:ea typeface="Verdana" panose="020B0604030504040204" pitchFamily="34" charset="0"/>
              </a:rPr>
              <a:t>IoT Applications Deployment: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 Platform as a service (PaaS).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 Resources and </a:t>
            </a:r>
            <a:r>
              <a:rPr lang="en-GB" sz="2400" dirty="0" err="1">
                <a:ea typeface="Verdana" panose="020B0604030504040204" pitchFamily="34" charset="0"/>
              </a:rPr>
              <a:t>IoT</a:t>
            </a:r>
            <a:r>
              <a:rPr lang="en-GB" sz="2400" dirty="0">
                <a:ea typeface="Verdana" panose="020B0604030504040204" pitchFamily="34" charset="0"/>
              </a:rPr>
              <a:t> cloud services.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5454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  <a:endParaRPr lang="en-GB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869778" y="271723"/>
            <a:ext cx="73721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400" dirty="0">
              <a:ea typeface="Verdana" panose="020B0604030504040204" pitchFamily="34" charset="0"/>
            </a:endParaRPr>
          </a:p>
          <a:p>
            <a:r>
              <a:rPr lang="en-GB" sz="3200" b="1" dirty="0">
                <a:ea typeface="Verdana" panose="020B0604030504040204" pitchFamily="34" charset="0"/>
              </a:rPr>
              <a:t>Problem statement</a:t>
            </a:r>
          </a:p>
          <a:p>
            <a:endParaRPr lang="en-GB" sz="3200" b="1" dirty="0"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IoT gateway segment, controller shortened the development of IoT applications.</a:t>
            </a: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 The complication is still at the software level. </a:t>
            </a: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Those boards are not intelligence enough to extract the knowledge from the raw data.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282609"/>
            <a:ext cx="54548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  <a:endParaRPr lang="en-GB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610287" y="1170942"/>
            <a:ext cx="1032138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ea typeface="Verdana" panose="020B0604030504040204" pitchFamily="34" charset="0"/>
              </a:rPr>
              <a:t>The problem statement can be summarized in three points:</a:t>
            </a: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Currently, </a:t>
            </a:r>
            <a:r>
              <a:rPr lang="en-GB" sz="2400" dirty="0" err="1">
                <a:ea typeface="Verdana" panose="020B0604030504040204" pitchFamily="34" charset="0"/>
              </a:rPr>
              <a:t>IoT</a:t>
            </a:r>
            <a:r>
              <a:rPr lang="en-GB" sz="2400" dirty="0">
                <a:ea typeface="Verdana" panose="020B0604030504040204" pitchFamily="34" charset="0"/>
              </a:rPr>
              <a:t> gateway used for basic tasks.</a:t>
            </a: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Rules based processing: applying predefined rules that are not efficient  with IoT applications: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Require large number of rules.  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Fails to scale well.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Cannot deal with undefined conditions.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 err="1">
                <a:ea typeface="Verdana" panose="020B0604030504040204" pitchFamily="34" charset="0"/>
              </a:rPr>
              <a:t>IoT</a:t>
            </a:r>
            <a:r>
              <a:rPr lang="en-GB" sz="2400" dirty="0">
                <a:ea typeface="Verdana" panose="020B0604030504040204" pitchFamily="34" charset="0"/>
              </a:rPr>
              <a:t> Boards such as raspberry pi has Limited computational capabilities with the size of </a:t>
            </a:r>
            <a:r>
              <a:rPr lang="en-GB" sz="2400" dirty="0" err="1">
                <a:ea typeface="Verdana" panose="020B0604030504040204" pitchFamily="34" charset="0"/>
              </a:rPr>
              <a:t>IoT</a:t>
            </a:r>
            <a:r>
              <a:rPr lang="en-GB" sz="2400" dirty="0">
                <a:ea typeface="Verdana" panose="020B0604030504040204" pitchFamily="34" charset="0"/>
              </a:rPr>
              <a:t> generated data. 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What the gateway should do when it is overloaded!!!!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54548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  <a:endParaRPr lang="en-GB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869778" y="973234"/>
            <a:ext cx="103213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ea typeface="Verdana" panose="020B0604030504040204" pitchFamily="34" charset="0"/>
            </a:endParaRPr>
          </a:p>
          <a:p>
            <a:r>
              <a:rPr lang="en-GB" sz="3200" b="1" dirty="0">
                <a:ea typeface="Verdana" panose="020B0604030504040204" pitchFamily="34" charset="0"/>
              </a:rPr>
              <a:t>Motivation</a:t>
            </a:r>
          </a:p>
          <a:p>
            <a:endParaRPr lang="en-GB" sz="2400" b="1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IoT vision is to integrate people, things, services, and context information [2]. </a:t>
            </a: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In order to achieve this vision, new proposed models are required.</a:t>
            </a: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Those models should consider: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 Real time data.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 Fast decision.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Combining edge and cloud in one model is essential to enhance </a:t>
            </a:r>
            <a:r>
              <a:rPr lang="en-GB" sz="2400" dirty="0" err="1">
                <a:ea typeface="Verdana" panose="020B0604030504040204" pitchFamily="34" charset="0"/>
              </a:rPr>
              <a:t>IoT</a:t>
            </a:r>
            <a:r>
              <a:rPr lang="en-GB" sz="2400" dirty="0">
                <a:ea typeface="Verdana" panose="020B0604030504040204" pitchFamily="34" charset="0"/>
              </a:rPr>
              <a:t> applications. </a:t>
            </a:r>
          </a:p>
          <a:p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564978" y="973234"/>
            <a:ext cx="109303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3200" b="1" dirty="0">
                <a:ea typeface="Verdana" panose="020B0604030504040204" pitchFamily="34" charset="0"/>
              </a:rPr>
              <a:t>Contributions</a:t>
            </a:r>
          </a:p>
          <a:p>
            <a:endParaRPr lang="en-GB" sz="3200" b="1" dirty="0">
              <a:ea typeface="Verdana" panose="020B0604030504040204" pitchFamily="34" charset="0"/>
            </a:endParaRPr>
          </a:p>
          <a:p>
            <a:r>
              <a:rPr lang="en-GB" sz="2400" b="1" dirty="0">
                <a:ea typeface="Verdana" panose="020B0604030504040204" pitchFamily="34" charset="0"/>
              </a:rPr>
              <a:t>This Work present a Distributed Intelligence Model (DIM).</a:t>
            </a:r>
          </a:p>
          <a:p>
            <a:pPr algn="just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b="1" dirty="0">
                <a:ea typeface="Verdana" panose="020B0604030504040204" pitchFamily="34" charset="0"/>
              </a:rPr>
              <a:t>Distributed intelligence </a:t>
            </a:r>
            <a:r>
              <a:rPr lang="en-GB" sz="2400" dirty="0">
                <a:ea typeface="Verdana" panose="020B0604030504040204" pitchFamily="34" charset="0"/>
              </a:rPr>
              <a:t>in IoT means to distribute the intelligence over the edge and cloud layers in order to provide the required functionality and performance for IoT applications.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It will enable IoT gateway to extract most of the knowledge from the sensors’ data in order to make the decision without sending the data to the cloud.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If the gateway unable to achieve the task, the task will be offloaded to the cloud.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869778" y="973234"/>
            <a:ext cx="103213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ea typeface="Verdana" panose="020B0604030504040204" pitchFamily="34" charset="0"/>
              </a:rPr>
              <a:t>Contributions</a:t>
            </a:r>
          </a:p>
          <a:p>
            <a:endParaRPr lang="en-GB" sz="2800" b="1" dirty="0">
              <a:ea typeface="Verdana" panose="020B0604030504040204" pitchFamily="34" charset="0"/>
            </a:endParaRPr>
          </a:p>
          <a:p>
            <a:r>
              <a:rPr lang="en-GB" sz="2400" b="1" dirty="0">
                <a:ea typeface="Verdana" panose="020B0604030504040204" pitchFamily="34" charset="0"/>
              </a:rPr>
              <a:t>Distributed Intelligence Model (DIM) Features:</a:t>
            </a:r>
          </a:p>
          <a:p>
            <a:endParaRPr lang="en-GB" sz="2400" b="1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Local data processing of the most real time data for fast decision and action making.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Offload coming tasks when the gateway is overload.</a:t>
            </a:r>
          </a:p>
          <a:p>
            <a:pPr lvl="1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Avoid sending most of the data to the cloud for security and privacy purposes.</a:t>
            </a:r>
          </a:p>
          <a:p>
            <a:pPr lvl="1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Enable IoT network to be more resourceful in terms of energy and communication bandwidth.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464024" y="1212876"/>
            <a:ext cx="100842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dirty="0">
                <a:ea typeface="Verdana" panose="020B0604030504040204" pitchFamily="34" charset="0"/>
              </a:rPr>
              <a:t>The concept “Internet of Things” was firstly introduced by Kevin Ashton, the Executive Director of Auto-ID Labs at MIT [3].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000" dirty="0"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dirty="0">
                <a:ea typeface="Verdana" panose="020B0604030504040204" pitchFamily="34" charset="0"/>
              </a:rPr>
              <a:t>In 2009, Jong-Wang et al. [4] came up with sensor network system that consists of one main server and a number of servers acting as gateways and connecting with different sensor networks. Design such system require a lot of configurations and high hardware cost.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000" dirty="0"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dirty="0">
                <a:ea typeface="Verdana" panose="020B0604030504040204" pitchFamily="34" charset="0"/>
              </a:rPr>
              <a:t>In 2011, </a:t>
            </a:r>
            <a:r>
              <a:rPr lang="en-GB" sz="2000" dirty="0" err="1">
                <a:ea typeface="Verdana" panose="020B0604030504040204" pitchFamily="34" charset="0"/>
              </a:rPr>
              <a:t>Bian</a:t>
            </a:r>
            <a:r>
              <a:rPr lang="en-GB" sz="2000" dirty="0">
                <a:ea typeface="Verdana" panose="020B0604030504040204" pitchFamily="34" charset="0"/>
              </a:rPr>
              <a:t> et al. [5] utilize android phone to be temporary used smart home gateway that can predict user behaviour to shut down unused devices. This works aimed to provide a dynamic home gateway that can reduce the wasted energy of smart home. </a:t>
            </a:r>
          </a:p>
          <a:p>
            <a:pPr algn="just"/>
            <a:r>
              <a:rPr lang="en-GB" sz="2000" dirty="0">
                <a:ea typeface="Verdana" panose="020B060403050404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dirty="0">
                <a:ea typeface="Verdana" panose="020B0604030504040204" pitchFamily="34" charset="0"/>
              </a:rPr>
              <a:t>In 2015, </a:t>
            </a:r>
            <a:r>
              <a:rPr lang="en-GB" sz="2000" dirty="0" err="1">
                <a:ea typeface="Verdana" panose="020B0604030504040204" pitchFamily="34" charset="0"/>
              </a:rPr>
              <a:t>Babu</a:t>
            </a:r>
            <a:r>
              <a:rPr lang="en-GB" sz="2000" dirty="0">
                <a:ea typeface="Verdana" panose="020B0604030504040204" pitchFamily="34" charset="0"/>
              </a:rPr>
              <a:t> et al. [6] present architectural design for integration cloud and IoT called </a:t>
            </a:r>
            <a:r>
              <a:rPr lang="en-GB" sz="2000" i="1" dirty="0">
                <a:ea typeface="Verdana" panose="020B0604030504040204" pitchFamily="34" charset="0"/>
              </a:rPr>
              <a:t>Cloud -Assisted and Agent - Oriented for Internet of</a:t>
            </a:r>
            <a:r>
              <a:rPr lang="en-GB" sz="2000" dirty="0">
                <a:ea typeface="Verdana" panose="020B0604030504040204" pitchFamily="34" charset="0"/>
              </a:rPr>
              <a:t> </a:t>
            </a:r>
            <a:r>
              <a:rPr lang="en-GB" sz="2000" i="1" dirty="0">
                <a:ea typeface="Verdana" panose="020B0604030504040204" pitchFamily="34" charset="0"/>
              </a:rPr>
              <a:t>Things (IoT) Architecture, </a:t>
            </a:r>
            <a:r>
              <a:rPr lang="en-GB" sz="2000" dirty="0">
                <a:ea typeface="Verdana" panose="020B0604030504040204" pitchFamily="34" charset="0"/>
              </a:rPr>
              <a:t> but it is totally cloud based.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Related Work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464025" y="1744216"/>
            <a:ext cx="10095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dirty="0">
                <a:ea typeface="Verdana" panose="020B0604030504040204" pitchFamily="34" charset="0"/>
              </a:rPr>
              <a:t>[7] In 2018, </a:t>
            </a:r>
            <a:r>
              <a:rPr lang="en-GB" sz="2000" dirty="0" err="1">
                <a:ea typeface="Verdana" panose="020B0604030504040204" pitchFamily="34" charset="0"/>
              </a:rPr>
              <a:t>Rahmani</a:t>
            </a:r>
            <a:r>
              <a:rPr lang="en-GB" sz="2000" dirty="0">
                <a:ea typeface="Verdana" panose="020B0604030504040204" pitchFamily="34" charset="0"/>
              </a:rPr>
              <a:t> et al.  also suggest an intelligence e-health IoT gateway for remote health monitors system at the edge of the network in a three level architecture. The gateway is able to provide several services such as real time data processing, local storage, and embedded data mining.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dirty="0">
                <a:ea typeface="Verdana" panose="020B0604030504040204" pitchFamily="34" charset="0"/>
              </a:rPr>
              <a:t>[8] In 2018, Rahman e</a:t>
            </a:r>
            <a:r>
              <a:rPr lang="en-GB" sz="2000" dirty="0"/>
              <a:t>t al. proposed a Distributed Intelligence model for Internet of Things (IoT) gateway based on belief network and reinforcement learning to learn, predict, and make a decision. This sys-tem starts based on a small number of predefined rules, after that, the system can change the rules based on past experience</a:t>
            </a:r>
            <a:endParaRPr lang="en-GB" sz="2000" dirty="0">
              <a:ea typeface="Verdana" panose="020B0604030504040204" pitchFamily="34" charset="0"/>
            </a:endParaRPr>
          </a:p>
          <a:p>
            <a:pPr algn="just"/>
            <a:endParaRPr lang="en-GB" sz="2000" dirty="0"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Related Work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464024" y="1744216"/>
            <a:ext cx="115440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>
                <a:ea typeface="Verdana" panose="020B0604030504040204" pitchFamily="34" charset="0"/>
              </a:rPr>
              <a:t>Summary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There are large amount of work being done to enable the gateway at edge layer.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There are only small improvement towards providing intelligence to the gateway.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 Furthermore, small amount of work performed in collaborating between the </a:t>
            </a:r>
            <a:r>
              <a:rPr lang="en-GB" sz="2400" dirty="0" err="1">
                <a:ea typeface="Verdana" panose="020B0604030504040204" pitchFamily="34" charset="0"/>
              </a:rPr>
              <a:t>IoT</a:t>
            </a:r>
            <a:r>
              <a:rPr lang="en-GB" sz="2400" dirty="0">
                <a:ea typeface="Verdana" panose="020B0604030504040204" pitchFamily="34" charset="0"/>
              </a:rPr>
              <a:t> gateway and the cloud when gateway is unable to analyse the data, make the decision, and take the action.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Related Work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464024" y="1431609"/>
            <a:ext cx="11081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Proposed Model</a:t>
            </a:r>
          </a:p>
          <a:p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Designing Edge Intelligence</a:t>
            </a:r>
          </a:p>
          <a:p>
            <a:pPr lvl="1"/>
            <a:endParaRPr lang="en-GB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Designing Cloud Intelligence</a:t>
            </a:r>
          </a:p>
          <a:p>
            <a:pPr lvl="1"/>
            <a:endParaRPr lang="en-GB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Workflow</a:t>
            </a:r>
            <a:endParaRPr lang="en-US" sz="28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5936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1139588" y="3898964"/>
            <a:ext cx="9912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Advisor		:  </a:t>
            </a:r>
            <a:r>
              <a:rPr lang="en-GB" sz="2800" dirty="0" err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Rasit</a:t>
            </a:r>
            <a:r>
              <a:rPr lang="en-GB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GB" sz="2800" dirty="0" err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Eskicioglu</a:t>
            </a:r>
            <a:r>
              <a:rPr lang="en-US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, Ph.D.</a:t>
            </a:r>
          </a:p>
          <a:p>
            <a:r>
              <a:rPr lang="en-US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1st Reader		:  </a:t>
            </a:r>
            <a:r>
              <a:rPr lang="en-GB" sz="2800" dirty="0" err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Ruppa</a:t>
            </a:r>
            <a:r>
              <a:rPr lang="en-GB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K. </a:t>
            </a:r>
            <a:r>
              <a:rPr lang="en-GB" sz="2800" dirty="0" err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Thulasiram</a:t>
            </a:r>
            <a:r>
              <a:rPr lang="en-GB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US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, Ph.D.</a:t>
            </a:r>
          </a:p>
          <a:p>
            <a:r>
              <a:rPr lang="en-US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en-US" sz="2800" baseline="300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nd</a:t>
            </a:r>
            <a:r>
              <a:rPr lang="en-US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Reader               :  </a:t>
            </a:r>
            <a:r>
              <a:rPr lang="en-GB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Ahmed Ashraf, Ph.D.</a:t>
            </a:r>
            <a:endParaRPr lang="en-US" sz="28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US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ChairPerson		:  </a:t>
            </a:r>
            <a:r>
              <a:rPr lang="en-GB" sz="2800" dirty="0"/>
              <a:t>Max Turgeon,</a:t>
            </a:r>
            <a:r>
              <a:rPr lang="en-US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Ph.D.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1853514" y="2288857"/>
            <a:ext cx="87732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Title: </a:t>
            </a:r>
            <a:r>
              <a:rPr lang="en-GB" sz="4400" dirty="0"/>
              <a:t>Distributed Intelligence Model for Internet of Things Applications</a:t>
            </a: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0C1CC09-B68F-7748-B23C-71A2112AD786}"/>
              </a:ext>
            </a:extLst>
          </p:cNvPr>
          <p:cNvGrpSpPr/>
          <p:nvPr/>
        </p:nvGrpSpPr>
        <p:grpSpPr>
          <a:xfrm>
            <a:off x="0" y="0"/>
            <a:ext cx="8077200" cy="1100790"/>
            <a:chOff x="0" y="0"/>
            <a:chExt cx="8077200" cy="11007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62CAA23-54FB-BD49-BE93-47E252588513}"/>
                </a:ext>
              </a:extLst>
            </p:cNvPr>
            <p:cNvSpPr txBox="1"/>
            <p:nvPr/>
          </p:nvSpPr>
          <p:spPr>
            <a:xfrm>
              <a:off x="2552757" y="258008"/>
              <a:ext cx="5524443" cy="584775"/>
            </a:xfrm>
            <a:prstGeom prst="rect">
              <a:avLst/>
            </a:prstGeom>
            <a:solidFill>
              <a:srgbClr val="A6CBEC">
                <a:alpha val="14000"/>
              </a:srgbClr>
            </a:solidFill>
            <a:effectLst>
              <a:glow rad="63500">
                <a:schemeClr val="accent3">
                  <a:satMod val="175000"/>
                  <a:alpha val="23000"/>
                </a:schemeClr>
              </a:glow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chin" panose="02000803020000020003" pitchFamily="2" charset="0"/>
                </a:rPr>
                <a:t>Computer Science Department</a:t>
              </a:r>
            </a:p>
          </p:txBody>
        </p:sp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xmlns="" id="{658A8400-643F-F64B-9F48-3C8E9EB73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0612" cy="1100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15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464024" y="1518106"/>
            <a:ext cx="110819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3200" b="1" dirty="0"/>
              <a:t>Designing Edge Intelligence</a:t>
            </a:r>
          </a:p>
          <a:p>
            <a:pPr marL="0" lvl="1"/>
            <a:endParaRPr lang="en-GB" sz="2400" dirty="0"/>
          </a:p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en-GB" sz="2800" b="1" dirty="0" err="1"/>
              <a:t>IoT</a:t>
            </a:r>
            <a:r>
              <a:rPr lang="en-GB" sz="2800" b="1" dirty="0"/>
              <a:t> Gateway:</a:t>
            </a:r>
          </a:p>
          <a:p>
            <a:pPr marL="0" lvl="1"/>
            <a:endParaRPr lang="en-GB" sz="2400" dirty="0"/>
          </a:p>
          <a:p>
            <a:pPr marL="10287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Receive data and task from end devices.</a:t>
            </a:r>
          </a:p>
          <a:p>
            <a:pPr marL="457200" lvl="2"/>
            <a:endParaRPr lang="en-GB" sz="2400" dirty="0"/>
          </a:p>
          <a:p>
            <a:pPr marL="10287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Decide where the task should be executed.</a:t>
            </a:r>
          </a:p>
          <a:p>
            <a:pPr marL="457200" lvl="2"/>
            <a:endParaRPr lang="en-GB" sz="2400" dirty="0"/>
          </a:p>
          <a:p>
            <a:pPr marL="10287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Process local tasks based on an Neural Networks algorithm.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575236" y="1243028"/>
            <a:ext cx="110819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3200" b="1" dirty="0"/>
              <a:t>Designing Edge Intelligence</a:t>
            </a: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b="1" dirty="0" err="1"/>
              <a:t>IoT</a:t>
            </a:r>
            <a:r>
              <a:rPr lang="en-GB" sz="2800" b="1" dirty="0"/>
              <a:t> Gateway task offloading decision:</a:t>
            </a:r>
            <a:endParaRPr lang="en-US" sz="28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CPU utilization threshold (t).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Locally.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Offload.</a:t>
            </a:r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089189" y="3132722"/>
            <a:ext cx="4040292" cy="6649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89189" y="3496962"/>
            <a:ext cx="4040292" cy="8817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366"/>
              </p:ext>
            </p:extLst>
          </p:nvPr>
        </p:nvGraphicFramePr>
        <p:xfrm>
          <a:off x="5890397" y="3496962"/>
          <a:ext cx="3488434" cy="106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1498320" imgH="457200" progId="Equation.DSMT4">
                  <p:embed/>
                </p:oleObj>
              </mc:Choice>
              <mc:Fallback>
                <p:oleObj name="Equation" r:id="rId3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0397" y="3496962"/>
                        <a:ext cx="3488434" cy="1064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340458" y="1456322"/>
            <a:ext cx="110819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3200" b="1" dirty="0"/>
              <a:t>Designing Edge Intelligence</a:t>
            </a: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err="1"/>
              <a:t>IoT</a:t>
            </a:r>
            <a:r>
              <a:rPr lang="en-GB" sz="2400" dirty="0"/>
              <a:t> Gateway process local tasks:</a:t>
            </a:r>
          </a:p>
          <a:p>
            <a:endParaRPr lang="en-GB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Neural Networks algorithms are tested:</a:t>
            </a:r>
          </a:p>
          <a:p>
            <a:pPr lvl="1"/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Multi-layer Perceptron Neural Networks.</a:t>
            </a:r>
          </a:p>
          <a:p>
            <a:pPr lvl="2"/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Long Short Term Memory.</a:t>
            </a:r>
          </a:p>
          <a:p>
            <a:pPr lvl="2"/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Gated Recurrent Units. </a:t>
            </a:r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464024" y="1097187"/>
            <a:ext cx="110819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3200" b="1" dirty="0"/>
              <a:t>Designing Edge Intelligence</a:t>
            </a:r>
          </a:p>
          <a:p>
            <a:pPr marL="0" lvl="1"/>
            <a:endParaRPr lang="en-GB" sz="32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IoT Gateway Role.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18" y="2666848"/>
            <a:ext cx="5702735" cy="365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464024" y="1405720"/>
            <a:ext cx="11081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Designing Cloud Intelligence</a:t>
            </a:r>
          </a:p>
          <a:p>
            <a:endParaRPr lang="en-GB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Receive offloaded task. </a:t>
            </a:r>
          </a:p>
          <a:p>
            <a:endParaRPr lang="en-GB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Processes tasks based on prior-beliefs probability distribution.</a:t>
            </a:r>
            <a:endParaRPr lang="en-US" sz="28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4024" y="1125748"/>
                <a:ext cx="5763781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800" b="1" dirty="0" smtClean="0"/>
                  <a:t>Designing Cloud Intelligence</a:t>
                </a:r>
              </a:p>
              <a:p>
                <a:endParaRPr lang="en-GB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GB" sz="2800" b="1" dirty="0"/>
                  <a:t>Prior-beliefs probability: </a:t>
                </a:r>
              </a:p>
              <a:p>
                <a:endParaRPr lang="en-GB" sz="240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calculated according to equation, P(A)=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GB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/>
                          </a:rPr>
                          <m:t>=</m:t>
                        </m:r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/>
              </a:p>
              <a:p>
                <a:r>
                  <a:rPr lang="en-GB" sz="2400" dirty="0"/>
                  <a:t>          Xi and </a:t>
                </a:r>
                <a:r>
                  <a:rPr lang="en-GB" sz="2400" dirty="0" err="1"/>
                  <a:t>yi</a:t>
                </a:r>
                <a:r>
                  <a:rPr lang="en-GB" sz="2400" dirty="0"/>
                  <a:t> is the belief and its value.</a:t>
                </a:r>
              </a:p>
              <a:p>
                <a:endParaRPr lang="en-GB" sz="2400" dirty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 The threshold of an action is 0.5.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4" y="1125748"/>
                <a:ext cx="5763781" cy="3539430"/>
              </a:xfrm>
              <a:prstGeom prst="rect">
                <a:avLst/>
              </a:prstGeom>
              <a:blipFill rotWithShape="1">
                <a:blip r:embed="rId2"/>
                <a:stretch>
                  <a:fillRect l="-2114" t="-1552" b="-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05" y="2825742"/>
            <a:ext cx="5399904" cy="367887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35" y="1841157"/>
            <a:ext cx="5399904" cy="36788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4024" y="1125748"/>
            <a:ext cx="5763781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Designing Cloud Intelligence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Prior-beliefs probability example: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motion sensor does not detect motion,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husband and wife are inside,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 time is evening,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day is weekend,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probability of turning the light on/off, is: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P(l) = (0.35 * 0.3) +2 (0.2 * 0.5 * 0.6) + (0.3 * 0.6) + (0.15 * 0.6) = 0.495.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P(l) &lt; 0.5.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The decision is to turn the light off.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3.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03" y="1569661"/>
            <a:ext cx="4696480" cy="5048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9FCEEB-4AC5-C147-AB62-699D2611186B}"/>
              </a:ext>
            </a:extLst>
          </p:cNvPr>
          <p:cNvSpPr txBox="1"/>
          <p:nvPr/>
        </p:nvSpPr>
        <p:spPr>
          <a:xfrm>
            <a:off x="2550051" y="3509363"/>
            <a:ext cx="1862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Workflow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7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307975" y="1362568"/>
            <a:ext cx="11544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800" dirty="0"/>
              <a:t>Real experiment of Distributed Intelligence smart home IoT system is conducted. </a:t>
            </a:r>
          </a:p>
          <a:p>
            <a:endParaRPr lang="en-GB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800" dirty="0"/>
              <a:t>Combines cloud and edge to control the light and temperature in the living room.</a:t>
            </a:r>
          </a:p>
          <a:p>
            <a:endParaRPr lang="en-GB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800" dirty="0"/>
              <a:t> A husband and wife live in the house. </a:t>
            </a:r>
            <a:endParaRPr lang="en-US" sz="28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307975" y="1362568"/>
            <a:ext cx="11544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78" y="2123502"/>
            <a:ext cx="6295495" cy="4428515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685368" y="1166842"/>
            <a:ext cx="112915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Introduction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Related Work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Model Design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Implementation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Conclusions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Contributions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Future Work</a:t>
            </a:r>
          </a:p>
          <a:p>
            <a:pPr marL="742950" indent="-742950">
              <a:buAutoNum type="arabicPeriod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15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Contents: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5" y="1411995"/>
            <a:ext cx="1154401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800" b="1" dirty="0"/>
          </a:p>
          <a:p>
            <a:r>
              <a:rPr lang="en-GB" sz="2800" dirty="0"/>
              <a:t>The implementation has three main phases:</a:t>
            </a:r>
          </a:p>
          <a:p>
            <a:r>
              <a:rPr lang="en-GB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End devices layer implementation.</a:t>
            </a:r>
          </a:p>
          <a:p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Edge layer implementation.</a:t>
            </a:r>
          </a:p>
          <a:p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Cloud layer implementation.</a:t>
            </a:r>
          </a:p>
          <a:p>
            <a:endParaRPr lang="en-US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629054"/>
            <a:ext cx="68008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5" y="1214287"/>
            <a:ext cx="1154401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800" b="1" dirty="0"/>
          </a:p>
          <a:p>
            <a:r>
              <a:rPr lang="en-GB" sz="2800" b="1" dirty="0"/>
              <a:t>End devices layer: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Consists of sensors and actuators.</a:t>
            </a: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Devices: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 Motion sensor.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Temperature sensor.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Smart bulb.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Smart plug.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Mobile phones (for husband and wife).</a:t>
            </a:r>
          </a:p>
          <a:p>
            <a:endParaRPr lang="en-US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59387"/>
              </p:ext>
            </p:extLst>
          </p:nvPr>
        </p:nvGraphicFramePr>
        <p:xfrm>
          <a:off x="6535287" y="2168982"/>
          <a:ext cx="4320747" cy="3862372"/>
        </p:xfrm>
        <a:graphic>
          <a:graphicData uri="http://schemas.openxmlformats.org/drawingml/2006/table">
            <a:tbl>
              <a:tblPr firstRow="1" firstCol="1" bandRow="1"/>
              <a:tblGrid>
                <a:gridCol w="144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2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2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SimSun"/>
                        </a:rPr>
                        <a:t>Devices</a:t>
                      </a:r>
                      <a:endParaRPr lang="en-GB" sz="2000" b="1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SimSun"/>
                        </a:rPr>
                        <a:t>Producer</a:t>
                      </a:r>
                      <a:endParaRPr lang="en-GB" sz="2000" b="1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SimSun"/>
                        </a:rPr>
                        <a:t>Communication</a:t>
                      </a:r>
                      <a:endParaRPr lang="en-GB" sz="2000" b="1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Smart Plug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Sylvania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ZigBee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Motion sensor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Samsung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ZigBee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Temp sensor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Samsung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ZigBee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Bulb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Cree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ZigBee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iPhone 7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Apple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Wi-Fi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iPhone 8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SimSun"/>
                        </a:rPr>
                        <a:t>Apple</a:t>
                      </a:r>
                      <a:endParaRPr lang="en-GB" sz="20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SimSun"/>
                        </a:rPr>
                        <a:t>Wi-Fi</a:t>
                      </a:r>
                      <a:endParaRPr lang="en-GB" sz="20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307975" y="1115819"/>
            <a:ext cx="115440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3200" b="1" dirty="0"/>
          </a:p>
          <a:p>
            <a:r>
              <a:rPr lang="en-GB" sz="2800" b="1" dirty="0"/>
              <a:t>Edge Layer: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800" dirty="0" err="1"/>
              <a:t>IoT</a:t>
            </a:r>
            <a:r>
              <a:rPr lang="en-GB" sz="2800" dirty="0"/>
              <a:t> gateway.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/>
              <a:t>Raspberry Pi 3 Model.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 err="1"/>
              <a:t>Raspbian</a:t>
            </a:r>
            <a:r>
              <a:rPr lang="en-GB" sz="2400" dirty="0"/>
              <a:t> GNU/Linux version 10.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/>
              <a:t>Manage and control end layer devices.</a:t>
            </a:r>
          </a:p>
          <a:p>
            <a:pPr lvl="1"/>
            <a:endParaRPr lang="en-GB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800" dirty="0"/>
              <a:t>Connecting devices in the end layer to the </a:t>
            </a:r>
            <a:r>
              <a:rPr lang="en-GB" sz="2800" dirty="0" err="1"/>
              <a:t>IoT</a:t>
            </a:r>
            <a:r>
              <a:rPr lang="en-GB" sz="2800" dirty="0"/>
              <a:t> gateway: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/>
              <a:t>Wi-Fi 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/>
              <a:t>ZigBee USB (</a:t>
            </a:r>
            <a:r>
              <a:rPr lang="en-GB" sz="2400" dirty="0" err="1"/>
              <a:t>Conbee</a:t>
            </a:r>
            <a:r>
              <a:rPr lang="en-GB" sz="2400" dirty="0"/>
              <a:t> II).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/>
              <a:t>Node-Red platform (v1.0.3)</a:t>
            </a:r>
          </a:p>
          <a:p>
            <a:pPr lvl="1"/>
            <a:endParaRPr lang="en-GB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307975" y="1115819"/>
            <a:ext cx="1154401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3200" b="1" dirty="0"/>
          </a:p>
          <a:p>
            <a:r>
              <a:rPr lang="en-GB" sz="2800" b="1" dirty="0"/>
              <a:t>Edge Layer:</a:t>
            </a:r>
          </a:p>
          <a:p>
            <a:endParaRPr lang="en-GB" sz="2800" b="1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400" dirty="0"/>
              <a:t>The gateway collects the sensors’ data every 10 minutes for two weeks and save it in a csv file to create two datasets (for light and temperature).</a:t>
            </a:r>
          </a:p>
          <a:p>
            <a:pPr lvl="1"/>
            <a:endParaRPr lang="en-GB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307975" y="1239001"/>
            <a:ext cx="115440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400" b="1" dirty="0"/>
          </a:p>
          <a:p>
            <a:r>
              <a:rPr lang="en-GB" sz="2800" b="1" dirty="0"/>
              <a:t>Edge Layer:</a:t>
            </a:r>
          </a:p>
          <a:p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Light’s </a:t>
            </a:r>
            <a:r>
              <a:rPr lang="en-GB" sz="2400" b="1" dirty="0" smtClean="0"/>
              <a:t>dataset features:</a:t>
            </a:r>
            <a:endParaRPr lang="en-GB" sz="24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Light </a:t>
            </a:r>
            <a:r>
              <a:rPr lang="en-GB" sz="2400" dirty="0" smtClean="0"/>
              <a:t>status.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Motion.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Husband’s </a:t>
            </a:r>
            <a:r>
              <a:rPr lang="en-GB" sz="2400" dirty="0" smtClean="0"/>
              <a:t>location.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Wife’s </a:t>
            </a:r>
            <a:r>
              <a:rPr lang="en-GB" sz="2400" dirty="0" smtClean="0"/>
              <a:t>location.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Day.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Time.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5" y="1115819"/>
            <a:ext cx="115440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800" b="1" dirty="0"/>
          </a:p>
          <a:p>
            <a:r>
              <a:rPr lang="en-GB" sz="2800" b="1" dirty="0"/>
              <a:t>Edge Layer:</a:t>
            </a:r>
          </a:p>
          <a:p>
            <a:endParaRPr lang="en-GB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400" b="1" dirty="0"/>
              <a:t>Temperature’s </a:t>
            </a:r>
            <a:r>
              <a:rPr lang="en-GB" sz="2400" b="1" dirty="0" smtClean="0"/>
              <a:t>dataset features: </a:t>
            </a:r>
            <a:endParaRPr lang="en-GB" sz="2400" b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Air condition’s </a:t>
            </a:r>
            <a:r>
              <a:rPr lang="en-GB" sz="2400" dirty="0" smtClean="0"/>
              <a:t>status.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Temperature.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Motion.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Husband’s </a:t>
            </a:r>
            <a:r>
              <a:rPr lang="en-GB" sz="2400" dirty="0" smtClean="0"/>
              <a:t>location.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Wife’s </a:t>
            </a:r>
            <a:r>
              <a:rPr lang="en-GB" sz="2400" dirty="0" smtClean="0"/>
              <a:t>location.</a:t>
            </a:r>
            <a:endParaRPr lang="en-GB" sz="24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Time.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5" y="1214287"/>
            <a:ext cx="11544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 Operational Model</a:t>
            </a:r>
          </a:p>
          <a:p>
            <a:endParaRPr lang="en-GB" sz="2800" dirty="0"/>
          </a:p>
          <a:p>
            <a:r>
              <a:rPr lang="en-GB" sz="2800" b="1" dirty="0"/>
              <a:t>Cloud Layer: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IBM cloud.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Node-Red Starter Kit.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Prior beliefs.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733271"/>
            <a:ext cx="11544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  <a:p>
            <a:endParaRPr lang="en-GB" sz="28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dirty="0"/>
              <a:t>Artificial Neural Networks (ANN):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Multi-layer Perceptron Neural Networks (MLPNN).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 Long-Short Term Memory (LSTM).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 Gated Recurrent Units (GRUs).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383059" y="1569661"/>
            <a:ext cx="115440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  <a:p>
            <a:endParaRPr lang="en-GB" sz="3200" b="1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Python.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an input layer, a hidden layer, and an output layer.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For controlling the light, the input layer has five neurons.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Motion.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Husband’s location.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Wife’s location.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Time.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Day. </a:t>
            </a:r>
          </a:p>
          <a:p>
            <a:pPr lvl="1"/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383059" y="1569661"/>
            <a:ext cx="1154401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  <a:p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For controlling the temperature, the input layer has five neurons 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Motion.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Temperature.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Husband’s location.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Wife’s location.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869777" y="1303035"/>
            <a:ext cx="103213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Definitions and Brief Background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Problem statement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Motivation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Contribution</a:t>
            </a:r>
          </a:p>
          <a:p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75E7-479A-44A4-B6E4-9F4040B23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733271"/>
            <a:ext cx="1154401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  <a:p>
            <a:endParaRPr lang="en-GB" sz="3200" b="1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For MLPNN, the number of neurons in the hidden layer is chosen experimentally: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 using cross validation: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en-GB" sz="2400" dirty="0"/>
              <a:t>testing all the values from the number of neurons in input layer to less than twice of the number of neurons in input layer.</a:t>
            </a:r>
          </a:p>
          <a:p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1EFE9580-4E63-42E9-B4B9-BEA9EEB52E6E}"/>
                  </a:ext>
                </a:extLst>
              </p:cNvPr>
              <p:cNvSpPr txBox="1"/>
              <p:nvPr/>
            </p:nvSpPr>
            <p:spPr>
              <a:xfrm>
                <a:off x="450373" y="1239001"/>
                <a:ext cx="11544015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Intelligent IoT Gateway</a:t>
                </a:r>
              </a:p>
              <a:p>
                <a:endParaRPr lang="en-GB" sz="24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GB" sz="2800" b="1" dirty="0"/>
                  <a:t>For Long-Short Term Memory(LSTM) and Gated Recurrent Units (GRUs), </a:t>
                </a:r>
                <a:r>
                  <a:rPr lang="en-GB" sz="2400" dirty="0"/>
                  <a:t>the number of units in the hidden layers is specified using equation: 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en-GB" sz="2400" dirty="0"/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 is the number of input 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GB" sz="2400" dirty="0"/>
                  <a:t> is the number of output.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400" dirty="0"/>
                  <a:t> is the number of rows (samples) in the training data.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α is a scaling factor between 2 and 10. 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After testing α values ranging from </a:t>
                </a:r>
                <a:r>
                  <a:rPr lang="en-GB" sz="2400" dirty="0" smtClean="0"/>
                  <a:t>2 to </a:t>
                </a:r>
                <a:r>
                  <a:rPr lang="en-GB" sz="2400" dirty="0"/>
                  <a:t>10 (representing the number of units in the hidden layer), the network with the highest accuracy is selected as the best one.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FE9580-4E63-42E9-B4B9-BEA9EEB5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73" y="1239001"/>
                <a:ext cx="11544015" cy="4708981"/>
              </a:xfrm>
              <a:prstGeom prst="rect">
                <a:avLst/>
              </a:prstGeom>
              <a:blipFill rotWithShape="1">
                <a:blip r:embed="rId4"/>
                <a:stretch>
                  <a:fillRect l="-1373" t="-1682" r="-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514703" y="2804984"/>
            <a:ext cx="691002" cy="78850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2077"/>
              </p:ext>
            </p:extLst>
          </p:nvPr>
        </p:nvGraphicFramePr>
        <p:xfrm>
          <a:off x="9860204" y="3593491"/>
          <a:ext cx="2024452" cy="6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1295280" imgH="444240" progId="Equation.DSMT4">
                  <p:embed/>
                </p:oleObj>
              </mc:Choice>
              <mc:Fallback>
                <p:oleObj name="Equation" r:id="rId5" imgW="1295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60204" y="3593491"/>
                        <a:ext cx="2024452" cy="6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733271"/>
            <a:ext cx="1154401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  <a:p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400" dirty="0"/>
              <a:t>Next step is the training.</a:t>
            </a:r>
          </a:p>
          <a:p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400" dirty="0"/>
              <a:t>Training means using a learning algorithm to estimate network weight to reduce the overall error between the value estimated by the trained network and the target value.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5" y="1497754"/>
            <a:ext cx="11544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Intelligent IoT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49706"/>
              </p:ext>
            </p:extLst>
          </p:nvPr>
        </p:nvGraphicFramePr>
        <p:xfrm>
          <a:off x="900544" y="2318047"/>
          <a:ext cx="11093845" cy="4310118"/>
        </p:xfrm>
        <a:graphic>
          <a:graphicData uri="http://schemas.openxmlformats.org/drawingml/2006/table">
            <a:tbl>
              <a:tblPr firstRow="1" firstCol="1" bandRow="1"/>
              <a:tblGrid>
                <a:gridCol w="2773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78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90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3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SimSun"/>
                        </a:rPr>
                        <a:t>Parameters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SimSun"/>
                        </a:rPr>
                        <a:t>MLPNN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ea typeface="SimSun"/>
                        </a:rPr>
                        <a:t>LSTM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ea typeface="SimSun"/>
                        </a:rPr>
                        <a:t>GRUs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Hidden layers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69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Activation function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sigmoid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SimSun"/>
                        </a:rPr>
                        <a:t>relu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relu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Nodes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9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50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50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Optimizer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adam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adam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adam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769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SimSun"/>
                        </a:rPr>
                        <a:t>Loss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+mn-cs"/>
                        </a:rPr>
                        <a:t>binary_crossentropy</a:t>
                      </a:r>
                      <a:endParaRPr lang="en-GB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+mn-cs"/>
                        </a:rPr>
                        <a:t>binary_crossentropy</a:t>
                      </a:r>
                      <a:endParaRPr lang="en-GB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+mn-cs"/>
                        </a:rPr>
                        <a:t>binary_crossentropy</a:t>
                      </a:r>
                      <a:endParaRPr lang="en-GB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epochs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Batch size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5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5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5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7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Verbose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1EFE9580-4E63-42E9-B4B9-BEA9EEB52E6E}"/>
                  </a:ext>
                </a:extLst>
              </p:cNvPr>
              <p:cNvSpPr txBox="1"/>
              <p:nvPr/>
            </p:nvSpPr>
            <p:spPr>
              <a:xfrm>
                <a:off x="450376" y="1472014"/>
                <a:ext cx="11544015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/>
                  <a:t>Intelligent Cloud</a:t>
                </a:r>
              </a:p>
              <a:p>
                <a:endParaRPr lang="en-GB" sz="3200" b="1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Node-Red Starter Kit application .</a:t>
                </a:r>
              </a:p>
              <a:p>
                <a:endParaRPr lang="en-GB" sz="24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Node-Red cloud application will process the offloaded tasks based on prior-beliefs probability distribution of the attributes controlling the light and air condition. </a:t>
                </a:r>
              </a:p>
              <a:p>
                <a:endParaRPr lang="en-GB" sz="24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P(A) is the probability of taking an action,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is the belief and its value respectively, the threshold of an action is 0.5. 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en-GB" sz="24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en-GB" sz="2400" dirty="0"/>
                  <a:t>The equation shows how to calculate the probability of making decision to take an action by the cloud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FE9580-4E63-42E9-B4B9-BEA9EEB5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76" y="1472014"/>
                <a:ext cx="11544015" cy="4770537"/>
              </a:xfrm>
              <a:prstGeom prst="rect">
                <a:avLst/>
              </a:prstGeom>
              <a:blipFill>
                <a:blip r:embed="rId3"/>
                <a:stretch>
                  <a:fillRect l="-1319" t="-1592" b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507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4. Implementation</a:t>
            </a:r>
          </a:p>
        </p:txBody>
      </p:sp>
      <p:sp>
        <p:nvSpPr>
          <p:cNvPr id="2" name="AutoShape 2" descr="https://www.overleaf.com/project/600c8d14eebd9b44f046b21e/file/600c8d14eebd9b1b1b46b2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5" y="1734652"/>
            <a:ext cx="115440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1" dirty="0"/>
              <a:t>Artificial Neural Networks Algorithms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GB" sz="28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1" dirty="0"/>
              <a:t>IoT Gateway Performance</a:t>
            </a:r>
          </a:p>
          <a:p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Artificial Neural Networks Algorithms</a:t>
            </a:r>
          </a:p>
          <a:p>
            <a:endParaRPr lang="en-GB" sz="2800" b="1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Confusion Matrix.</a:t>
            </a:r>
          </a:p>
          <a:p>
            <a:pPr lvl="1"/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Comparison of the three algorithms.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ROC (</a:t>
            </a:r>
            <a:r>
              <a:rPr lang="en-GB" sz="2400" i="1" dirty="0"/>
              <a:t>Receiver Operating Characteristic ) curve. 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Artificial Neural Networks Algorithms</a:t>
            </a:r>
          </a:p>
          <a:p>
            <a:endParaRPr lang="en-GB" sz="28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dirty="0"/>
              <a:t>Confusion Matrix.</a:t>
            </a:r>
          </a:p>
          <a:p>
            <a:pPr lvl="1"/>
            <a:endParaRPr lang="en-GB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AutoShape 2" descr="Confusion Matrix - Applied Deep Learning with Keras"/>
          <p:cNvSpPr>
            <a:spLocks noChangeAspect="1" noChangeArrowheads="1"/>
          </p:cNvSpPr>
          <p:nvPr/>
        </p:nvSpPr>
        <p:spPr bwMode="auto">
          <a:xfrm>
            <a:off x="155575" y="-738188"/>
            <a:ext cx="29718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6108"/>
              </p:ext>
            </p:extLst>
          </p:nvPr>
        </p:nvGraphicFramePr>
        <p:xfrm>
          <a:off x="328569" y="3050254"/>
          <a:ext cx="7791161" cy="2682046"/>
        </p:xfrm>
        <a:graphic>
          <a:graphicData uri="http://schemas.openxmlformats.org/drawingml/2006/table">
            <a:tbl>
              <a:tblPr firstRow="1" firstCol="1" bandRow="1"/>
              <a:tblGrid>
                <a:gridCol w="11130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1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09503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 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Predicted: No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Predicted: Yes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50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MLPNN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LSTM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GRUs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MLPNN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LSTM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GRUs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Actual: No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626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612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603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15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24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5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Actual: Yes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98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20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17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39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117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120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28563"/>
              </p:ext>
            </p:extLst>
          </p:nvPr>
        </p:nvGraphicFramePr>
        <p:xfrm>
          <a:off x="8334046" y="3034924"/>
          <a:ext cx="3763218" cy="2636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44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44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4073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Predicted</a:t>
                      </a:r>
                    </a:p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Predicted</a:t>
                      </a:r>
                    </a:p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505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Actual</a:t>
                      </a:r>
                    </a:p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384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Actual</a:t>
                      </a:r>
                    </a:p>
                    <a:p>
                      <a:pPr algn="ctr"/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Artificial Neural Networks Algorithms</a:t>
            </a:r>
          </a:p>
          <a:p>
            <a:endParaRPr lang="en-GB" sz="2800" b="1" dirty="0"/>
          </a:p>
          <a:p>
            <a:r>
              <a:rPr lang="en-GB" sz="2400" dirty="0"/>
              <a:t>Comparison of the three algorithms with respect to: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Accuracy</a:t>
            </a:r>
            <a:r>
              <a:rPr lang="en-GB" sz="2400" dirty="0"/>
              <a:t> is simply a ratio of correct predictions to the overall observations. (TP+TN)/(N+P)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Precision</a:t>
            </a:r>
            <a:r>
              <a:rPr lang="en-GB" sz="2400" dirty="0"/>
              <a:t> is the ratio of correctly predicted positive observations to all predicted positive observations.  TP/(TP+FP)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Recall </a:t>
            </a:r>
            <a:r>
              <a:rPr lang="en-GB" sz="2400" dirty="0"/>
              <a:t>is a ratio of correctly predicted positive observations to all observations in the actual ‘yes’ class. TP/(TP+FN)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F1-score</a:t>
            </a:r>
            <a:r>
              <a:rPr lang="en-GB" sz="2400" dirty="0"/>
              <a:t> is a weighted average of precision and recall. F1 = 2*Precision*Recall/(Precision + Recall)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Comparison of the three ANN algorithms.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84559"/>
              </p:ext>
            </p:extLst>
          </p:nvPr>
        </p:nvGraphicFramePr>
        <p:xfrm>
          <a:off x="706689" y="2724274"/>
          <a:ext cx="10515600" cy="1914296"/>
        </p:xfrm>
        <a:graphic>
          <a:graphicData uri="http://schemas.openxmlformats.org/drawingml/2006/table">
            <a:tbl>
              <a:tblPr firstRow="1" firstCol="1" bandRow="1"/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8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Parameters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Accuracy (%)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Precision (%)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Recall (%)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F1-Score (%)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MLPNN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87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28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80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44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LSTM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95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89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87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5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GRUs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95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SimSun"/>
                        </a:rPr>
                        <a:t>88</a:t>
                      </a:r>
                      <a:endParaRPr lang="en-GB" sz="240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83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SimSun"/>
                        </a:rPr>
                        <a:t>85</a:t>
                      </a:r>
                      <a:endParaRPr lang="en-GB" sz="2400" dirty="0">
                        <a:effectLst/>
                        <a:latin typeface="+mn-lt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554092" y="1320730"/>
            <a:ext cx="10321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Definitions and Brief Background</a:t>
            </a:r>
          </a:p>
          <a:p>
            <a:endParaRPr lang="en-GB" sz="3200" b="1" dirty="0"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45" y="1859338"/>
            <a:ext cx="6743509" cy="49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Artificial Neural Networks Algorithms</a:t>
            </a:r>
          </a:p>
          <a:p>
            <a:endParaRPr lang="en-GB" sz="2800" b="1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ROC curve: It is a plot of the false positive rate (x-axis) versus the true positive rate (y-axis)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 False Positive Rate = False Positives / (False Positives + True Negatives)  </a:t>
            </a:r>
            <a:endParaRPr lang="en-GB" sz="2400" dirty="0" smtClean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 smtClean="0"/>
              <a:t>True </a:t>
            </a:r>
            <a:r>
              <a:rPr lang="en-GB" sz="2400" dirty="0"/>
              <a:t>Positive Rate = True Positives / (True Positives + False Negatives)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Artificial Neural Networks Algorithms</a:t>
            </a:r>
          </a:p>
          <a:p>
            <a:endParaRPr lang="en-GB" sz="2800" b="1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800" b="1" dirty="0"/>
              <a:t>ROC curve: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MLPNN: 0.50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LSTM: 0.84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GB" sz="2400" dirty="0"/>
              <a:t>GRU: 0.80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74" y="2156013"/>
            <a:ext cx="7811350" cy="421213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IoT Gateway Performance</a:t>
            </a:r>
          </a:p>
          <a:p>
            <a:endParaRPr lang="en-GB" sz="28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1" dirty="0"/>
              <a:t>Two scenarios were built.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Offloading ( </a:t>
            </a:r>
            <a:r>
              <a:rPr lang="en-GB" sz="2400" dirty="0" smtClean="0"/>
              <a:t>DIM).</a:t>
            </a: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No offloading (local </a:t>
            </a:r>
            <a:r>
              <a:rPr lang="en-GB" sz="2400" dirty="0" smtClean="0"/>
              <a:t>).</a:t>
            </a:r>
            <a:endParaRPr lang="en-GB" sz="2400" dirty="0"/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2800" b="1" dirty="0"/>
              <a:t>The scenarios were compared according to: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Tasks Processing Time.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GB" sz="2400" dirty="0"/>
              <a:t>Gateway CPU Utilization.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IoT Gateway Performance</a:t>
            </a:r>
          </a:p>
          <a:p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This process starts with four parallel tasks (two light-control tasks and two temperature-control tasks). </a:t>
            </a:r>
          </a:p>
          <a:p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When one of the tasks ends, the gateway chooses a random delay (1-20 seconds) to start another task</a:t>
            </a:r>
            <a:endParaRPr lang="en-GB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695955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IoT Gateway Performance</a:t>
            </a:r>
          </a:p>
          <a:p>
            <a:endParaRPr lang="en-GB" sz="2800" dirty="0"/>
          </a:p>
          <a:p>
            <a:r>
              <a:rPr lang="en-GB" sz="2400" dirty="0"/>
              <a:t>Tasks Processing Time.</a:t>
            </a:r>
          </a:p>
          <a:p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presents the processing times of the first 50 tasks processed locally for both no-offloading and offloading.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No Offloading </a:t>
            </a:r>
            <a:r>
              <a:rPr lang="en-GB" sz="2400" dirty="0"/>
              <a:t>(DIM):  42 s and 53 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Offloading </a:t>
            </a:r>
            <a:r>
              <a:rPr lang="en-GB" sz="2400" dirty="0"/>
              <a:t>36 s and 46 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Enforcing the gateway to process all coming tasks locally causes either a delay or a connection loss when it is overloaded.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35" y="2650318"/>
            <a:ext cx="4782065" cy="407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7" y="1326879"/>
            <a:ext cx="66063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IoT Gateway Performance</a:t>
            </a:r>
            <a:endParaRPr lang="en-GB" sz="2800" dirty="0"/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No offloading: fluctuating between 87% and 96% for all remaining tasks.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Offloading: fluctuating between 72% and 94%.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With offloading, it is less than 90% most of the 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without offloading is usually greater than 90%.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lvl="2"/>
            <a:endParaRPr lang="en-GB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73" y="3175286"/>
            <a:ext cx="4926227" cy="368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6039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IoT Gateway Performance</a:t>
            </a:r>
            <a:endParaRPr lang="en-GB" sz="2800" dirty="0"/>
          </a:p>
          <a:p>
            <a:endParaRPr lang="en-GB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The no-offloading scenario enforces all new tasks to be processed locally without testing the operation of the gateway.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The gateway might be unable to process more tasks because doing so would cause service interruptions.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The offloading threshold guarantees that the CPU utilization never reaches 100%, which ensures that the gateway runs smoothly and continuously without any service </a:t>
            </a:r>
            <a:r>
              <a:rPr lang="en-GB" sz="2400" dirty="0" smtClean="0"/>
              <a:t>interruptions.</a:t>
            </a:r>
            <a:endParaRPr lang="en-GB" sz="2400" dirty="0"/>
          </a:p>
          <a:p>
            <a:pPr lvl="2"/>
            <a:endParaRPr lang="en-GB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603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r>
              <a:rPr lang="en-GB" sz="3200" b="1" dirty="0">
                <a:ea typeface="Verdana" panose="020B0604030504040204" pitchFamily="34" charset="0"/>
              </a:rPr>
              <a:t>Distributed Intelligence Model (DIM) </a:t>
            </a:r>
          </a:p>
          <a:p>
            <a:endParaRPr lang="en-GB" sz="2400" b="1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Local data processing of the most real time data for fast decision and action making.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Offload coming tasks when the gateway is overload.</a:t>
            </a:r>
          </a:p>
          <a:p>
            <a:pPr lvl="1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Avoid sending most of the data to the cloud for security and privacy purposes.</a:t>
            </a:r>
          </a:p>
          <a:p>
            <a:pPr lvl="1"/>
            <a:endParaRPr lang="en-GB" sz="24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Enable IoT network to be more resourceful in terms of energy and communication bandwidth.</a:t>
            </a:r>
          </a:p>
          <a:p>
            <a:pPr lvl="2"/>
            <a:endParaRPr lang="en-GB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5.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Evaluation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804439"/>
            <a:ext cx="115440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concept of Distributed Intelligence (DI) in the context of Internet of Things(</a:t>
            </a:r>
            <a:r>
              <a:rPr lang="en-GB" sz="2400" dirty="0" err="1"/>
              <a:t>IoT</a:t>
            </a:r>
            <a:r>
              <a:rPr lang="en-GB" sz="2400" dirty="0"/>
              <a:t>) was presented. 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We investigated in details the ability of an </a:t>
            </a:r>
            <a:r>
              <a:rPr lang="en-GB" sz="2400" dirty="0" err="1"/>
              <a:t>IoT</a:t>
            </a:r>
            <a:r>
              <a:rPr lang="en-GB" sz="2400" dirty="0"/>
              <a:t> gateway and cloud to process </a:t>
            </a:r>
            <a:r>
              <a:rPr lang="en-GB" sz="2400" dirty="0" err="1"/>
              <a:t>IoT</a:t>
            </a:r>
            <a:r>
              <a:rPr lang="en-GB" sz="2400" dirty="0"/>
              <a:t> data. 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We conducted a proof of concept implementation of an </a:t>
            </a:r>
            <a:r>
              <a:rPr lang="en-GB" sz="2400" dirty="0" err="1"/>
              <a:t>IoT</a:t>
            </a:r>
            <a:r>
              <a:rPr lang="en-GB" sz="2400" dirty="0"/>
              <a:t> system that includes our demonstration of the Distributed Intelligence Mode.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model was applied to a smart home system, aimed to control home appliances.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6.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Conclusion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506443" y="1829153"/>
            <a:ext cx="115440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Three types of Artificial Neural Networks were evaluated. 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results showed that Long-Short Term Memory (LSTM) has the best performance over Multi-layer Perceptron Neural Networks (MLPNN) and Gated Recurrent Units (GRUs).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Long-Short Term Memory (LSTM) on the gateway to process the local tasks to control home appliances based on past experience.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For processing offloaded task on the cloud, we implemented prior beliefs on the cloud.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6.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Conclusion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554092" y="1320730"/>
            <a:ext cx="1032138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Definitions and Brief Background</a:t>
            </a:r>
          </a:p>
          <a:p>
            <a:endParaRPr lang="en-GB" sz="3200" b="1" dirty="0"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ea typeface="Verdana" panose="020B0604030504040204" pitchFamily="34" charset="0"/>
              </a:rPr>
              <a:t>Internet of Things (IoT):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Billions of physical devices around the world that are now connected to the internet, all collecting and sharing data. </a:t>
            </a:r>
          </a:p>
          <a:p>
            <a:endParaRPr lang="en-GB" sz="2800" dirty="0"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>
                <a:ea typeface="Verdana" panose="020B0604030504040204" pitchFamily="34" charset="0"/>
              </a:rPr>
              <a:t> It is expected that :</a:t>
            </a:r>
            <a:endParaRPr lang="en-GB" sz="2800" dirty="0">
              <a:ea typeface="Verdan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 8.4 billions smart devices will be associated with Internet by 2022 [1].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 machine to machine connection is expected to reach 27 billions by 2024 [1].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6" y="1326879"/>
            <a:ext cx="115440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We built two scenarios for evaluating our model that are edge based smart home system and Distributed Intelligence smart home system.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W</a:t>
            </a:r>
            <a:r>
              <a:rPr lang="en-GB" sz="2400" dirty="0" smtClean="0"/>
              <a:t>e </a:t>
            </a:r>
            <a:r>
              <a:rPr lang="en-GB" sz="2400" dirty="0"/>
              <a:t>compared between the scenarios with regard to task processing time and gateway CPU utilization.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The model showed that the collaboration between the gateway and the cloud helps the gateway to run smoothly and continuously without service interruption.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6.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Conclusion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5" y="1400638"/>
            <a:ext cx="115440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ea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Local data processing of the most real time data for fast decision and action making.</a:t>
            </a:r>
          </a:p>
          <a:p>
            <a:pPr lvl="0"/>
            <a:endParaRPr lang="en-GB" sz="2400" dirty="0">
              <a:ea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Offload coming tasks when the gateway is overload. </a:t>
            </a:r>
          </a:p>
          <a:p>
            <a:pPr lvl="0"/>
            <a:endParaRPr lang="en-GB" sz="2400" dirty="0">
              <a:ea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Avoid sending most of the data to the cloud for security and privacy purposes.</a:t>
            </a:r>
          </a:p>
          <a:p>
            <a:r>
              <a:rPr lang="en-GB" sz="2400" dirty="0">
                <a:ea typeface="Verdana" panose="020B0604030504040204" pitchFamily="34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Enable IoT network to be more resourceful in terms of energy and communication bandwidth.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lvl="0"/>
            <a:endParaRPr lang="en-GB" sz="2400" dirty="0">
              <a:ea typeface="Verdana" panose="020B0604030504040204" pitchFamily="34" charset="0"/>
            </a:endParaRPr>
          </a:p>
          <a:p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7</a:t>
            </a:r>
            <a:r>
              <a:rPr lang="en-US" sz="4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Contributions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50375" y="1400638"/>
            <a:ext cx="115440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ea typeface="Verdana" panose="020B060403050404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sz="2400" dirty="0" err="1"/>
              <a:t>Rababah</a:t>
            </a:r>
            <a:r>
              <a:rPr lang="en-GB" sz="2400" dirty="0"/>
              <a:t> B, </a:t>
            </a:r>
            <a:r>
              <a:rPr lang="en-GB" sz="2400" dirty="0" err="1"/>
              <a:t>Alam</a:t>
            </a:r>
            <a:r>
              <a:rPr lang="en-GB" sz="2400" dirty="0"/>
              <a:t> T, </a:t>
            </a:r>
            <a:r>
              <a:rPr lang="en-GB" sz="2400" dirty="0" err="1"/>
              <a:t>Eskicioglu</a:t>
            </a:r>
            <a:r>
              <a:rPr lang="en-GB" sz="2400" dirty="0"/>
              <a:t> R. The Next Generation Internet of Things Architecture Towards Distributed Intelligence: Reviews, Applications, and Research Challenges. Journal of Telecommunication, Electronic and Computer Engineering (JTEC). 2020 Jul 1;12(2).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sz="2400" dirty="0"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err="1"/>
              <a:t>Rababah</a:t>
            </a:r>
            <a:r>
              <a:rPr lang="en-GB" sz="2400" dirty="0"/>
              <a:t> B, </a:t>
            </a:r>
            <a:r>
              <a:rPr lang="en-GB" sz="2400" dirty="0" err="1"/>
              <a:t>Eskicioglu</a:t>
            </a:r>
            <a:r>
              <a:rPr lang="en-GB" sz="2400" dirty="0"/>
              <a:t> R. Distributed Intelligence Model for IoT Applications Based on Neural Networks. International Journal of Computer Network and Information Security(IJCNIS), accepted. </a:t>
            </a:r>
          </a:p>
          <a:p>
            <a:pPr lvl="0"/>
            <a:endParaRPr lang="en-GB" sz="2400" dirty="0"/>
          </a:p>
          <a:p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US" sz="2400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7. Contributions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FE9580-4E63-42E9-B4B9-BEA9EEB52E6E}"/>
              </a:ext>
            </a:extLst>
          </p:cNvPr>
          <p:cNvSpPr txBox="1"/>
          <p:nvPr/>
        </p:nvSpPr>
        <p:spPr>
          <a:xfrm>
            <a:off x="464024" y="1818408"/>
            <a:ext cx="115440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 order to enhance the presented model, a few work can be performed in the future:</a:t>
            </a:r>
          </a:p>
          <a:p>
            <a:r>
              <a:rPr lang="en-GB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Implement an Artificial Neural Networks (ANN) algorithm on the cloud.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Investigate another offloading criteria and compare between them for supporting service level.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 Finally, test the model for large scale IoT systems such as traffic management.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3" y="305983"/>
            <a:ext cx="45579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8. </a:t>
            </a:r>
            <a:r>
              <a:rPr lang="en-GB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Future work</a:t>
            </a:r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9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9</a:t>
            </a:r>
            <a:r>
              <a:rPr lang="en-US" sz="44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3848" y="1569661"/>
            <a:ext cx="110139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[1] R. </a:t>
            </a:r>
            <a:r>
              <a:rPr lang="en-GB" dirty="0" err="1"/>
              <a:t>Kandaswamy</a:t>
            </a:r>
            <a:r>
              <a:rPr lang="en-GB" dirty="0"/>
              <a:t> and D. </a:t>
            </a:r>
            <a:r>
              <a:rPr lang="en-GB" dirty="0" err="1"/>
              <a:t>Furlonger,Blockchain</a:t>
            </a:r>
            <a:r>
              <a:rPr lang="en-GB" dirty="0"/>
              <a:t>-based transformation: A </a:t>
            </a:r>
            <a:r>
              <a:rPr lang="en-GB" dirty="0" err="1"/>
              <a:t>gart-ner</a:t>
            </a:r>
            <a:r>
              <a:rPr lang="en-GB" dirty="0"/>
              <a:t> trend insight </a:t>
            </a:r>
            <a:r>
              <a:rPr lang="en-GB" dirty="0" err="1"/>
              <a:t>report,https</a:t>
            </a:r>
            <a:r>
              <a:rPr lang="en-GB" dirty="0"/>
              <a:t> : / / www . </a:t>
            </a:r>
            <a:r>
              <a:rPr lang="en-GB" dirty="0" err="1"/>
              <a:t>gartner</a:t>
            </a:r>
            <a:r>
              <a:rPr lang="en-GB" dirty="0"/>
              <a:t> . com / </a:t>
            </a:r>
            <a:r>
              <a:rPr lang="en-GB" dirty="0" err="1"/>
              <a:t>en</a:t>
            </a:r>
            <a:r>
              <a:rPr lang="en-GB" dirty="0"/>
              <a:t> / doc / 3869696 -blockchain-based-transformation-a-gartner-trend-insight-report#a-1126710717, Last accessed on 2020-04-04, May 2013.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[2] J. Miranda, N. M ̈</a:t>
            </a:r>
            <a:r>
              <a:rPr lang="en-GB" dirty="0" err="1"/>
              <a:t>akitalo</a:t>
            </a:r>
            <a:r>
              <a:rPr lang="en-GB" dirty="0"/>
              <a:t>, J. Garcia-Alonso, J. </a:t>
            </a:r>
            <a:r>
              <a:rPr lang="en-GB" dirty="0" err="1"/>
              <a:t>Berrocal</a:t>
            </a:r>
            <a:r>
              <a:rPr lang="en-GB" dirty="0"/>
              <a:t>, T. </a:t>
            </a:r>
            <a:r>
              <a:rPr lang="en-GB" dirty="0" err="1"/>
              <a:t>Mikkonen</a:t>
            </a:r>
            <a:r>
              <a:rPr lang="en-GB" dirty="0"/>
              <a:t>, C. </a:t>
            </a:r>
            <a:r>
              <a:rPr lang="en-GB" dirty="0" err="1"/>
              <a:t>Canal,and</a:t>
            </a:r>
            <a:r>
              <a:rPr lang="en-GB" dirty="0"/>
              <a:t> J. M. Murillo, “From the internet of things to the internet of people,”</a:t>
            </a:r>
            <a:r>
              <a:rPr lang="en-GB" dirty="0" err="1"/>
              <a:t>IEEEInternet</a:t>
            </a:r>
            <a:r>
              <a:rPr lang="en-GB" dirty="0"/>
              <a:t> Computing, vol. 19, no. 2, pp. 40–47, 2015.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[3] K. Ashton, “That ‘internet of things’ </a:t>
            </a:r>
            <a:r>
              <a:rPr lang="en-GB" dirty="0" err="1"/>
              <a:t>thing,”RFID</a:t>
            </a:r>
            <a:r>
              <a:rPr lang="en-GB" dirty="0"/>
              <a:t> journal, vol. 22, no. 7,pp. 97–114, 2009.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[4] J.-W. Yoon, Y.-k. Ku, C.-S. Nam, and D.-R. Shin, “Sensor network middle-ware for distributed and heterogeneous environments,” in2009 </a:t>
            </a:r>
            <a:r>
              <a:rPr lang="en-GB" dirty="0" err="1"/>
              <a:t>InternationalConference</a:t>
            </a:r>
            <a:r>
              <a:rPr lang="en-GB" dirty="0"/>
              <a:t> on New Trends in Information and Service Science, IEEE, 2009,pp. 979–982.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[5] J. </a:t>
            </a:r>
            <a:r>
              <a:rPr lang="en-GB" dirty="0" err="1"/>
              <a:t>Bian</a:t>
            </a:r>
            <a:r>
              <a:rPr lang="en-GB" dirty="0"/>
              <a:t>, D. Fan, and J. Zhang, “The new intelligent home control </a:t>
            </a:r>
            <a:r>
              <a:rPr lang="en-GB" dirty="0" err="1"/>
              <a:t>systembased</a:t>
            </a:r>
            <a:r>
              <a:rPr lang="en-GB" dirty="0"/>
              <a:t> on the dynamic and intelligent gateway,” in2011 4th IEEE </a:t>
            </a:r>
            <a:r>
              <a:rPr lang="en-GB" dirty="0" err="1"/>
              <a:t>Interna-tional</a:t>
            </a:r>
            <a:r>
              <a:rPr lang="en-GB" dirty="0"/>
              <a:t> Conference on Broadband Network and Multimedia Technology, IEEE,2011, pp. 526–530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4817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237962-D3B6-4288-B750-B592B21D1FE4}"/>
              </a:ext>
            </a:extLst>
          </p:cNvPr>
          <p:cNvSpPr txBox="1"/>
          <p:nvPr/>
        </p:nvSpPr>
        <p:spPr>
          <a:xfrm>
            <a:off x="464024" y="305983"/>
            <a:ext cx="4121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9</a:t>
            </a:r>
            <a:r>
              <a:rPr lang="en-US" sz="44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.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3848" y="1569661"/>
            <a:ext cx="11013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766120" y="1569661"/>
            <a:ext cx="103254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[6] S. M. </a:t>
            </a:r>
            <a:r>
              <a:rPr lang="en-GB" dirty="0" err="1"/>
              <a:t>Babu</a:t>
            </a:r>
            <a:r>
              <a:rPr lang="en-GB" dirty="0"/>
              <a:t>, A. J. Lakshmi, and B. T. Rao, “A study on cloud based </a:t>
            </a:r>
            <a:r>
              <a:rPr lang="en-GB" dirty="0" err="1"/>
              <a:t>internetof</a:t>
            </a:r>
            <a:r>
              <a:rPr lang="en-GB" dirty="0"/>
              <a:t> things: </a:t>
            </a:r>
            <a:r>
              <a:rPr lang="en-GB" dirty="0" err="1"/>
              <a:t>Cloudiot</a:t>
            </a:r>
            <a:r>
              <a:rPr lang="en-GB" dirty="0"/>
              <a:t>,” in2015 global conference on communication technologies(GCCT), IEEE, 2015, pp. 60–65.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[7] A. M. </a:t>
            </a:r>
            <a:r>
              <a:rPr lang="en-GB" dirty="0" err="1"/>
              <a:t>Rahmani</a:t>
            </a:r>
            <a:r>
              <a:rPr lang="en-GB" dirty="0"/>
              <a:t>, T. N. Gia, B. </a:t>
            </a:r>
            <a:r>
              <a:rPr lang="en-GB" dirty="0" err="1"/>
              <a:t>Negash</a:t>
            </a:r>
            <a:r>
              <a:rPr lang="en-GB" dirty="0"/>
              <a:t>, A. </a:t>
            </a:r>
            <a:r>
              <a:rPr lang="en-GB" dirty="0" err="1"/>
              <a:t>Anzanpour</a:t>
            </a:r>
            <a:r>
              <a:rPr lang="en-GB" dirty="0"/>
              <a:t>, I. </a:t>
            </a:r>
            <a:r>
              <a:rPr lang="en-GB" dirty="0" err="1"/>
              <a:t>Azimi</a:t>
            </a:r>
            <a:r>
              <a:rPr lang="en-GB" dirty="0"/>
              <a:t>, M. </a:t>
            </a:r>
            <a:r>
              <a:rPr lang="en-GB" dirty="0" err="1"/>
              <a:t>Jiang,and</a:t>
            </a:r>
            <a:r>
              <a:rPr lang="en-GB" dirty="0"/>
              <a:t> P. </a:t>
            </a:r>
            <a:r>
              <a:rPr lang="en-GB" dirty="0" err="1"/>
              <a:t>Liljeberg</a:t>
            </a:r>
            <a:r>
              <a:rPr lang="en-GB" dirty="0"/>
              <a:t>, “Exploiting smart e-health gateways at the edge of </a:t>
            </a:r>
            <a:r>
              <a:rPr lang="en-GB" dirty="0" err="1"/>
              <a:t>healthcareinternet</a:t>
            </a:r>
            <a:r>
              <a:rPr lang="en-GB" dirty="0"/>
              <a:t>-of-things: A fog computing </a:t>
            </a:r>
            <a:r>
              <a:rPr lang="en-GB" dirty="0" err="1"/>
              <a:t>approach,”Future</a:t>
            </a:r>
            <a:r>
              <a:rPr lang="en-GB" dirty="0"/>
              <a:t> Generation </a:t>
            </a:r>
            <a:r>
              <a:rPr lang="en-GB" dirty="0" err="1"/>
              <a:t>ComputerSystems</a:t>
            </a:r>
            <a:r>
              <a:rPr lang="en-GB" dirty="0"/>
              <a:t>, vol. 78, pp. 641–658, 2018.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[8] H. Rahman and R. </a:t>
            </a:r>
            <a:r>
              <a:rPr lang="en-GB" dirty="0" err="1"/>
              <a:t>Rahmani</a:t>
            </a:r>
            <a:r>
              <a:rPr lang="en-GB" dirty="0"/>
              <a:t>, “Enabling distributed intelligence assisted </a:t>
            </a:r>
            <a:r>
              <a:rPr lang="en-GB" dirty="0" err="1"/>
              <a:t>futureinternet</a:t>
            </a:r>
            <a:r>
              <a:rPr lang="en-GB" dirty="0"/>
              <a:t> of things controller (</a:t>
            </a:r>
            <a:r>
              <a:rPr lang="en-GB" dirty="0" err="1"/>
              <a:t>fitc</a:t>
            </a:r>
            <a:r>
              <a:rPr lang="en-GB" dirty="0"/>
              <a:t>),”Applied computing and informatics, vol. 14,no. 1, pp. 73–87, 2018.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[9] R. Sosa, C. </a:t>
            </a:r>
            <a:r>
              <a:rPr lang="en-GB" dirty="0" err="1"/>
              <a:t>Kiraly</a:t>
            </a:r>
            <a:r>
              <a:rPr lang="en-GB" dirty="0"/>
              <a:t>, and J. D. P. Rodriguez, “Offloading execution from </a:t>
            </a:r>
            <a:r>
              <a:rPr lang="en-GB" dirty="0" err="1"/>
              <a:t>edgeto</a:t>
            </a:r>
            <a:r>
              <a:rPr lang="en-GB" dirty="0"/>
              <a:t> cloud: A dynamic node-red based approach,” in10th IEEE </a:t>
            </a:r>
            <a:r>
              <a:rPr lang="en-GB" dirty="0" err="1"/>
              <a:t>InternationalConference</a:t>
            </a:r>
            <a:r>
              <a:rPr lang="en-GB" dirty="0"/>
              <a:t> on Cloud Computing Technology and Science (</a:t>
            </a:r>
            <a:r>
              <a:rPr lang="en-GB" dirty="0" err="1"/>
              <a:t>CloudCom</a:t>
            </a:r>
            <a:r>
              <a:rPr lang="en-GB" dirty="0"/>
              <a:t>), </a:t>
            </a:r>
            <a:r>
              <a:rPr lang="en-GB" dirty="0" err="1"/>
              <a:t>IEEE,Nicosia</a:t>
            </a:r>
            <a:r>
              <a:rPr lang="en-GB" dirty="0"/>
              <a:t>, Cyprus, 2018, pp. 149–152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E490DC1-C8B6-4745-BC62-921D4D2A4FC2}"/>
              </a:ext>
            </a:extLst>
          </p:cNvPr>
          <p:cNvSpPr txBox="1"/>
          <p:nvPr/>
        </p:nvSpPr>
        <p:spPr>
          <a:xfrm>
            <a:off x="3634711" y="2875002"/>
            <a:ext cx="4121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Thank You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0DB533C-0C3F-4BE7-AA40-2D336C50B09B}"/>
              </a:ext>
            </a:extLst>
          </p:cNvPr>
          <p:cNvSpPr txBox="1"/>
          <p:nvPr/>
        </p:nvSpPr>
        <p:spPr>
          <a:xfrm>
            <a:off x="3460540" y="3982998"/>
            <a:ext cx="4121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Questions?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B4A0958-F479-3042-BD6B-FD096C0A4E15}"/>
              </a:ext>
            </a:extLst>
          </p:cNvPr>
          <p:cNvGrpSpPr/>
          <p:nvPr/>
        </p:nvGrpSpPr>
        <p:grpSpPr>
          <a:xfrm>
            <a:off x="0" y="0"/>
            <a:ext cx="8077200" cy="1100790"/>
            <a:chOff x="0" y="0"/>
            <a:chExt cx="8077200" cy="11007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CC2A97C-B128-A341-A30B-DBF862896551}"/>
                </a:ext>
              </a:extLst>
            </p:cNvPr>
            <p:cNvSpPr txBox="1"/>
            <p:nvPr/>
          </p:nvSpPr>
          <p:spPr>
            <a:xfrm>
              <a:off x="2552757" y="258008"/>
              <a:ext cx="5524443" cy="584775"/>
            </a:xfrm>
            <a:prstGeom prst="rect">
              <a:avLst/>
            </a:prstGeom>
            <a:solidFill>
              <a:srgbClr val="A6CBEC">
                <a:alpha val="14000"/>
              </a:srgbClr>
            </a:solidFill>
            <a:effectLst>
              <a:glow rad="63500">
                <a:schemeClr val="accent3">
                  <a:satMod val="175000"/>
                  <a:alpha val="23000"/>
                </a:schemeClr>
              </a:glow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chin" panose="02000803020000020003" pitchFamily="2" charset="0"/>
                </a:rPr>
                <a:t>Computer Science Department</a:t>
              </a: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9AF43BBB-30AB-474F-BFC3-44A64D963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80612" cy="1100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3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068396-D58A-450E-8B6C-EAD913CB9588}"/>
              </a:ext>
            </a:extLst>
          </p:cNvPr>
          <p:cNvSpPr txBox="1"/>
          <p:nvPr/>
        </p:nvSpPr>
        <p:spPr>
          <a:xfrm>
            <a:off x="543206" y="984120"/>
            <a:ext cx="103213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Definitions and Brief Background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>
                <a:ea typeface="Verdana" panose="020B0604030504040204" pitchFamily="34" charset="0"/>
              </a:rPr>
              <a:t>Cloud computing: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Distant servers hosted on the internet to store, manage, and process data, rather than a local server.</a:t>
            </a:r>
          </a:p>
          <a:p>
            <a:endParaRPr lang="en-GB" sz="2800" b="1" dirty="0"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b="1" dirty="0">
                <a:ea typeface="Verdana" panose="020B0604030504040204" pitchFamily="34" charset="0"/>
              </a:rPr>
              <a:t> Edge computing: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Enable the technologies that allow computing to be done at the edge of the network, close to the end devices.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6057" y="1361886"/>
            <a:ext cx="782182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Definitions and Brief Background</a:t>
            </a:r>
          </a:p>
          <a:p>
            <a:endParaRPr lang="en-GB" sz="2800" b="1" dirty="0">
              <a:ea typeface="Verdan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800" dirty="0">
                <a:ea typeface="Verdana" panose="020B0604030504040204" pitchFamily="34" charset="0"/>
              </a:rPr>
              <a:t>Common scenario of IoT Processing Data:</a:t>
            </a:r>
          </a:p>
          <a:p>
            <a:endParaRPr lang="en-GB" sz="2800" dirty="0">
              <a:ea typeface="Verdan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End devices Collect data from the environment.</a:t>
            </a:r>
          </a:p>
          <a:p>
            <a:endParaRPr lang="en-GB" sz="2400" dirty="0">
              <a:ea typeface="Verdan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Edge connect cloud and end devices by different transmission protocols.</a:t>
            </a:r>
          </a:p>
          <a:p>
            <a:endParaRPr lang="en-GB" sz="2400" dirty="0">
              <a:ea typeface="Verdan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Cloud processes the data, obtain  the Knowledge and make the decision.</a:t>
            </a:r>
            <a:endParaRPr lang="en-GB" sz="2800" dirty="0"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197" y="2552182"/>
            <a:ext cx="3993487" cy="408339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1D086C-4340-4A5B-9D09-6F5B31B1156E}"/>
              </a:ext>
            </a:extLst>
          </p:cNvPr>
          <p:cNvSpPr txBox="1"/>
          <p:nvPr/>
        </p:nvSpPr>
        <p:spPr>
          <a:xfrm>
            <a:off x="464024" y="305983"/>
            <a:ext cx="3875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1. Introduction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0224" y="1319973"/>
            <a:ext cx="65083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Definitions and Brief Background.</a:t>
            </a:r>
            <a:endParaRPr lang="en-GB" sz="2800" b="1" dirty="0">
              <a:ea typeface="Verdana" panose="020B0604030504040204" pitchFamily="34" charset="0"/>
            </a:endParaRPr>
          </a:p>
          <a:p>
            <a:endParaRPr lang="en-GB" sz="2800" b="1" dirty="0">
              <a:ea typeface="Verdan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ea typeface="Verdana" panose="020B0604030504040204" pitchFamily="34" charset="0"/>
              </a:rPr>
              <a:t>Common scenario Challenges:</a:t>
            </a:r>
          </a:p>
          <a:p>
            <a:r>
              <a:rPr lang="en-GB" sz="2800" b="1" dirty="0">
                <a:ea typeface="Verdana" panose="020B0604030504040204" pitchFamily="34" charset="0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Latency.</a:t>
            </a:r>
          </a:p>
          <a:p>
            <a:endParaRPr lang="en-GB" sz="2400" dirty="0">
              <a:ea typeface="Verdan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Security and privacy.</a:t>
            </a:r>
          </a:p>
          <a:p>
            <a:endParaRPr lang="en-GB" sz="2400" dirty="0">
              <a:ea typeface="Verdan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High bandwidth.</a:t>
            </a:r>
          </a:p>
          <a:p>
            <a:endParaRPr lang="en-GB" sz="2400" dirty="0">
              <a:ea typeface="Verdan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2400" dirty="0">
                <a:ea typeface="Verdana" panose="020B0604030504040204" pitchFamily="34" charset="0"/>
              </a:rPr>
              <a:t>Power consumptions.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26" y="1637782"/>
            <a:ext cx="3993487" cy="40833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C9D40C37-8289-FF4D-8F3E-E9B5D55C7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71" y="77383"/>
            <a:ext cx="1807027" cy="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3540</Words>
  <Application>Microsoft Office PowerPoint</Application>
  <PresentationFormat>Custom</PresentationFormat>
  <Paragraphs>672</Paragraphs>
  <Slides>66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LaProf</dc:creator>
  <cp:lastModifiedBy>Engineer</cp:lastModifiedBy>
  <cp:revision>264</cp:revision>
  <dcterms:created xsi:type="dcterms:W3CDTF">2018-04-26T03:43:54Z</dcterms:created>
  <dcterms:modified xsi:type="dcterms:W3CDTF">2021-04-20T17:03:37Z</dcterms:modified>
</cp:coreProperties>
</file>