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h+HO1n9jJAbic8zxE21PZQ7Lal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251BC3-6740-4059-A77D-98CE874B6B2E}">
  <a:tblStyle styleId="{99251BC3-6740-4059-A77D-98CE874B6B2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EEE8"/>
          </a:solidFill>
        </a:fill>
      </a:tcStyle>
    </a:wholeTbl>
    <a:band1H>
      <a:tcTxStyle/>
      <a:tcStyle>
        <a:fill>
          <a:solidFill>
            <a:srgbClr val="FCDCCE"/>
          </a:solidFill>
        </a:fill>
      </a:tcStyle>
    </a:band1H>
    <a:band2H>
      <a:tcTxStyle/>
    </a:band2H>
    <a:band1V>
      <a:tcTxStyle/>
      <a:tcStyle>
        <a:fill>
          <a:solidFill>
            <a:srgbClr val="FCDCCE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\\10.1.20.245\Public\TRANSIT JOB MULTIMEDIA\01_MEDIA MENGAJAR COE 2-3\TEMPLATE (PIPIT)\BANNER PPT SMK K13_3.png" id="15" name="Google Shape;15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086871"/>
            <a:ext cx="9144000" cy="7985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2438400" y="304800"/>
            <a:ext cx="6019800" cy="2074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500"/>
              <a:buFont typeface="Arial"/>
              <a:buNone/>
            </a:pPr>
            <a:r>
              <a:t/>
            </a:r>
            <a:endParaRPr b="1" i="0" sz="4500" u="none" cap="none" strike="noStrike">
              <a:solidFill>
                <a:srgbClr val="3F315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3F3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3F3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-5290" l="0" r="0" t="594"/>
          <a:stretch/>
        </p:blipFill>
        <p:spPr>
          <a:xfrm>
            <a:off x="-17292" y="-5555"/>
            <a:ext cx="9144000" cy="64087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"/>
          <p:cNvGrpSpPr/>
          <p:nvPr/>
        </p:nvGrpSpPr>
        <p:grpSpPr>
          <a:xfrm>
            <a:off x="2123728" y="476672"/>
            <a:ext cx="7023645" cy="1492688"/>
            <a:chOff x="2123728" y="476672"/>
            <a:chExt cx="7023645" cy="1492688"/>
          </a:xfrm>
        </p:grpSpPr>
        <p:grpSp>
          <p:nvGrpSpPr>
            <p:cNvPr id="92" name="Google Shape;92;p1"/>
            <p:cNvGrpSpPr/>
            <p:nvPr/>
          </p:nvGrpSpPr>
          <p:grpSpPr>
            <a:xfrm>
              <a:off x="2127100" y="476672"/>
              <a:ext cx="7020273" cy="1492688"/>
              <a:chOff x="1822023" y="501497"/>
              <a:chExt cx="7321977" cy="1492688"/>
            </a:xfrm>
          </p:grpSpPr>
          <p:sp>
            <p:nvSpPr>
              <p:cNvPr id="93" name="Google Shape;93;p1"/>
              <p:cNvSpPr/>
              <p:nvPr/>
            </p:nvSpPr>
            <p:spPr>
              <a:xfrm>
                <a:off x="3635896" y="501497"/>
                <a:ext cx="5508104" cy="840526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 txBox="1"/>
              <p:nvPr/>
            </p:nvSpPr>
            <p:spPr>
              <a:xfrm>
                <a:off x="3437323" y="595495"/>
                <a:ext cx="446449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GB" sz="3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SISTEM BILANGAN</a:t>
                </a:r>
                <a:endParaRPr b="1" i="0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 flipH="1">
                <a:off x="1822023" y="501497"/>
                <a:ext cx="1813872" cy="840525"/>
              </a:xfrm>
              <a:prstGeom prst="homePlate">
                <a:avLst>
                  <a:gd fmla="val 50000" name="adj"/>
                </a:avLst>
              </a:prstGeom>
              <a:solidFill>
                <a:srgbClr val="E36C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 txBox="1"/>
              <p:nvPr/>
            </p:nvSpPr>
            <p:spPr>
              <a:xfrm>
                <a:off x="2186558" y="609190"/>
                <a:ext cx="1146919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280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BAB 2</a:t>
                </a:r>
                <a:endParaRPr b="1" sz="28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3598590" y="501946"/>
                <a:ext cx="72008" cy="840075"/>
              </a:xfrm>
              <a:prstGeom prst="rect">
                <a:avLst/>
              </a:prstGeom>
              <a:gradFill>
                <a:gsLst>
                  <a:gs pos="0">
                    <a:srgbClr val="205867"/>
                  </a:gs>
                  <a:gs pos="100000">
                    <a:srgbClr val="205867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" name="Google Shape;98;p1"/>
            <p:cNvSpPr/>
            <p:nvPr/>
          </p:nvSpPr>
          <p:spPr>
            <a:xfrm>
              <a:off x="2123728" y="785823"/>
              <a:ext cx="216024" cy="216024"/>
            </a:xfrm>
            <a:prstGeom prst="diamond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"/>
          <p:cNvSpPr txBox="1"/>
          <p:nvPr/>
        </p:nvSpPr>
        <p:spPr>
          <a:xfrm>
            <a:off x="-54435" y="6111336"/>
            <a:ext cx="2377359" cy="315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Sumber: </a:t>
            </a:r>
            <a:r>
              <a:rPr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shutterstock.com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>
            <p:ph idx="1" type="body"/>
          </p:nvPr>
        </p:nvSpPr>
        <p:spPr>
          <a:xfrm>
            <a:off x="781441" y="1766157"/>
            <a:ext cx="7560842" cy="2754045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38100">
            <a:solidFill>
              <a:srgbClr val="FFC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GB" sz="2720"/>
              <a:t>Gerbang NOR dapat menerima dua atau lebih </a:t>
            </a:r>
            <a:r>
              <a:rPr i="1" lang="en-GB" sz="2720"/>
              <a:t>input</a:t>
            </a:r>
            <a:r>
              <a:rPr lang="en-GB" sz="2720"/>
              <a:t> dan menghasilkan sebuah </a:t>
            </a:r>
            <a:r>
              <a:rPr i="1" lang="en-GB" sz="2720"/>
              <a:t>output</a:t>
            </a:r>
            <a:r>
              <a:rPr lang="en-GB" sz="2720"/>
              <a:t>. Gerbang ini akan menghasilkan nilai yang berlawanan dengan gerbang OR. Nilai </a:t>
            </a:r>
            <a:r>
              <a:rPr i="1" lang="en-GB" sz="2720"/>
              <a:t>output</a:t>
            </a:r>
            <a:r>
              <a:rPr lang="en-GB" sz="2720"/>
              <a:t> (X) dari gerbang NOR dapat digambarkan sebagai berikut.</a:t>
            </a:r>
            <a:endParaRPr sz="2720"/>
          </a:p>
        </p:txBody>
      </p:sp>
      <p:grpSp>
        <p:nvGrpSpPr>
          <p:cNvPr id="209" name="Google Shape;209;p10"/>
          <p:cNvGrpSpPr/>
          <p:nvPr/>
        </p:nvGrpSpPr>
        <p:grpSpPr>
          <a:xfrm>
            <a:off x="2619643" y="749941"/>
            <a:ext cx="5722640" cy="691759"/>
            <a:chOff x="2593776" y="548680"/>
            <a:chExt cx="5722640" cy="691759"/>
          </a:xfrm>
        </p:grpSpPr>
        <p:sp>
          <p:nvSpPr>
            <p:cNvPr id="210" name="Google Shape;210;p10"/>
            <p:cNvSpPr txBox="1"/>
            <p:nvPr/>
          </p:nvSpPr>
          <p:spPr>
            <a:xfrm>
              <a:off x="2593776" y="548680"/>
              <a:ext cx="5722640" cy="69175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2900"/>
                <a:buFont typeface="Arial"/>
                <a:buNone/>
              </a:pPr>
              <a:r>
                <a:rPr b="1" lang="en-GB" sz="29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Gerbang Logika NOR (NOT OR)</a:t>
              </a:r>
              <a:endParaRPr b="1" sz="29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2665678" y="584684"/>
              <a:ext cx="72008" cy="619750"/>
            </a:xfrm>
            <a:prstGeom prst="rect">
              <a:avLst/>
            </a:prstGeom>
            <a:solidFill>
              <a:srgbClr val="E36C09"/>
            </a:solidFill>
            <a:ln cap="flat" cmpd="sng" w="25400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2841812" y="584684"/>
              <a:ext cx="146012" cy="619750"/>
            </a:xfrm>
            <a:prstGeom prst="rect">
              <a:avLst/>
            </a:prstGeom>
            <a:solidFill>
              <a:srgbClr val="FABF8E"/>
            </a:solidFill>
            <a:ln cap="flat" cmpd="sng" w="25400">
              <a:solidFill>
                <a:srgbClr val="FAB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8172400" y="584684"/>
              <a:ext cx="72008" cy="619750"/>
            </a:xfrm>
            <a:prstGeom prst="rect">
              <a:avLst/>
            </a:prstGeom>
            <a:solidFill>
              <a:srgbClr val="E36C09"/>
            </a:solidFill>
            <a:ln cap="flat" cmpd="sng" w="25400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7922262" y="584684"/>
              <a:ext cx="146012" cy="619750"/>
            </a:xfrm>
            <a:prstGeom prst="rect">
              <a:avLst/>
            </a:prstGeom>
            <a:solidFill>
              <a:srgbClr val="FABF8E"/>
            </a:solidFill>
            <a:ln cap="flat" cmpd="sng" w="25400">
              <a:solidFill>
                <a:srgbClr val="FAB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10"/>
          <p:cNvGrpSpPr/>
          <p:nvPr/>
        </p:nvGrpSpPr>
        <p:grpSpPr>
          <a:xfrm>
            <a:off x="1223628" y="4844659"/>
            <a:ext cx="6696744" cy="691759"/>
            <a:chOff x="1223628" y="4844659"/>
            <a:chExt cx="6696744" cy="691759"/>
          </a:xfrm>
        </p:grpSpPr>
        <p:sp>
          <p:nvSpPr>
            <p:cNvPr id="216" name="Google Shape;216;p10"/>
            <p:cNvSpPr txBox="1"/>
            <p:nvPr/>
          </p:nvSpPr>
          <p:spPr>
            <a:xfrm>
              <a:off x="1223628" y="4844659"/>
              <a:ext cx="6696744" cy="69175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3200"/>
                <a:buFont typeface="Arial"/>
                <a:buNone/>
              </a:pPr>
              <a:r>
                <a:rPr b="1" lang="en-GB" sz="32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X = A OR B </a:t>
              </a:r>
              <a:r>
                <a:rPr lang="en-GB" sz="28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atau</a:t>
              </a:r>
              <a:r>
                <a:rPr b="1" lang="en-GB" sz="28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en-GB" sz="32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X = A + B</a:t>
              </a:r>
              <a:endParaRPr b="1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5796136" y="4967457"/>
              <a:ext cx="864096" cy="4571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oogle Shape;222;p11"/>
          <p:cNvGraphicFramePr/>
          <p:nvPr/>
        </p:nvGraphicFramePr>
        <p:xfrm>
          <a:off x="827584" y="23149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{99251BC3-6740-4059-A77D-98CE874B6B2E}</a:tableStyleId>
              </a:tblPr>
              <a:tblGrid>
                <a:gridCol w="1008100"/>
                <a:gridCol w="1080125"/>
                <a:gridCol w="1882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X = A + B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3" name="Google Shape;223;p11"/>
          <p:cNvSpPr txBox="1"/>
          <p:nvPr/>
        </p:nvSpPr>
        <p:spPr>
          <a:xfrm>
            <a:off x="5810691" y="3997884"/>
            <a:ext cx="27573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Gerbang logika NOR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1"/>
          <p:cNvSpPr txBox="1"/>
          <p:nvPr/>
        </p:nvSpPr>
        <p:spPr>
          <a:xfrm>
            <a:off x="755576" y="1555960"/>
            <a:ext cx="39525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 kebenaran NOR dengan 2 masukan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1"/>
          <p:cNvPicPr preferRelativeResize="0"/>
          <p:nvPr/>
        </p:nvPicPr>
        <p:blipFill rotWithShape="1">
          <a:blip r:embed="rId3">
            <a:alphaModFix/>
          </a:blip>
          <a:srcRect b="15153" l="15728" r="8112" t="15155"/>
          <a:stretch/>
        </p:blipFill>
        <p:spPr>
          <a:xfrm>
            <a:off x="5691510" y="1971459"/>
            <a:ext cx="2880320" cy="187220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1"/>
          <p:cNvSpPr/>
          <p:nvPr/>
        </p:nvSpPr>
        <p:spPr>
          <a:xfrm>
            <a:off x="5687616" y="1988840"/>
            <a:ext cx="2880320" cy="187220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11"/>
          <p:cNvCxnSpPr/>
          <p:nvPr/>
        </p:nvCxnSpPr>
        <p:spPr>
          <a:xfrm>
            <a:off x="3419872" y="2420888"/>
            <a:ext cx="504056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/>
          <p:nvPr>
            <p:ph idx="1" type="body"/>
          </p:nvPr>
        </p:nvSpPr>
        <p:spPr>
          <a:xfrm>
            <a:off x="899591" y="1774762"/>
            <a:ext cx="7442691" cy="2537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38100">
            <a:solidFill>
              <a:srgbClr val="FFC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GB" sz="2720"/>
              <a:t>Gerbang NAND dapat menerima dua atau lebih </a:t>
            </a:r>
            <a:r>
              <a:rPr i="1" lang="en-GB" sz="2720"/>
              <a:t>input</a:t>
            </a:r>
            <a:r>
              <a:rPr lang="en-GB" sz="2720"/>
              <a:t> dan menghasilkan sebuah </a:t>
            </a:r>
            <a:r>
              <a:rPr i="1" lang="en-GB" sz="2720"/>
              <a:t>output</a:t>
            </a:r>
            <a:r>
              <a:rPr lang="en-GB" sz="2720"/>
              <a:t>. Gerbang ini akan menghasilkan nilai yang berlawanan dengan gerbang AND. Nilai </a:t>
            </a:r>
            <a:r>
              <a:rPr i="1" lang="en-GB" sz="2720"/>
              <a:t>output</a:t>
            </a:r>
            <a:r>
              <a:rPr lang="en-GB" sz="2720"/>
              <a:t> (X) dari gerbang NAND dapat digambarkan sebagai berikut.</a:t>
            </a:r>
            <a:endParaRPr sz="2720"/>
          </a:p>
        </p:txBody>
      </p:sp>
      <p:grpSp>
        <p:nvGrpSpPr>
          <p:cNvPr id="233" name="Google Shape;233;p12"/>
          <p:cNvGrpSpPr/>
          <p:nvPr/>
        </p:nvGrpSpPr>
        <p:grpSpPr>
          <a:xfrm>
            <a:off x="1223628" y="4645424"/>
            <a:ext cx="6696744" cy="691759"/>
            <a:chOff x="899592" y="4556207"/>
            <a:chExt cx="6696744" cy="691759"/>
          </a:xfrm>
        </p:grpSpPr>
        <p:sp>
          <p:nvSpPr>
            <p:cNvPr id="234" name="Google Shape;234;p12"/>
            <p:cNvSpPr txBox="1"/>
            <p:nvPr/>
          </p:nvSpPr>
          <p:spPr>
            <a:xfrm>
              <a:off x="899592" y="4556207"/>
              <a:ext cx="6696744" cy="69175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3200"/>
                <a:buFont typeface="Arial"/>
                <a:buNone/>
              </a:pPr>
              <a:r>
                <a:rPr b="1" lang="en-GB" sz="32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X = A NAND B atau X = A.B atau X = AB</a:t>
              </a:r>
              <a:endParaRPr b="1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5" name="Google Shape;235;p12"/>
            <p:cNvCxnSpPr/>
            <p:nvPr/>
          </p:nvCxnSpPr>
          <p:spPr>
            <a:xfrm>
              <a:off x="4860032" y="4653136"/>
              <a:ext cx="64807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p12"/>
            <p:cNvCxnSpPr/>
            <p:nvPr/>
          </p:nvCxnSpPr>
          <p:spPr>
            <a:xfrm>
              <a:off x="6948264" y="4653136"/>
              <a:ext cx="50405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7" name="Google Shape;237;p12"/>
          <p:cNvGrpSpPr/>
          <p:nvPr/>
        </p:nvGrpSpPr>
        <p:grpSpPr>
          <a:xfrm>
            <a:off x="2619643" y="749941"/>
            <a:ext cx="5722640" cy="691759"/>
            <a:chOff x="2593776" y="548680"/>
            <a:chExt cx="5722640" cy="691759"/>
          </a:xfrm>
        </p:grpSpPr>
        <p:sp>
          <p:nvSpPr>
            <p:cNvPr id="238" name="Google Shape;238;p12"/>
            <p:cNvSpPr txBox="1"/>
            <p:nvPr/>
          </p:nvSpPr>
          <p:spPr>
            <a:xfrm>
              <a:off x="2593776" y="548680"/>
              <a:ext cx="5722640" cy="69175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3200"/>
                <a:buFont typeface="Arial"/>
                <a:buNone/>
              </a:pPr>
              <a:r>
                <a:rPr b="1" lang="en-GB" sz="32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Gerbang Logika NAND</a:t>
              </a:r>
              <a:endParaRPr b="1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2665678" y="584684"/>
              <a:ext cx="72008" cy="619750"/>
            </a:xfrm>
            <a:prstGeom prst="rect">
              <a:avLst/>
            </a:prstGeom>
            <a:solidFill>
              <a:srgbClr val="E36C09"/>
            </a:solidFill>
            <a:ln cap="flat" cmpd="sng" w="25400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2841812" y="584684"/>
              <a:ext cx="146012" cy="619750"/>
            </a:xfrm>
            <a:prstGeom prst="rect">
              <a:avLst/>
            </a:prstGeom>
            <a:solidFill>
              <a:srgbClr val="FABF8E"/>
            </a:solidFill>
            <a:ln cap="flat" cmpd="sng" w="25400">
              <a:solidFill>
                <a:srgbClr val="FAB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8172400" y="584684"/>
              <a:ext cx="72008" cy="619750"/>
            </a:xfrm>
            <a:prstGeom prst="rect">
              <a:avLst/>
            </a:prstGeom>
            <a:solidFill>
              <a:srgbClr val="E36C09"/>
            </a:solidFill>
            <a:ln cap="flat" cmpd="sng" w="25400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7922262" y="584684"/>
              <a:ext cx="146012" cy="619750"/>
            </a:xfrm>
            <a:prstGeom prst="rect">
              <a:avLst/>
            </a:prstGeom>
            <a:solidFill>
              <a:srgbClr val="FABF8E"/>
            </a:solidFill>
            <a:ln cap="flat" cmpd="sng" w="25400">
              <a:solidFill>
                <a:srgbClr val="FAB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" name="Google Shape;247;p13"/>
          <p:cNvGraphicFramePr/>
          <p:nvPr/>
        </p:nvGraphicFramePr>
        <p:xfrm>
          <a:off x="899592" y="23921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{99251BC3-6740-4059-A77D-98CE874B6B2E}</a:tableStyleId>
              </a:tblPr>
              <a:tblGrid>
                <a:gridCol w="1008100"/>
                <a:gridCol w="1080125"/>
                <a:gridCol w="1882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X = AB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8" name="Google Shape;248;p13"/>
          <p:cNvSpPr txBox="1"/>
          <p:nvPr/>
        </p:nvSpPr>
        <p:spPr>
          <a:xfrm>
            <a:off x="5847078" y="3935996"/>
            <a:ext cx="275737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Gerbang logika NAND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3"/>
          <p:cNvSpPr txBox="1"/>
          <p:nvPr/>
        </p:nvSpPr>
        <p:spPr>
          <a:xfrm>
            <a:off x="755576" y="1573341"/>
            <a:ext cx="424847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 kebenaran NAND dengan 2 masukan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13"/>
          <p:cNvPicPr preferRelativeResize="0"/>
          <p:nvPr/>
        </p:nvPicPr>
        <p:blipFill rotWithShape="1">
          <a:blip r:embed="rId3">
            <a:alphaModFix/>
          </a:blip>
          <a:srcRect b="19348" l="32594" r="22517" t="27862"/>
          <a:stretch/>
        </p:blipFill>
        <p:spPr>
          <a:xfrm>
            <a:off x="5759624" y="2059378"/>
            <a:ext cx="2736304" cy="173113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3"/>
          <p:cNvSpPr/>
          <p:nvPr/>
        </p:nvSpPr>
        <p:spPr>
          <a:xfrm>
            <a:off x="5687616" y="1988840"/>
            <a:ext cx="2880320" cy="187220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13"/>
          <p:cNvCxnSpPr/>
          <p:nvPr/>
        </p:nvCxnSpPr>
        <p:spPr>
          <a:xfrm>
            <a:off x="3514460" y="2573882"/>
            <a:ext cx="278152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/>
          <p:nvPr>
            <p:ph idx="1" type="body"/>
          </p:nvPr>
        </p:nvSpPr>
        <p:spPr>
          <a:xfrm>
            <a:off x="925458" y="1909887"/>
            <a:ext cx="7416825" cy="2321575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38100">
            <a:solidFill>
              <a:srgbClr val="FFC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GB" sz="2480"/>
              <a:t>Gerbang XOR dapat menerima dua atau lebih </a:t>
            </a:r>
            <a:r>
              <a:rPr i="1" lang="en-GB" sz="2480"/>
              <a:t>input</a:t>
            </a:r>
            <a:r>
              <a:rPr lang="en-GB" sz="2480"/>
              <a:t> dan menghasilkan sebuah </a:t>
            </a:r>
            <a:r>
              <a:rPr i="1" lang="en-GB" sz="2480"/>
              <a:t>output</a:t>
            </a:r>
            <a:r>
              <a:rPr lang="en-GB" sz="2480"/>
              <a:t>. Gerbang ini akan menghasilkan nilai </a:t>
            </a:r>
            <a:r>
              <a:rPr i="1" lang="en-GB" sz="2480"/>
              <a:t>true</a:t>
            </a:r>
            <a:r>
              <a:rPr lang="en-GB" sz="2480"/>
              <a:t> apabila </a:t>
            </a:r>
            <a:r>
              <a:rPr i="1" lang="en-GB" sz="2480"/>
              <a:t>input</a:t>
            </a:r>
            <a:r>
              <a:rPr lang="en-GB" sz="2480"/>
              <a:t> yang dimasukkan memiliki nilai yang berbeda. Nilai </a:t>
            </a:r>
            <a:r>
              <a:rPr i="1" lang="en-GB" sz="2480"/>
              <a:t>output</a:t>
            </a:r>
            <a:r>
              <a:rPr lang="en-GB" sz="2480"/>
              <a:t> (X) dari gerbang XOR dapat digambarkan sebagai berikut.</a:t>
            </a:r>
            <a:endParaRPr sz="2480"/>
          </a:p>
        </p:txBody>
      </p:sp>
      <p:grpSp>
        <p:nvGrpSpPr>
          <p:cNvPr id="258" name="Google Shape;258;p14"/>
          <p:cNvGrpSpPr/>
          <p:nvPr/>
        </p:nvGrpSpPr>
        <p:grpSpPr>
          <a:xfrm>
            <a:off x="2619643" y="749941"/>
            <a:ext cx="5722640" cy="691759"/>
            <a:chOff x="2593776" y="548680"/>
            <a:chExt cx="5722640" cy="691759"/>
          </a:xfrm>
        </p:grpSpPr>
        <p:sp>
          <p:nvSpPr>
            <p:cNvPr id="259" name="Google Shape;259;p14"/>
            <p:cNvSpPr txBox="1"/>
            <p:nvPr/>
          </p:nvSpPr>
          <p:spPr>
            <a:xfrm>
              <a:off x="2593776" y="548680"/>
              <a:ext cx="5722640" cy="69175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3200"/>
                <a:buFont typeface="Arial"/>
                <a:buNone/>
              </a:pPr>
              <a:r>
                <a:rPr b="1" lang="en-GB" sz="32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Gerbang Logika XOR</a:t>
              </a:r>
              <a:endParaRPr b="1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665678" y="584684"/>
              <a:ext cx="72008" cy="619750"/>
            </a:xfrm>
            <a:prstGeom prst="rect">
              <a:avLst/>
            </a:prstGeom>
            <a:solidFill>
              <a:srgbClr val="E36C09"/>
            </a:solidFill>
            <a:ln cap="flat" cmpd="sng" w="25400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41812" y="584684"/>
              <a:ext cx="146012" cy="619750"/>
            </a:xfrm>
            <a:prstGeom prst="rect">
              <a:avLst/>
            </a:prstGeom>
            <a:solidFill>
              <a:srgbClr val="FABF8E"/>
            </a:solidFill>
            <a:ln cap="flat" cmpd="sng" w="25400">
              <a:solidFill>
                <a:srgbClr val="FAB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8172400" y="584684"/>
              <a:ext cx="72008" cy="619750"/>
            </a:xfrm>
            <a:prstGeom prst="rect">
              <a:avLst/>
            </a:prstGeom>
            <a:solidFill>
              <a:srgbClr val="E36C09"/>
            </a:solidFill>
            <a:ln cap="flat" cmpd="sng" w="25400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7922262" y="584684"/>
              <a:ext cx="146012" cy="619750"/>
            </a:xfrm>
            <a:prstGeom prst="rect">
              <a:avLst/>
            </a:prstGeom>
            <a:solidFill>
              <a:srgbClr val="FABF8E"/>
            </a:solidFill>
            <a:ln cap="flat" cmpd="sng" w="25400">
              <a:solidFill>
                <a:srgbClr val="FAB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14"/>
          <p:cNvGrpSpPr/>
          <p:nvPr/>
        </p:nvGrpSpPr>
        <p:grpSpPr>
          <a:xfrm>
            <a:off x="899592" y="4556207"/>
            <a:ext cx="6696744" cy="691759"/>
            <a:chOff x="899592" y="4556207"/>
            <a:chExt cx="6696744" cy="691759"/>
          </a:xfrm>
        </p:grpSpPr>
        <p:sp>
          <p:nvSpPr>
            <p:cNvPr id="265" name="Google Shape;265;p14"/>
            <p:cNvSpPr txBox="1"/>
            <p:nvPr/>
          </p:nvSpPr>
          <p:spPr>
            <a:xfrm>
              <a:off x="899592" y="4556207"/>
              <a:ext cx="6696744" cy="69175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3200"/>
                <a:buFont typeface="Arial"/>
                <a:buNone/>
              </a:pPr>
              <a:r>
                <a:rPr b="1" lang="en-GB" sz="32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X = A    B </a:t>
              </a:r>
              <a:r>
                <a:rPr lang="en-GB" sz="28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atau</a:t>
              </a:r>
              <a:r>
                <a:rPr b="1" lang="en-GB" sz="28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en-GB" sz="32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X = ĀB+ AB</a:t>
              </a:r>
              <a:endParaRPr b="1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6" name="Google Shape;266;p14"/>
            <p:cNvGrpSpPr/>
            <p:nvPr/>
          </p:nvGrpSpPr>
          <p:grpSpPr>
            <a:xfrm>
              <a:off x="3033732" y="4755414"/>
              <a:ext cx="293348" cy="293349"/>
              <a:chOff x="3995936" y="3933056"/>
              <a:chExt cx="360040" cy="360041"/>
            </a:xfrm>
          </p:grpSpPr>
          <p:sp>
            <p:nvSpPr>
              <p:cNvPr id="267" name="Google Shape;267;p14"/>
              <p:cNvSpPr/>
              <p:nvPr/>
            </p:nvSpPr>
            <p:spPr>
              <a:xfrm>
                <a:off x="3995936" y="3933057"/>
                <a:ext cx="360040" cy="360040"/>
              </a:xfrm>
              <a:prstGeom prst="mathPlus">
                <a:avLst>
                  <a:gd fmla="val 8970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3995936" y="3933056"/>
                <a:ext cx="360040" cy="360040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69" name="Google Shape;269;p14"/>
            <p:cNvCxnSpPr/>
            <p:nvPr/>
          </p:nvCxnSpPr>
          <p:spPr>
            <a:xfrm>
              <a:off x="6167224" y="4737844"/>
              <a:ext cx="197857" cy="84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" name="Google Shape;274;p15"/>
          <p:cNvGraphicFramePr/>
          <p:nvPr/>
        </p:nvGraphicFramePr>
        <p:xfrm>
          <a:off x="1177280" y="25215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{99251BC3-6740-4059-A77D-98CE874B6B2E}</a:tableStyleId>
              </a:tblPr>
              <a:tblGrid>
                <a:gridCol w="1008100"/>
                <a:gridCol w="1080125"/>
                <a:gridCol w="1882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A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B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X = A     B 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5" name="Google Shape;275;p15"/>
          <p:cNvSpPr txBox="1"/>
          <p:nvPr/>
        </p:nvSpPr>
        <p:spPr>
          <a:xfrm>
            <a:off x="5686918" y="3910880"/>
            <a:ext cx="27573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Gerbang logika XOR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5"/>
          <p:cNvSpPr txBox="1"/>
          <p:nvPr/>
        </p:nvSpPr>
        <p:spPr>
          <a:xfrm>
            <a:off x="1125960" y="1658000"/>
            <a:ext cx="402210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 kebenaran XOR dengan 2 masukan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15"/>
          <p:cNvPicPr preferRelativeResize="0"/>
          <p:nvPr/>
        </p:nvPicPr>
        <p:blipFill rotWithShape="1">
          <a:blip r:embed="rId3">
            <a:alphaModFix/>
          </a:blip>
          <a:srcRect b="9397" l="13225" r="7743" t="18613"/>
          <a:stretch/>
        </p:blipFill>
        <p:spPr>
          <a:xfrm>
            <a:off x="5759623" y="1988840"/>
            <a:ext cx="2808313" cy="17281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8" name="Google Shape;278;p15"/>
          <p:cNvGrpSpPr/>
          <p:nvPr/>
        </p:nvGrpSpPr>
        <p:grpSpPr>
          <a:xfrm>
            <a:off x="4296484" y="2608775"/>
            <a:ext cx="216024" cy="216025"/>
            <a:chOff x="2699792" y="4466728"/>
            <a:chExt cx="293348" cy="293349"/>
          </a:xfrm>
        </p:grpSpPr>
        <p:sp>
          <p:nvSpPr>
            <p:cNvPr id="279" name="Google Shape;279;p15"/>
            <p:cNvSpPr/>
            <p:nvPr/>
          </p:nvSpPr>
          <p:spPr>
            <a:xfrm>
              <a:off x="2699792" y="4466729"/>
              <a:ext cx="293348" cy="293348"/>
            </a:xfrm>
            <a:prstGeom prst="mathPlus">
              <a:avLst>
                <a:gd fmla="val 2204" name="adj1"/>
              </a:avLst>
            </a:prstGeom>
            <a:solidFill>
              <a:schemeClr val="dk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699792" y="4466728"/>
              <a:ext cx="293348" cy="293348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p15"/>
          <p:cNvSpPr/>
          <p:nvPr/>
        </p:nvSpPr>
        <p:spPr>
          <a:xfrm>
            <a:off x="5687616" y="1988840"/>
            <a:ext cx="2880320" cy="187220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/>
          <p:nvPr>
            <p:ph idx="1" type="body"/>
          </p:nvPr>
        </p:nvSpPr>
        <p:spPr>
          <a:xfrm>
            <a:off x="925458" y="1844824"/>
            <a:ext cx="7416825" cy="2321575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38100">
            <a:solidFill>
              <a:srgbClr val="FFC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GB" sz="2480"/>
              <a:t>Gerbang XNOR dapat menerima dua atau lebih </a:t>
            </a:r>
            <a:r>
              <a:rPr i="1" lang="en-GB" sz="2480"/>
              <a:t>input</a:t>
            </a:r>
            <a:r>
              <a:rPr lang="en-GB" sz="2480"/>
              <a:t> dan menghasilkan sebuah </a:t>
            </a:r>
            <a:r>
              <a:rPr i="1" lang="en-GB" sz="2480"/>
              <a:t>output</a:t>
            </a:r>
            <a:r>
              <a:rPr lang="en-GB" sz="2480"/>
              <a:t>. Gerbang ini akan menghasilkan nilai </a:t>
            </a:r>
            <a:r>
              <a:rPr i="1" lang="en-GB" sz="2480"/>
              <a:t>true</a:t>
            </a:r>
            <a:r>
              <a:rPr lang="en-GB" sz="2480"/>
              <a:t> apabila </a:t>
            </a:r>
            <a:r>
              <a:rPr i="1" lang="en-GB" sz="2480"/>
              <a:t>input</a:t>
            </a:r>
            <a:r>
              <a:rPr lang="en-GB" sz="2480"/>
              <a:t> yang dimasukkan memiliki nilai yang sama. Nilai </a:t>
            </a:r>
            <a:r>
              <a:rPr i="1" lang="en-GB" sz="2480"/>
              <a:t>output</a:t>
            </a:r>
            <a:r>
              <a:rPr lang="en-GB" sz="2480"/>
              <a:t> (X) dari gerbang XNOR dapat digambarkan sebagai berikut.</a:t>
            </a:r>
            <a:endParaRPr sz="2480"/>
          </a:p>
        </p:txBody>
      </p:sp>
      <p:grpSp>
        <p:nvGrpSpPr>
          <p:cNvPr id="287" name="Google Shape;287;p16"/>
          <p:cNvGrpSpPr/>
          <p:nvPr/>
        </p:nvGrpSpPr>
        <p:grpSpPr>
          <a:xfrm>
            <a:off x="899592" y="4556207"/>
            <a:ext cx="6696744" cy="691759"/>
            <a:chOff x="899592" y="4556207"/>
            <a:chExt cx="6696744" cy="691759"/>
          </a:xfrm>
        </p:grpSpPr>
        <p:sp>
          <p:nvSpPr>
            <p:cNvPr id="288" name="Google Shape;288;p16"/>
            <p:cNvSpPr txBox="1"/>
            <p:nvPr/>
          </p:nvSpPr>
          <p:spPr>
            <a:xfrm>
              <a:off x="899592" y="4556207"/>
              <a:ext cx="6696744" cy="69175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3200"/>
                <a:buFont typeface="Arial"/>
                <a:buNone/>
              </a:pPr>
              <a:r>
                <a:rPr b="1" lang="en-GB" sz="32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X = A + B </a:t>
              </a:r>
              <a:r>
                <a:rPr lang="en-GB" sz="28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atau</a:t>
              </a:r>
              <a:r>
                <a:rPr b="1" lang="en-GB" sz="28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en-GB" sz="32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X = AB + AB</a:t>
              </a:r>
              <a:endParaRPr b="1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3030704" y="4731378"/>
              <a:ext cx="288032" cy="29111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0" name="Google Shape;290;p16"/>
            <p:cNvCxnSpPr/>
            <p:nvPr/>
          </p:nvCxnSpPr>
          <p:spPr>
            <a:xfrm>
              <a:off x="2768372" y="4653136"/>
              <a:ext cx="79208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p16"/>
            <p:cNvCxnSpPr/>
            <p:nvPr/>
          </p:nvCxnSpPr>
          <p:spPr>
            <a:xfrm>
              <a:off x="5927452" y="4653136"/>
              <a:ext cx="43204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92" name="Google Shape;292;p16"/>
          <p:cNvGrpSpPr/>
          <p:nvPr/>
        </p:nvGrpSpPr>
        <p:grpSpPr>
          <a:xfrm>
            <a:off x="2619643" y="749941"/>
            <a:ext cx="5722640" cy="691759"/>
            <a:chOff x="2593776" y="548680"/>
            <a:chExt cx="5722640" cy="691759"/>
          </a:xfrm>
        </p:grpSpPr>
        <p:sp>
          <p:nvSpPr>
            <p:cNvPr id="293" name="Google Shape;293;p16"/>
            <p:cNvSpPr txBox="1"/>
            <p:nvPr/>
          </p:nvSpPr>
          <p:spPr>
            <a:xfrm>
              <a:off x="2593776" y="548680"/>
              <a:ext cx="5722640" cy="69175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3200"/>
                <a:buFont typeface="Arial"/>
                <a:buNone/>
              </a:pPr>
              <a:r>
                <a:rPr b="1" lang="en-GB" sz="32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Gerbang Logika XNOR</a:t>
              </a:r>
              <a:endParaRPr b="1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665678" y="584684"/>
              <a:ext cx="72008" cy="619750"/>
            </a:xfrm>
            <a:prstGeom prst="rect">
              <a:avLst/>
            </a:prstGeom>
            <a:solidFill>
              <a:srgbClr val="E36C09"/>
            </a:solidFill>
            <a:ln cap="flat" cmpd="sng" w="25400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2841812" y="584684"/>
              <a:ext cx="146012" cy="619750"/>
            </a:xfrm>
            <a:prstGeom prst="rect">
              <a:avLst/>
            </a:prstGeom>
            <a:solidFill>
              <a:srgbClr val="FABF8E"/>
            </a:solidFill>
            <a:ln cap="flat" cmpd="sng" w="25400">
              <a:solidFill>
                <a:srgbClr val="FAB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8172400" y="584684"/>
              <a:ext cx="72008" cy="619750"/>
            </a:xfrm>
            <a:prstGeom prst="rect">
              <a:avLst/>
            </a:prstGeom>
            <a:solidFill>
              <a:srgbClr val="E36C09"/>
            </a:solidFill>
            <a:ln cap="flat" cmpd="sng" w="25400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7922262" y="584684"/>
              <a:ext cx="146012" cy="619750"/>
            </a:xfrm>
            <a:prstGeom prst="rect">
              <a:avLst/>
            </a:prstGeom>
            <a:solidFill>
              <a:srgbClr val="FABF8E"/>
            </a:solidFill>
            <a:ln cap="flat" cmpd="sng" w="25400">
              <a:solidFill>
                <a:srgbClr val="FAB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Google Shape;302;p17"/>
          <p:cNvGraphicFramePr/>
          <p:nvPr/>
        </p:nvGraphicFramePr>
        <p:xfrm>
          <a:off x="883989" y="2363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{99251BC3-6740-4059-A77D-98CE874B6B2E}</a:tableStyleId>
              </a:tblPr>
              <a:tblGrid>
                <a:gridCol w="1008100"/>
                <a:gridCol w="1080125"/>
                <a:gridCol w="1882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A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B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X = A      B 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3" name="Google Shape;303;p17"/>
          <p:cNvSpPr txBox="1"/>
          <p:nvPr/>
        </p:nvSpPr>
        <p:spPr>
          <a:xfrm>
            <a:off x="5628221" y="3951708"/>
            <a:ext cx="29397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Gerbang logika XNOR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883989" y="1453939"/>
            <a:ext cx="41764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 kebenaran XNOR dengan 2 masukan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 rotWithShape="1">
          <a:blip r:embed="rId3">
            <a:alphaModFix/>
          </a:blip>
          <a:srcRect b="19964" l="15574" r="38621" t="25543"/>
          <a:stretch/>
        </p:blipFill>
        <p:spPr>
          <a:xfrm>
            <a:off x="5721369" y="1898180"/>
            <a:ext cx="2812813" cy="180020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/>
          <p:nvPr/>
        </p:nvSpPr>
        <p:spPr>
          <a:xfrm>
            <a:off x="5687616" y="1988840"/>
            <a:ext cx="2880320" cy="187220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7" name="Google Shape;307;p17"/>
          <p:cNvGrpSpPr/>
          <p:nvPr/>
        </p:nvGrpSpPr>
        <p:grpSpPr>
          <a:xfrm>
            <a:off x="4006290" y="2457796"/>
            <a:ext cx="216024" cy="216025"/>
            <a:chOff x="2699792" y="4466728"/>
            <a:chExt cx="293348" cy="293349"/>
          </a:xfrm>
        </p:grpSpPr>
        <p:sp>
          <p:nvSpPr>
            <p:cNvPr id="308" name="Google Shape;308;p17"/>
            <p:cNvSpPr/>
            <p:nvPr/>
          </p:nvSpPr>
          <p:spPr>
            <a:xfrm>
              <a:off x="2699792" y="4466729"/>
              <a:ext cx="293348" cy="293348"/>
            </a:xfrm>
            <a:prstGeom prst="mathPlus">
              <a:avLst>
                <a:gd fmla="val 2204" name="adj1"/>
              </a:avLst>
            </a:prstGeom>
            <a:solidFill>
              <a:schemeClr val="dk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699792" y="4466728"/>
              <a:ext cx="293348" cy="293348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10" name="Google Shape;310;p17"/>
          <p:cNvCxnSpPr/>
          <p:nvPr/>
        </p:nvCxnSpPr>
        <p:spPr>
          <a:xfrm>
            <a:off x="3773750" y="2424558"/>
            <a:ext cx="670628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/>
          <p:nvPr/>
        </p:nvSpPr>
        <p:spPr>
          <a:xfrm>
            <a:off x="0" y="36004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251520" y="2088869"/>
            <a:ext cx="8640960" cy="299631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3660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7" name="Google Shape;317;p18"/>
          <p:cNvGrpSpPr/>
          <p:nvPr/>
        </p:nvGrpSpPr>
        <p:grpSpPr>
          <a:xfrm>
            <a:off x="1733265" y="581033"/>
            <a:ext cx="5677469" cy="1047767"/>
            <a:chOff x="1733265" y="468936"/>
            <a:chExt cx="5677469" cy="1047767"/>
          </a:xfrm>
        </p:grpSpPr>
        <p:sp>
          <p:nvSpPr>
            <p:cNvPr id="318" name="Google Shape;318;p18"/>
            <p:cNvSpPr txBox="1"/>
            <p:nvPr/>
          </p:nvSpPr>
          <p:spPr>
            <a:xfrm>
              <a:off x="1733265" y="680928"/>
              <a:ext cx="5677469" cy="83577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3660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151"/>
                </a:buClr>
                <a:buSzPts val="4000"/>
                <a:buFont typeface="Arial"/>
                <a:buNone/>
              </a:pPr>
              <a:r>
                <a:rPr b="1" lang="en-GB" sz="4000">
                  <a:solidFill>
                    <a:srgbClr val="3F3151"/>
                  </a:solidFill>
                  <a:latin typeface="Calibri"/>
                  <a:ea typeface="Calibri"/>
                  <a:cs typeface="Calibri"/>
                  <a:sym typeface="Calibri"/>
                </a:rPr>
                <a:t>TUGAS</a:t>
              </a:r>
              <a:endParaRPr b="1" sz="4000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195736" y="468936"/>
              <a:ext cx="716508" cy="716508"/>
            </a:xfrm>
            <a:prstGeom prst="ellipse">
              <a:avLst/>
            </a:prstGeom>
            <a:solidFill>
              <a:srgbClr val="C00000">
                <a:alpha val="8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568942" y="906622"/>
              <a:ext cx="460211" cy="460211"/>
            </a:xfrm>
            <a:prstGeom prst="ellipse">
              <a:avLst/>
            </a:prstGeom>
            <a:solidFill>
              <a:srgbClr val="B6DD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6084168" y="736542"/>
              <a:ext cx="684923" cy="684923"/>
            </a:xfrm>
            <a:prstGeom prst="ellipse">
              <a:avLst/>
            </a:prstGeom>
            <a:solidFill>
              <a:srgbClr val="C2D5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6554568" y="785301"/>
              <a:ext cx="195802" cy="195802"/>
            </a:xfrm>
            <a:prstGeom prst="ellipse">
              <a:avLst/>
            </a:prstGeom>
            <a:solidFill>
              <a:srgbClr val="2058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5292080" y="1124744"/>
              <a:ext cx="169653" cy="169653"/>
            </a:xfrm>
            <a:prstGeom prst="ellipse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4" name="Google Shape;324;p18"/>
          <p:cNvSpPr/>
          <p:nvPr/>
        </p:nvSpPr>
        <p:spPr>
          <a:xfrm>
            <a:off x="513046" y="2200832"/>
            <a:ext cx="8235417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Jawablah pertanyaan di bawah ini dengan singkat dan jelas.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Gambarkan rangkaian logika OR dengan empat </a:t>
            </a:r>
            <a:r>
              <a:rPr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menggunakan kombinasi gerbang logika AND.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Buat Tabel kebenaran rangkaian tersebut.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"/>
          <p:cNvGrpSpPr/>
          <p:nvPr/>
        </p:nvGrpSpPr>
        <p:grpSpPr>
          <a:xfrm>
            <a:off x="2338673" y="983637"/>
            <a:ext cx="4466653" cy="4962732"/>
            <a:chOff x="1691109" y="2909"/>
            <a:chExt cx="4466653" cy="4962732"/>
          </a:xfrm>
        </p:grpSpPr>
        <p:sp>
          <p:nvSpPr>
            <p:cNvPr id="105" name="Google Shape;105;p2"/>
            <p:cNvSpPr/>
            <p:nvPr/>
          </p:nvSpPr>
          <p:spPr>
            <a:xfrm>
              <a:off x="4361298" y="2484276"/>
              <a:ext cx="299410" cy="225306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sp>
        <p:sp>
          <p:nvSpPr>
            <p:cNvPr id="106" name="Google Shape;106;p2"/>
            <p:cNvSpPr/>
            <p:nvPr/>
          </p:nvSpPr>
          <p:spPr>
            <a:xfrm>
              <a:off x="4361298" y="2484276"/>
              <a:ext cx="299410" cy="160933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sp>
        <p:sp>
          <p:nvSpPr>
            <p:cNvPr id="107" name="Google Shape;107;p2"/>
            <p:cNvSpPr/>
            <p:nvPr/>
          </p:nvSpPr>
          <p:spPr>
            <a:xfrm>
              <a:off x="4361298" y="2484276"/>
              <a:ext cx="299410" cy="9655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sp>
        <p:sp>
          <p:nvSpPr>
            <p:cNvPr id="108" name="Google Shape;108;p2"/>
            <p:cNvSpPr/>
            <p:nvPr/>
          </p:nvSpPr>
          <p:spPr>
            <a:xfrm>
              <a:off x="4361298" y="2484276"/>
              <a:ext cx="299410" cy="32186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sp>
        <p:sp>
          <p:nvSpPr>
            <p:cNvPr id="109" name="Google Shape;109;p2"/>
            <p:cNvSpPr/>
            <p:nvPr/>
          </p:nvSpPr>
          <p:spPr>
            <a:xfrm>
              <a:off x="4361298" y="2162409"/>
              <a:ext cx="299410" cy="321866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sp>
        <p:sp>
          <p:nvSpPr>
            <p:cNvPr id="110" name="Google Shape;110;p2"/>
            <p:cNvSpPr/>
            <p:nvPr/>
          </p:nvSpPr>
          <p:spPr>
            <a:xfrm>
              <a:off x="4361298" y="1518676"/>
              <a:ext cx="299410" cy="965599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sp>
        <p:sp>
          <p:nvSpPr>
            <p:cNvPr id="111" name="Google Shape;111;p2"/>
            <p:cNvSpPr/>
            <p:nvPr/>
          </p:nvSpPr>
          <p:spPr>
            <a:xfrm>
              <a:off x="4361298" y="874943"/>
              <a:ext cx="299410" cy="160933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sp>
        <p:sp>
          <p:nvSpPr>
            <p:cNvPr id="112" name="Google Shape;112;p2"/>
            <p:cNvSpPr/>
            <p:nvPr/>
          </p:nvSpPr>
          <p:spPr>
            <a:xfrm>
              <a:off x="4361298" y="231210"/>
              <a:ext cx="299410" cy="2253065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sp>
        <p:sp>
          <p:nvSpPr>
            <p:cNvPr id="113" name="Google Shape;113;p2"/>
            <p:cNvSpPr/>
            <p:nvPr/>
          </p:nvSpPr>
          <p:spPr>
            <a:xfrm>
              <a:off x="1691109" y="2160082"/>
              <a:ext cx="2670189" cy="648387"/>
            </a:xfrm>
            <a:prstGeom prst="rect">
              <a:avLst/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1691109" y="2160082"/>
              <a:ext cx="2670189" cy="648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Gerbang Logika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660709" y="2909"/>
              <a:ext cx="1497053" cy="456601"/>
            </a:xfrm>
            <a:prstGeom prst="rect">
              <a:avLst/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4660709" y="2909"/>
              <a:ext cx="1497053" cy="456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Pengertian gerbang logika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660709" y="646642"/>
              <a:ext cx="1497053" cy="456601"/>
            </a:xfrm>
            <a:prstGeom prst="rect">
              <a:avLst/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4660709" y="646642"/>
              <a:ext cx="1497053" cy="456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Gerbang logika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660709" y="1290375"/>
              <a:ext cx="1497053" cy="456601"/>
            </a:xfrm>
            <a:prstGeom prst="rect">
              <a:avLst/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4660709" y="1290375"/>
              <a:ext cx="1497053" cy="456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Gerbang logika OR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660709" y="1934108"/>
              <a:ext cx="1497053" cy="456601"/>
            </a:xfrm>
            <a:prstGeom prst="rect">
              <a:avLst/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4660709" y="1934108"/>
              <a:ext cx="1497053" cy="456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Gerbang logika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660709" y="2577841"/>
              <a:ext cx="1497053" cy="456601"/>
            </a:xfrm>
            <a:prstGeom prst="rect">
              <a:avLst/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4660709" y="2577841"/>
              <a:ext cx="1497053" cy="456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Gerbang logika AND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660709" y="3221574"/>
              <a:ext cx="1497053" cy="456601"/>
            </a:xfrm>
            <a:prstGeom prst="rect">
              <a:avLst/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4660709" y="3221574"/>
              <a:ext cx="1497053" cy="456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Gerbang logika NOR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660709" y="3865307"/>
              <a:ext cx="1497053" cy="456601"/>
            </a:xfrm>
            <a:prstGeom prst="rect">
              <a:avLst/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4660709" y="3865307"/>
              <a:ext cx="1497053" cy="456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Gerbang logika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660709" y="4509040"/>
              <a:ext cx="1497053" cy="456601"/>
            </a:xfrm>
            <a:prstGeom prst="rect">
              <a:avLst/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4660709" y="4509040"/>
              <a:ext cx="1497053" cy="456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Gerbang logika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2"/>
          <p:cNvSpPr txBox="1"/>
          <p:nvPr/>
        </p:nvSpPr>
        <p:spPr>
          <a:xfrm>
            <a:off x="1072342" y="425237"/>
            <a:ext cx="69993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PETA KONSEP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/>
        </p:nvSpPr>
        <p:spPr>
          <a:xfrm>
            <a:off x="1547664" y="908720"/>
            <a:ext cx="6120680" cy="8357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600"/>
              <a:buFont typeface="Arial"/>
              <a:buNone/>
            </a:pPr>
            <a:r>
              <a:rPr b="1" lang="en-GB" sz="36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Pengertian Gerbang Logika</a:t>
            </a:r>
            <a:endParaRPr b="1" sz="200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>
            <p:ph idx="1" type="body"/>
          </p:nvPr>
        </p:nvSpPr>
        <p:spPr>
          <a:xfrm>
            <a:off x="1115616" y="2060848"/>
            <a:ext cx="6984776" cy="346092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Gerbang logika adalah sebuah blok, sirkuit, atau rangkaian dasar digital yang berfungsi mengolah setiap masukan dan keluaran data digital.</a:t>
            </a:r>
            <a:endParaRPr sz="2000"/>
          </a:p>
          <a:p>
            <a:pPr indent="0" lvl="0" marL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Sebuah gerbang logika dapat menerima banyak masukan, namun hanya memiliki 1 keluaran. </a:t>
            </a:r>
            <a:endParaRPr sz="2200"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dihasilkan hanya memiliki dua kemungkinan, yaitu </a:t>
            </a:r>
            <a:r>
              <a:rPr b="1" i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atau </a:t>
            </a:r>
            <a:r>
              <a:rPr b="1" i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</a:t>
            </a: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(0)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i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tersebut bergantung pada operasi yang dilakukan terhadap </a:t>
            </a:r>
            <a:r>
              <a:rPr i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>
            <p:ph idx="1" type="body"/>
          </p:nvPr>
        </p:nvSpPr>
        <p:spPr>
          <a:xfrm>
            <a:off x="925459" y="1988840"/>
            <a:ext cx="7344816" cy="2736304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38100">
            <a:solidFill>
              <a:srgbClr val="FFC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GB" sz="2720"/>
              <a:t>Gerbang OR dapat menerima dua atau lebih </a:t>
            </a:r>
            <a:r>
              <a:rPr i="1" lang="en-GB" sz="2720"/>
              <a:t>input</a:t>
            </a:r>
            <a:r>
              <a:rPr lang="en-GB" sz="2720"/>
              <a:t> dan menghasilkan sebuah </a:t>
            </a:r>
            <a:r>
              <a:rPr i="1" lang="en-GB" sz="2720"/>
              <a:t>output</a:t>
            </a:r>
            <a:r>
              <a:rPr lang="en-GB" sz="2720"/>
              <a:t>. Gerbang ini akan menghasilkan nilai </a:t>
            </a:r>
            <a:r>
              <a:rPr i="1" lang="en-GB" sz="2720"/>
              <a:t>true</a:t>
            </a:r>
            <a:r>
              <a:rPr lang="en-GB" sz="2720"/>
              <a:t> apabila salah satu </a:t>
            </a:r>
            <a:r>
              <a:rPr i="1" lang="en-GB" sz="2720"/>
              <a:t>input-</a:t>
            </a:r>
            <a:r>
              <a:rPr lang="en-GB" sz="2720"/>
              <a:t>nya bernilai </a:t>
            </a:r>
            <a:r>
              <a:rPr i="1" lang="en-GB" sz="2720"/>
              <a:t>true</a:t>
            </a:r>
            <a:r>
              <a:rPr lang="en-GB" sz="2720"/>
              <a:t>. Nilai </a:t>
            </a:r>
            <a:r>
              <a:rPr i="1" lang="en-GB" sz="2720"/>
              <a:t>output</a:t>
            </a:r>
            <a:r>
              <a:rPr lang="en-GB" sz="2720"/>
              <a:t> (X) dari gerbang OR dapat digambarkan sebagai berikut.</a:t>
            </a:r>
            <a:endParaRPr sz="2720"/>
          </a:p>
        </p:txBody>
      </p:sp>
      <p:sp>
        <p:nvSpPr>
          <p:cNvPr id="143" name="Google Shape;143;p4"/>
          <p:cNvSpPr txBox="1"/>
          <p:nvPr/>
        </p:nvSpPr>
        <p:spPr>
          <a:xfrm>
            <a:off x="1666620" y="4941168"/>
            <a:ext cx="5722640" cy="69175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b="1" lang="en-GB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X = A OR B atau X = A + B</a:t>
            </a:r>
            <a:endParaRPr b="1" sz="32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4"/>
          <p:cNvGrpSpPr/>
          <p:nvPr/>
        </p:nvGrpSpPr>
        <p:grpSpPr>
          <a:xfrm>
            <a:off x="2619643" y="749941"/>
            <a:ext cx="5722640" cy="691759"/>
            <a:chOff x="2593776" y="548680"/>
            <a:chExt cx="5722640" cy="691759"/>
          </a:xfrm>
        </p:grpSpPr>
        <p:sp>
          <p:nvSpPr>
            <p:cNvPr id="145" name="Google Shape;145;p4"/>
            <p:cNvSpPr txBox="1"/>
            <p:nvPr/>
          </p:nvSpPr>
          <p:spPr>
            <a:xfrm>
              <a:off x="2593776" y="548680"/>
              <a:ext cx="5722640" cy="69175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3200"/>
                <a:buFont typeface="Arial"/>
                <a:buNone/>
              </a:pPr>
              <a:r>
                <a:rPr b="1" lang="en-GB" sz="32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Gerbang Logika OR</a:t>
              </a:r>
              <a:endParaRPr b="1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2665678" y="584684"/>
              <a:ext cx="72008" cy="619750"/>
            </a:xfrm>
            <a:prstGeom prst="rect">
              <a:avLst/>
            </a:prstGeom>
            <a:solidFill>
              <a:srgbClr val="E36C09"/>
            </a:solidFill>
            <a:ln cap="flat" cmpd="sng" w="25400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2841812" y="584684"/>
              <a:ext cx="146012" cy="619750"/>
            </a:xfrm>
            <a:prstGeom prst="rect">
              <a:avLst/>
            </a:prstGeom>
            <a:solidFill>
              <a:srgbClr val="FABF8E"/>
            </a:solidFill>
            <a:ln cap="flat" cmpd="sng" w="25400">
              <a:solidFill>
                <a:srgbClr val="FAB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8172400" y="584684"/>
              <a:ext cx="72008" cy="619750"/>
            </a:xfrm>
            <a:prstGeom prst="rect">
              <a:avLst/>
            </a:prstGeom>
            <a:solidFill>
              <a:srgbClr val="E36C09"/>
            </a:solidFill>
            <a:ln cap="flat" cmpd="sng" w="25400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922262" y="584684"/>
              <a:ext cx="146012" cy="619750"/>
            </a:xfrm>
            <a:prstGeom prst="rect">
              <a:avLst/>
            </a:prstGeom>
            <a:solidFill>
              <a:srgbClr val="FABF8E"/>
            </a:solidFill>
            <a:ln cap="flat" cmpd="sng" w="25400">
              <a:solidFill>
                <a:srgbClr val="FAB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5"/>
          <p:cNvGraphicFramePr/>
          <p:nvPr/>
        </p:nvGraphicFramePr>
        <p:xfrm>
          <a:off x="402306" y="17602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{99251BC3-6740-4059-A77D-98CE874B6B2E}</a:tableStyleId>
              </a:tblPr>
              <a:tblGrid>
                <a:gridCol w="1008100"/>
                <a:gridCol w="1080125"/>
                <a:gridCol w="1008100"/>
                <a:gridCol w="1882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X = A + B + 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 b="10995" l="11990" r="9067" t="17801"/>
          <a:stretch/>
        </p:blipFill>
        <p:spPr>
          <a:xfrm>
            <a:off x="5436098" y="2223534"/>
            <a:ext cx="3096342" cy="183486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 txBox="1"/>
          <p:nvPr/>
        </p:nvSpPr>
        <p:spPr>
          <a:xfrm>
            <a:off x="5647619" y="4149080"/>
            <a:ext cx="27573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Gerbang logika OR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323528" y="1268760"/>
            <a:ext cx="52565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 kebenaran OR dengan 3 masukan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5580112" y="2223534"/>
            <a:ext cx="2952328" cy="183486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/>
          <p:nvPr>
            <p:ph idx="1" type="body"/>
          </p:nvPr>
        </p:nvSpPr>
        <p:spPr>
          <a:xfrm>
            <a:off x="899592" y="1902121"/>
            <a:ext cx="7442690" cy="2754045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38100">
            <a:solidFill>
              <a:srgbClr val="FFC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GB" sz="2720"/>
              <a:t>Gerbang AND dapat menerima dua atau lebih </a:t>
            </a:r>
            <a:r>
              <a:rPr i="1" lang="en-GB" sz="2720"/>
              <a:t>input</a:t>
            </a:r>
            <a:r>
              <a:rPr lang="en-GB" sz="2720"/>
              <a:t> dan menghasilkan sebuah </a:t>
            </a:r>
            <a:r>
              <a:rPr i="1" lang="en-GB" sz="2720"/>
              <a:t>output</a:t>
            </a:r>
            <a:r>
              <a:rPr lang="en-GB" sz="2720"/>
              <a:t>. Gerbang ini akan menghasilkan nilai </a:t>
            </a:r>
            <a:r>
              <a:rPr i="1" lang="en-GB" sz="2720"/>
              <a:t>true</a:t>
            </a:r>
            <a:r>
              <a:rPr lang="en-GB" sz="2720"/>
              <a:t> hanya jika semua </a:t>
            </a:r>
            <a:r>
              <a:rPr i="1" lang="en-GB" sz="2720"/>
              <a:t>input-</a:t>
            </a:r>
            <a:r>
              <a:rPr lang="en-GB" sz="2720"/>
              <a:t>nya bernilai </a:t>
            </a:r>
            <a:r>
              <a:rPr i="1" lang="en-GB" sz="2720"/>
              <a:t>true</a:t>
            </a:r>
            <a:r>
              <a:rPr lang="en-GB" sz="2720"/>
              <a:t>. Nilai </a:t>
            </a:r>
            <a:r>
              <a:rPr i="1" lang="en-GB" sz="2720"/>
              <a:t>output</a:t>
            </a:r>
            <a:r>
              <a:rPr lang="en-GB" sz="2720"/>
              <a:t> (X) dari gerbang AND dapat digambarkan sebagai berikut.</a:t>
            </a:r>
            <a:endParaRPr sz="2720"/>
          </a:p>
        </p:txBody>
      </p:sp>
      <p:sp>
        <p:nvSpPr>
          <p:cNvPr id="165" name="Google Shape;165;p6"/>
          <p:cNvSpPr txBox="1"/>
          <p:nvPr/>
        </p:nvSpPr>
        <p:spPr>
          <a:xfrm>
            <a:off x="1223628" y="4988675"/>
            <a:ext cx="6696744" cy="69175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b="1" lang="en-GB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X = A AND B </a:t>
            </a:r>
            <a:r>
              <a:rPr lang="en-GB" sz="2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b="1" lang="en-GB" sz="2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X = A.B </a:t>
            </a:r>
            <a:r>
              <a:rPr lang="en-GB" sz="2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b="1" lang="en-GB" sz="2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X = AB</a:t>
            </a:r>
            <a:endParaRPr b="1" sz="32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6"/>
          <p:cNvGrpSpPr/>
          <p:nvPr/>
        </p:nvGrpSpPr>
        <p:grpSpPr>
          <a:xfrm>
            <a:off x="2619643" y="749941"/>
            <a:ext cx="5722640" cy="691759"/>
            <a:chOff x="2593776" y="548680"/>
            <a:chExt cx="5722640" cy="691759"/>
          </a:xfrm>
        </p:grpSpPr>
        <p:sp>
          <p:nvSpPr>
            <p:cNvPr id="167" name="Google Shape;167;p6"/>
            <p:cNvSpPr txBox="1"/>
            <p:nvPr/>
          </p:nvSpPr>
          <p:spPr>
            <a:xfrm>
              <a:off x="2593776" y="548680"/>
              <a:ext cx="5722640" cy="69175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3200"/>
                <a:buFont typeface="Arial"/>
                <a:buNone/>
              </a:pPr>
              <a:r>
                <a:rPr b="1" lang="en-GB" sz="32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Gerbang Logika AND</a:t>
              </a:r>
              <a:endParaRPr b="1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2665678" y="584684"/>
              <a:ext cx="72008" cy="619750"/>
            </a:xfrm>
            <a:prstGeom prst="rect">
              <a:avLst/>
            </a:prstGeom>
            <a:solidFill>
              <a:srgbClr val="E36C09"/>
            </a:solidFill>
            <a:ln cap="flat" cmpd="sng" w="25400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841812" y="584684"/>
              <a:ext cx="146012" cy="619750"/>
            </a:xfrm>
            <a:prstGeom prst="rect">
              <a:avLst/>
            </a:prstGeom>
            <a:solidFill>
              <a:srgbClr val="FABF8E"/>
            </a:solidFill>
            <a:ln cap="flat" cmpd="sng" w="25400">
              <a:solidFill>
                <a:srgbClr val="FAB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172400" y="584684"/>
              <a:ext cx="72008" cy="619750"/>
            </a:xfrm>
            <a:prstGeom prst="rect">
              <a:avLst/>
            </a:prstGeom>
            <a:solidFill>
              <a:srgbClr val="E36C09"/>
            </a:solidFill>
            <a:ln cap="flat" cmpd="sng" w="25400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7922262" y="584684"/>
              <a:ext cx="146012" cy="619750"/>
            </a:xfrm>
            <a:prstGeom prst="rect">
              <a:avLst/>
            </a:prstGeom>
            <a:solidFill>
              <a:srgbClr val="FABF8E"/>
            </a:solidFill>
            <a:ln cap="flat" cmpd="sng" w="25400">
              <a:solidFill>
                <a:srgbClr val="FAB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7"/>
          <p:cNvGraphicFramePr/>
          <p:nvPr/>
        </p:nvGraphicFramePr>
        <p:xfrm>
          <a:off x="395536" y="18448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{99251BC3-6740-4059-A77D-98CE874B6B2E}</a:tableStyleId>
              </a:tblPr>
              <a:tblGrid>
                <a:gridCol w="1008100"/>
                <a:gridCol w="1080125"/>
                <a:gridCol w="1008100"/>
                <a:gridCol w="1882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X = A + B + 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7" name="Google Shape;177;p7"/>
          <p:cNvSpPr txBox="1"/>
          <p:nvPr/>
        </p:nvSpPr>
        <p:spPr>
          <a:xfrm>
            <a:off x="5882574" y="4152813"/>
            <a:ext cx="27573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Gerbang logika AND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251520" y="1195735"/>
            <a:ext cx="55081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 kebenaran AND dengan 3 masukan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7"/>
          <p:cNvGrpSpPr/>
          <p:nvPr/>
        </p:nvGrpSpPr>
        <p:grpSpPr>
          <a:xfrm>
            <a:off x="5694815" y="2064581"/>
            <a:ext cx="3132887" cy="2088232"/>
            <a:chOff x="5724003" y="2133446"/>
            <a:chExt cx="2915941" cy="1943626"/>
          </a:xfrm>
        </p:grpSpPr>
        <p:pic>
          <p:nvPicPr>
            <p:cNvPr id="180" name="Google Shape;180;p7"/>
            <p:cNvPicPr preferRelativeResize="0"/>
            <p:nvPr/>
          </p:nvPicPr>
          <p:blipFill rotWithShape="1">
            <a:blip r:embed="rId3">
              <a:alphaModFix/>
            </a:blip>
            <a:srcRect b="17095" l="7326" r="6533" t="13704"/>
            <a:stretch/>
          </p:blipFill>
          <p:spPr>
            <a:xfrm>
              <a:off x="5724003" y="2133446"/>
              <a:ext cx="2880320" cy="18722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7"/>
            <p:cNvSpPr/>
            <p:nvPr/>
          </p:nvSpPr>
          <p:spPr>
            <a:xfrm>
              <a:off x="5759624" y="2204864"/>
              <a:ext cx="2880320" cy="1872208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/>
          <p:nvPr>
            <p:ph idx="1" type="body"/>
          </p:nvPr>
        </p:nvSpPr>
        <p:spPr>
          <a:xfrm>
            <a:off x="971600" y="1755496"/>
            <a:ext cx="7370683" cy="2725304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38100">
            <a:solidFill>
              <a:srgbClr val="FFC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GB" sz="2480"/>
              <a:t>Gerbang NOT atau </a:t>
            </a:r>
            <a:r>
              <a:rPr i="1" lang="en-GB" sz="2480"/>
              <a:t>inverter </a:t>
            </a:r>
            <a:r>
              <a:rPr lang="en-GB" sz="2480"/>
              <a:t>hanya menerima satu </a:t>
            </a:r>
            <a:r>
              <a:rPr i="1" lang="en-GB" sz="2480"/>
              <a:t>input</a:t>
            </a:r>
            <a:r>
              <a:rPr lang="en-GB" sz="2480"/>
              <a:t> dan menghasilkan sebuah </a:t>
            </a:r>
            <a:r>
              <a:rPr i="1" lang="en-GB" sz="2480"/>
              <a:t>output</a:t>
            </a:r>
            <a:r>
              <a:rPr lang="en-GB" sz="2480"/>
              <a:t>. Prinsip kerja gerbang logika ini sangat sederhana. Semua nilai </a:t>
            </a:r>
            <a:r>
              <a:rPr i="1" lang="en-GB" sz="2480"/>
              <a:t>input </a:t>
            </a:r>
            <a:r>
              <a:rPr lang="en-GB" sz="2480"/>
              <a:t>data yang diterima akan dibalik menjadi berlawanan, nilai 0 menjadi 1, dan sebaliknya, nilai 1 menjadi 0. Nilai </a:t>
            </a:r>
            <a:r>
              <a:rPr i="1" lang="en-GB" sz="2480"/>
              <a:t>output</a:t>
            </a:r>
            <a:r>
              <a:rPr lang="en-GB" sz="2480"/>
              <a:t> (X) dari gerbang NOT dapat digambarkan sebagai berikut.</a:t>
            </a:r>
            <a:endParaRPr sz="2480"/>
          </a:p>
        </p:txBody>
      </p:sp>
      <p:sp>
        <p:nvSpPr>
          <p:cNvPr id="187" name="Google Shape;187;p8"/>
          <p:cNvSpPr txBox="1"/>
          <p:nvPr/>
        </p:nvSpPr>
        <p:spPr>
          <a:xfrm>
            <a:off x="1710680" y="4794596"/>
            <a:ext cx="5722640" cy="69175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b="1" lang="en-GB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X = NOT A </a:t>
            </a:r>
            <a:r>
              <a:rPr lang="en-GB" sz="2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b="1" lang="en-GB" sz="2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X = Ā</a:t>
            </a:r>
            <a:endParaRPr b="1" sz="32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oogle Shape;188;p8"/>
          <p:cNvGrpSpPr/>
          <p:nvPr/>
        </p:nvGrpSpPr>
        <p:grpSpPr>
          <a:xfrm>
            <a:off x="2619643" y="749941"/>
            <a:ext cx="5722640" cy="691759"/>
            <a:chOff x="2593776" y="548680"/>
            <a:chExt cx="5722640" cy="691759"/>
          </a:xfrm>
        </p:grpSpPr>
        <p:sp>
          <p:nvSpPr>
            <p:cNvPr id="189" name="Google Shape;189;p8"/>
            <p:cNvSpPr txBox="1"/>
            <p:nvPr/>
          </p:nvSpPr>
          <p:spPr>
            <a:xfrm>
              <a:off x="2593776" y="548680"/>
              <a:ext cx="5722640" cy="69175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3200"/>
                <a:buFont typeface="Arial"/>
                <a:buNone/>
              </a:pPr>
              <a:r>
                <a:rPr b="1" lang="en-GB" sz="32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Gerbang Logika NOT</a:t>
              </a:r>
              <a:endParaRPr b="1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2665678" y="584684"/>
              <a:ext cx="72008" cy="619750"/>
            </a:xfrm>
            <a:prstGeom prst="rect">
              <a:avLst/>
            </a:prstGeom>
            <a:solidFill>
              <a:srgbClr val="E36C09"/>
            </a:solidFill>
            <a:ln cap="flat" cmpd="sng" w="25400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2841812" y="584684"/>
              <a:ext cx="146012" cy="619750"/>
            </a:xfrm>
            <a:prstGeom prst="rect">
              <a:avLst/>
            </a:prstGeom>
            <a:solidFill>
              <a:srgbClr val="FABF8E"/>
            </a:solidFill>
            <a:ln cap="flat" cmpd="sng" w="25400">
              <a:solidFill>
                <a:srgbClr val="FAB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172400" y="584684"/>
              <a:ext cx="72008" cy="619750"/>
            </a:xfrm>
            <a:prstGeom prst="rect">
              <a:avLst/>
            </a:prstGeom>
            <a:solidFill>
              <a:srgbClr val="E36C09"/>
            </a:solidFill>
            <a:ln cap="flat" cmpd="sng" w="25400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922262" y="584684"/>
              <a:ext cx="146012" cy="619750"/>
            </a:xfrm>
            <a:prstGeom prst="rect">
              <a:avLst/>
            </a:prstGeom>
            <a:solidFill>
              <a:srgbClr val="FABF8E"/>
            </a:solidFill>
            <a:ln cap="flat" cmpd="sng" w="25400">
              <a:solidFill>
                <a:srgbClr val="FAB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9"/>
          <p:cNvGraphicFramePr/>
          <p:nvPr/>
        </p:nvGraphicFramePr>
        <p:xfrm>
          <a:off x="882962" y="22768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{99251BC3-6740-4059-A77D-98CE874B6B2E}</a:tableStyleId>
              </a:tblPr>
              <a:tblGrid>
                <a:gridCol w="1946700"/>
                <a:gridCol w="2085750"/>
              </a:tblGrid>
              <a:tr h="51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u="none" cap="none" strike="noStrike"/>
                        <a:t>A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u="none" cap="none" strike="noStrike"/>
                        <a:t>X =  Ā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51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u="none" cap="none" strike="noStrike"/>
                        <a:t>0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u="none" cap="none" strike="noStrike"/>
                        <a:t>1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51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u="none" cap="none" strike="noStrike"/>
                        <a:t>1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u="none" cap="none" strike="noStrike"/>
                        <a:t>0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9" name="Google Shape;199;p9"/>
          <p:cNvSpPr txBox="1"/>
          <p:nvPr/>
        </p:nvSpPr>
        <p:spPr>
          <a:xfrm>
            <a:off x="5364088" y="3695303"/>
            <a:ext cx="27573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Gerbang logika NOT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899592" y="1511863"/>
            <a:ext cx="4032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 kebenaran gerbang NOT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9"/>
          <p:cNvPicPr preferRelativeResize="0"/>
          <p:nvPr/>
        </p:nvPicPr>
        <p:blipFill rotWithShape="1">
          <a:blip r:embed="rId3">
            <a:alphaModFix/>
          </a:blip>
          <a:srcRect b="18793" l="10867" r="8807" t="15326"/>
          <a:stretch/>
        </p:blipFill>
        <p:spPr>
          <a:xfrm>
            <a:off x="5208187" y="1988840"/>
            <a:ext cx="3120114" cy="15200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9"/>
          <p:cNvCxnSpPr/>
          <p:nvPr/>
        </p:nvCxnSpPr>
        <p:spPr>
          <a:xfrm>
            <a:off x="7020272" y="2060848"/>
            <a:ext cx="144016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9"/>
          <p:cNvSpPr/>
          <p:nvPr/>
        </p:nvSpPr>
        <p:spPr>
          <a:xfrm>
            <a:off x="5157245" y="1958217"/>
            <a:ext cx="3171056" cy="157341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 PPT K13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2015-05-08T02:58:52Z</dcterms:created>
  <dc:creator>USER</dc:creator>
</cp:coreProperties>
</file>