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434" r:id="rId2"/>
    <p:sldId id="320" r:id="rId3"/>
    <p:sldId id="277" r:id="rId4"/>
    <p:sldId id="410" r:id="rId5"/>
    <p:sldId id="411" r:id="rId6"/>
    <p:sldId id="412" r:id="rId7"/>
    <p:sldId id="413" r:id="rId8"/>
    <p:sldId id="414" r:id="rId9"/>
    <p:sldId id="415" r:id="rId10"/>
    <p:sldId id="419" r:id="rId11"/>
    <p:sldId id="416" r:id="rId12"/>
    <p:sldId id="421" r:id="rId13"/>
    <p:sldId id="420" r:id="rId14"/>
    <p:sldId id="422" r:id="rId15"/>
    <p:sldId id="423" r:id="rId16"/>
    <p:sldId id="418" r:id="rId17"/>
    <p:sldId id="424" r:id="rId18"/>
    <p:sldId id="425" r:id="rId19"/>
    <p:sldId id="426" r:id="rId20"/>
    <p:sldId id="427" r:id="rId21"/>
    <p:sldId id="428" r:id="rId22"/>
    <p:sldId id="328" r:id="rId23"/>
    <p:sldId id="397" r:id="rId24"/>
    <p:sldId id="429" r:id="rId25"/>
    <p:sldId id="430" r:id="rId26"/>
    <p:sldId id="431" r:id="rId27"/>
    <p:sldId id="432" r:id="rId28"/>
    <p:sldId id="433" r:id="rId29"/>
    <p:sldId id="37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EC7CAC"/>
    <a:srgbClr val="CC6600"/>
    <a:srgbClr val="FF5050"/>
    <a:srgbClr val="B9F070"/>
    <a:srgbClr val="00FF99"/>
    <a:srgbClr val="FFCC66"/>
    <a:srgbClr val="FF9966"/>
    <a:srgbClr val="FFFF9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7" autoAdjust="0"/>
    <p:restoredTop sz="94454" autoAdjust="0"/>
  </p:normalViewPr>
  <p:slideViewPr>
    <p:cSldViewPr>
      <p:cViewPr varScale="1">
        <p:scale>
          <a:sx n="70" d="100"/>
          <a:sy n="70" d="100"/>
        </p:scale>
        <p:origin x="13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44EF7C-99F7-4510-B542-73A675E6B0E3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9A0FDB7-6186-49A4-9EE1-2A52502ECBFE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800" dirty="0" err="1" smtClean="0"/>
            <a:t>Operasi</a:t>
          </a:r>
          <a:r>
            <a:rPr lang="en-GB" sz="1800" dirty="0" smtClean="0"/>
            <a:t> </a:t>
          </a:r>
          <a:r>
            <a:rPr lang="en-GB" sz="1800" dirty="0" err="1" smtClean="0"/>
            <a:t>Aritmetika</a:t>
          </a:r>
          <a:endParaRPr lang="en-GB" sz="1800" dirty="0"/>
        </a:p>
      </dgm:t>
    </dgm:pt>
    <dgm:pt modelId="{16F3DDF3-103F-4896-A96C-86CC45AB6D18}" type="parTrans" cxnId="{3029F709-E849-49B1-A3D8-365D58A1186D}">
      <dgm:prSet/>
      <dgm:spPr/>
      <dgm:t>
        <a:bodyPr/>
        <a:lstStyle/>
        <a:p>
          <a:endParaRPr lang="en-GB"/>
        </a:p>
      </dgm:t>
    </dgm:pt>
    <dgm:pt modelId="{3F526FA5-7FF7-4EB6-A9B0-4F9C041B82DF}" type="sibTrans" cxnId="{3029F709-E849-49B1-A3D8-365D58A1186D}">
      <dgm:prSet/>
      <dgm:spPr/>
      <dgm:t>
        <a:bodyPr/>
        <a:lstStyle/>
        <a:p>
          <a:endParaRPr lang="en-GB"/>
        </a:p>
      </dgm:t>
    </dgm:pt>
    <dgm:pt modelId="{5CE330BC-A520-4B65-A6CB-4998781D87EE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800" dirty="0" err="1" smtClean="0"/>
            <a:t>Aljabar</a:t>
          </a:r>
          <a:r>
            <a:rPr lang="en-GB" sz="1800" dirty="0" smtClean="0"/>
            <a:t> Boolean</a:t>
          </a:r>
          <a:endParaRPr lang="en-GB" sz="1800" dirty="0"/>
        </a:p>
      </dgm:t>
    </dgm:pt>
    <dgm:pt modelId="{BBDCFAE8-0890-40B1-A861-6D379C5B98FA}" type="parTrans" cxnId="{AB3E6E3D-BA9E-4162-B88C-5FE2F5E65A82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 sz="4400"/>
        </a:p>
      </dgm:t>
    </dgm:pt>
    <dgm:pt modelId="{40B483EC-7C53-4882-9C2E-4151DB9FAC9F}" type="sibTrans" cxnId="{AB3E6E3D-BA9E-4162-B88C-5FE2F5E65A82}">
      <dgm:prSet/>
      <dgm:spPr/>
      <dgm:t>
        <a:bodyPr/>
        <a:lstStyle/>
        <a:p>
          <a:endParaRPr lang="en-GB"/>
        </a:p>
      </dgm:t>
    </dgm:pt>
    <dgm:pt modelId="{4FEA1073-9420-45A6-AE55-82005300DA4D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800" i="1" dirty="0" smtClean="0"/>
            <a:t>Increment </a:t>
          </a:r>
          <a:r>
            <a:rPr lang="en-GB" sz="1800" i="0" dirty="0" err="1" smtClean="0"/>
            <a:t>dan</a:t>
          </a:r>
          <a:r>
            <a:rPr lang="en-GB" sz="1800" i="0" dirty="0" smtClean="0"/>
            <a:t> </a:t>
          </a:r>
          <a:r>
            <a:rPr lang="en-GB" sz="1800" i="1" dirty="0" smtClean="0"/>
            <a:t>Decrement</a:t>
          </a:r>
          <a:endParaRPr lang="en-GB" sz="1800" i="1" dirty="0"/>
        </a:p>
      </dgm:t>
    </dgm:pt>
    <dgm:pt modelId="{B9C9C5F7-5C84-4E21-97EF-50A2416849B0}" type="parTrans" cxnId="{77DE658D-7754-4222-A77D-6CF6E23C0A03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 sz="4400"/>
        </a:p>
      </dgm:t>
    </dgm:pt>
    <dgm:pt modelId="{EFA4E16B-DF7C-405C-A36E-3F3B437902BF}" type="sibTrans" cxnId="{77DE658D-7754-4222-A77D-6CF6E23C0A03}">
      <dgm:prSet/>
      <dgm:spPr/>
      <dgm:t>
        <a:bodyPr/>
        <a:lstStyle/>
        <a:p>
          <a:endParaRPr lang="en-GB"/>
        </a:p>
      </dgm:t>
    </dgm:pt>
    <dgm:pt modelId="{C0009F13-0ED2-47C0-91B3-5190986A435F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800" dirty="0" err="1" smtClean="0"/>
            <a:t>Operasi</a:t>
          </a:r>
          <a:r>
            <a:rPr lang="en-GB" sz="1800" dirty="0" smtClean="0"/>
            <a:t> </a:t>
          </a:r>
          <a:r>
            <a:rPr lang="en-GB" sz="1800" dirty="0" err="1" smtClean="0"/>
            <a:t>Aritmetika</a:t>
          </a:r>
          <a:r>
            <a:rPr lang="en-GB" sz="1800" dirty="0" smtClean="0"/>
            <a:t> BCD </a:t>
          </a:r>
          <a:r>
            <a:rPr lang="en-GB" sz="1800" i="1" dirty="0" smtClean="0"/>
            <a:t>Code</a:t>
          </a:r>
          <a:endParaRPr lang="en-GB" sz="1800" dirty="0"/>
        </a:p>
      </dgm:t>
    </dgm:pt>
    <dgm:pt modelId="{7294CB1F-2A94-41D4-9A15-3E09444617B0}" type="parTrans" cxnId="{0E094F3A-37B9-4882-88EC-75175B3935FA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 sz="4400"/>
        </a:p>
      </dgm:t>
    </dgm:pt>
    <dgm:pt modelId="{24081914-EADA-4BAF-93DC-BE1330236E87}" type="sibTrans" cxnId="{0E094F3A-37B9-4882-88EC-75175B3935FA}">
      <dgm:prSet/>
      <dgm:spPr/>
      <dgm:t>
        <a:bodyPr/>
        <a:lstStyle/>
        <a:p>
          <a:endParaRPr lang="en-GB"/>
        </a:p>
      </dgm:t>
    </dgm:pt>
    <dgm:pt modelId="{9BE6909C-426D-41A3-91EA-262258AD8431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800" dirty="0" err="1" smtClean="0"/>
            <a:t>Operasi</a:t>
          </a:r>
          <a:r>
            <a:rPr lang="en-GB" sz="1800" dirty="0" smtClean="0"/>
            <a:t> </a:t>
          </a:r>
          <a:r>
            <a:rPr lang="en-GB" sz="1800" dirty="0" err="1" smtClean="0"/>
            <a:t>Penjumlahan</a:t>
          </a:r>
          <a:r>
            <a:rPr lang="en-GB" sz="1800" dirty="0" smtClean="0"/>
            <a:t> </a:t>
          </a:r>
          <a:r>
            <a:rPr lang="en-GB" sz="1800" dirty="0" err="1" smtClean="0"/>
            <a:t>Biner</a:t>
          </a:r>
          <a:endParaRPr lang="en-GB" sz="1800" dirty="0"/>
        </a:p>
      </dgm:t>
    </dgm:pt>
    <dgm:pt modelId="{B202AC5B-CC76-4677-9ADD-590747F6CD8F}" type="parTrans" cxnId="{455C6D7C-E6CD-4DF1-BD87-3A4E58B70FB6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 sz="4400"/>
        </a:p>
      </dgm:t>
    </dgm:pt>
    <dgm:pt modelId="{AF658D27-4E94-49F9-9A4E-F6218B621E6A}" type="sibTrans" cxnId="{455C6D7C-E6CD-4DF1-BD87-3A4E58B70FB6}">
      <dgm:prSet/>
      <dgm:spPr/>
      <dgm:t>
        <a:bodyPr/>
        <a:lstStyle/>
        <a:p>
          <a:endParaRPr lang="en-GB"/>
        </a:p>
      </dgm:t>
    </dgm:pt>
    <dgm:pt modelId="{B020E1E4-8AFB-44AB-82D9-CD6E2680C5F2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800" dirty="0" err="1" smtClean="0"/>
            <a:t>Operasi</a:t>
          </a:r>
          <a:r>
            <a:rPr lang="en-GB" sz="1800" dirty="0" smtClean="0"/>
            <a:t> </a:t>
          </a:r>
          <a:r>
            <a:rPr lang="en-GB" sz="1800" dirty="0" err="1" smtClean="0"/>
            <a:t>Pengurangan</a:t>
          </a:r>
          <a:r>
            <a:rPr lang="en-GB" sz="1800" dirty="0" smtClean="0"/>
            <a:t> </a:t>
          </a:r>
          <a:r>
            <a:rPr lang="en-GB" sz="1800" dirty="0" err="1" smtClean="0"/>
            <a:t>Biner</a:t>
          </a:r>
          <a:endParaRPr lang="en-GB" sz="1800" dirty="0"/>
        </a:p>
      </dgm:t>
    </dgm:pt>
    <dgm:pt modelId="{930D3233-CB34-446F-AB06-F10A05DBB972}" type="parTrans" cxnId="{0DFC4A0E-11D4-41B6-A16B-A20318CE451A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 sz="4400"/>
        </a:p>
      </dgm:t>
    </dgm:pt>
    <dgm:pt modelId="{AC03161F-82F4-44A2-8FEA-BDCDDB0EBA27}" type="sibTrans" cxnId="{0DFC4A0E-11D4-41B6-A16B-A20318CE451A}">
      <dgm:prSet/>
      <dgm:spPr/>
      <dgm:t>
        <a:bodyPr/>
        <a:lstStyle/>
        <a:p>
          <a:endParaRPr lang="en-GB"/>
        </a:p>
      </dgm:t>
    </dgm:pt>
    <dgm:pt modelId="{C3A60BDE-45AB-46FD-BD8E-295EE06F09F2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800" dirty="0" err="1" smtClean="0"/>
            <a:t>Operasi</a:t>
          </a:r>
          <a:r>
            <a:rPr lang="en-GB" sz="1800" dirty="0" smtClean="0"/>
            <a:t> </a:t>
          </a:r>
          <a:r>
            <a:rPr lang="en-GB" sz="1800" dirty="0" err="1" smtClean="0"/>
            <a:t>Perkalian</a:t>
          </a:r>
          <a:r>
            <a:rPr lang="en-GB" sz="1800" dirty="0" smtClean="0"/>
            <a:t> </a:t>
          </a:r>
          <a:r>
            <a:rPr lang="en-GB" sz="1800" dirty="0" err="1" smtClean="0"/>
            <a:t>Biner</a:t>
          </a:r>
          <a:endParaRPr lang="en-GB" sz="1800" dirty="0"/>
        </a:p>
      </dgm:t>
    </dgm:pt>
    <dgm:pt modelId="{55A08496-11C7-49AA-B8A8-B53FBB977D67}" type="parTrans" cxnId="{F8CA9357-E230-4D77-955F-38436880701A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 sz="4400"/>
        </a:p>
      </dgm:t>
    </dgm:pt>
    <dgm:pt modelId="{7AEBDD53-8853-4BB3-AFFA-D8E0C8181E38}" type="sibTrans" cxnId="{F8CA9357-E230-4D77-955F-38436880701A}">
      <dgm:prSet/>
      <dgm:spPr/>
      <dgm:t>
        <a:bodyPr/>
        <a:lstStyle/>
        <a:p>
          <a:endParaRPr lang="en-GB"/>
        </a:p>
      </dgm:t>
    </dgm:pt>
    <dgm:pt modelId="{6FEE40F0-A4B2-4A4F-81B0-75A9F791CE85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800" dirty="0" err="1" smtClean="0"/>
            <a:t>Operasi</a:t>
          </a:r>
          <a:r>
            <a:rPr lang="en-GB" sz="1800" dirty="0" smtClean="0"/>
            <a:t> </a:t>
          </a:r>
          <a:r>
            <a:rPr lang="en-GB" sz="1800" dirty="0" err="1" smtClean="0"/>
            <a:t>Pembagian</a:t>
          </a:r>
          <a:r>
            <a:rPr lang="en-GB" sz="1800" dirty="0" smtClean="0"/>
            <a:t> </a:t>
          </a:r>
          <a:r>
            <a:rPr lang="en-GB" sz="1800" dirty="0" err="1" smtClean="0"/>
            <a:t>Biner</a:t>
          </a:r>
          <a:endParaRPr lang="en-GB" sz="1800" dirty="0"/>
        </a:p>
      </dgm:t>
    </dgm:pt>
    <dgm:pt modelId="{9F8850BB-9BD1-477F-B7E6-9DC54A21998F}" type="parTrans" cxnId="{59E21162-17BF-48DD-B2C1-45E3C0E3B063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 sz="4400"/>
        </a:p>
      </dgm:t>
    </dgm:pt>
    <dgm:pt modelId="{94014FB3-633E-4075-A097-7B411396B48B}" type="sibTrans" cxnId="{59E21162-17BF-48DD-B2C1-45E3C0E3B063}">
      <dgm:prSet/>
      <dgm:spPr/>
      <dgm:t>
        <a:bodyPr/>
        <a:lstStyle/>
        <a:p>
          <a:endParaRPr lang="en-GB"/>
        </a:p>
      </dgm:t>
    </dgm:pt>
    <dgm:pt modelId="{0646171C-C436-454B-AAA4-F481CB75F521}" type="pres">
      <dgm:prSet presAssocID="{1544EF7C-99F7-4510-B542-73A675E6B0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B503405-6BB4-41C9-A686-825126A04CBA}" type="pres">
      <dgm:prSet presAssocID="{89A0FDB7-6186-49A4-9EE1-2A52502ECBFE}" presName="root1" presStyleCnt="0"/>
      <dgm:spPr/>
    </dgm:pt>
    <dgm:pt modelId="{F7931AAB-F38B-4CFA-AE4A-87EA876F9F57}" type="pres">
      <dgm:prSet presAssocID="{89A0FDB7-6186-49A4-9EE1-2A52502ECBFE}" presName="LevelOneTextNode" presStyleLbl="node0" presStyleIdx="0" presStyleCnt="1" custAng="5400000" custLinFactX="-49091" custLinFactNeighborX="-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4CF1177-6169-45A5-8C65-0C680C63D9AF}" type="pres">
      <dgm:prSet presAssocID="{89A0FDB7-6186-49A4-9EE1-2A52502ECBFE}" presName="level2hierChild" presStyleCnt="0"/>
      <dgm:spPr/>
    </dgm:pt>
    <dgm:pt modelId="{96D53153-2A7F-48B7-82A7-B4C8B6E52922}" type="pres">
      <dgm:prSet presAssocID="{BBDCFAE8-0890-40B1-A861-6D379C5B98FA}" presName="conn2-1" presStyleLbl="parChTrans1D2" presStyleIdx="0" presStyleCnt="7"/>
      <dgm:spPr/>
      <dgm:t>
        <a:bodyPr/>
        <a:lstStyle/>
        <a:p>
          <a:endParaRPr lang="en-GB"/>
        </a:p>
      </dgm:t>
    </dgm:pt>
    <dgm:pt modelId="{2E557082-F35D-47E3-9F71-C957432ADB7C}" type="pres">
      <dgm:prSet presAssocID="{BBDCFAE8-0890-40B1-A861-6D379C5B98FA}" presName="connTx" presStyleLbl="parChTrans1D2" presStyleIdx="0" presStyleCnt="7"/>
      <dgm:spPr/>
      <dgm:t>
        <a:bodyPr/>
        <a:lstStyle/>
        <a:p>
          <a:endParaRPr lang="en-GB"/>
        </a:p>
      </dgm:t>
    </dgm:pt>
    <dgm:pt modelId="{FD8CECCF-C610-4F08-84D6-467547571551}" type="pres">
      <dgm:prSet presAssocID="{5CE330BC-A520-4B65-A6CB-4998781D87EE}" presName="root2" presStyleCnt="0"/>
      <dgm:spPr/>
    </dgm:pt>
    <dgm:pt modelId="{AAF8D76E-F1DA-47F4-8421-ED867DFC92CA}" type="pres">
      <dgm:prSet presAssocID="{5CE330BC-A520-4B65-A6CB-4998781D87EE}" presName="LevelTwoTextNode" presStyleLbl="node2" presStyleIdx="0" presStyleCnt="7" custScaleX="121890" custLinFactNeighborX="73587" custLinFactNeighborY="1258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E754160-FCB0-406C-8E38-4E85890F2DA9}" type="pres">
      <dgm:prSet presAssocID="{5CE330BC-A520-4B65-A6CB-4998781D87EE}" presName="level3hierChild" presStyleCnt="0"/>
      <dgm:spPr/>
    </dgm:pt>
    <dgm:pt modelId="{31F0A170-05F9-4E86-ADF4-658AF8702E55}" type="pres">
      <dgm:prSet presAssocID="{B202AC5B-CC76-4677-9ADD-590747F6CD8F}" presName="conn2-1" presStyleLbl="parChTrans1D2" presStyleIdx="1" presStyleCnt="7"/>
      <dgm:spPr/>
      <dgm:t>
        <a:bodyPr/>
        <a:lstStyle/>
        <a:p>
          <a:endParaRPr lang="en-GB"/>
        </a:p>
      </dgm:t>
    </dgm:pt>
    <dgm:pt modelId="{6F2E7115-8A5A-4DFE-9D36-14EBEA478A98}" type="pres">
      <dgm:prSet presAssocID="{B202AC5B-CC76-4677-9ADD-590747F6CD8F}" presName="connTx" presStyleLbl="parChTrans1D2" presStyleIdx="1" presStyleCnt="7"/>
      <dgm:spPr/>
      <dgm:t>
        <a:bodyPr/>
        <a:lstStyle/>
        <a:p>
          <a:endParaRPr lang="en-GB"/>
        </a:p>
      </dgm:t>
    </dgm:pt>
    <dgm:pt modelId="{FAC6A4DE-F327-4CB7-ADA6-92742F481412}" type="pres">
      <dgm:prSet presAssocID="{9BE6909C-426D-41A3-91EA-262258AD8431}" presName="root2" presStyleCnt="0"/>
      <dgm:spPr/>
    </dgm:pt>
    <dgm:pt modelId="{A110965F-1AFC-435A-A6DF-8E6EC84C840E}" type="pres">
      <dgm:prSet presAssocID="{9BE6909C-426D-41A3-91EA-262258AD8431}" presName="LevelTwoTextNode" presStyleLbl="node2" presStyleIdx="1" presStyleCnt="7" custScaleX="121890" custLinFactNeighborX="7358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4AB32AD-DBDA-4AB1-810E-A6E3295A1B6E}" type="pres">
      <dgm:prSet presAssocID="{9BE6909C-426D-41A3-91EA-262258AD8431}" presName="level3hierChild" presStyleCnt="0"/>
      <dgm:spPr/>
    </dgm:pt>
    <dgm:pt modelId="{B11E1DEB-8AF5-4044-945B-5AE56B0AED1B}" type="pres">
      <dgm:prSet presAssocID="{930D3233-CB34-446F-AB06-F10A05DBB972}" presName="conn2-1" presStyleLbl="parChTrans1D2" presStyleIdx="2" presStyleCnt="7"/>
      <dgm:spPr/>
      <dgm:t>
        <a:bodyPr/>
        <a:lstStyle/>
        <a:p>
          <a:endParaRPr lang="en-GB"/>
        </a:p>
      </dgm:t>
    </dgm:pt>
    <dgm:pt modelId="{2B7A6343-A5BE-42AB-878D-98C61AB3AC40}" type="pres">
      <dgm:prSet presAssocID="{930D3233-CB34-446F-AB06-F10A05DBB972}" presName="connTx" presStyleLbl="parChTrans1D2" presStyleIdx="2" presStyleCnt="7"/>
      <dgm:spPr/>
      <dgm:t>
        <a:bodyPr/>
        <a:lstStyle/>
        <a:p>
          <a:endParaRPr lang="en-GB"/>
        </a:p>
      </dgm:t>
    </dgm:pt>
    <dgm:pt modelId="{CFEC1F88-56E3-420C-A4DD-EC0F67843859}" type="pres">
      <dgm:prSet presAssocID="{B020E1E4-8AFB-44AB-82D9-CD6E2680C5F2}" presName="root2" presStyleCnt="0"/>
      <dgm:spPr/>
    </dgm:pt>
    <dgm:pt modelId="{1F48DE17-5B92-4D52-ACD7-031E182EED3A}" type="pres">
      <dgm:prSet presAssocID="{B020E1E4-8AFB-44AB-82D9-CD6E2680C5F2}" presName="LevelTwoTextNode" presStyleLbl="node2" presStyleIdx="2" presStyleCnt="7" custScaleX="121890" custLinFactNeighborX="7358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B8BA7F3-4A25-4CD5-9C03-5B31632C0A29}" type="pres">
      <dgm:prSet presAssocID="{B020E1E4-8AFB-44AB-82D9-CD6E2680C5F2}" presName="level3hierChild" presStyleCnt="0"/>
      <dgm:spPr/>
    </dgm:pt>
    <dgm:pt modelId="{58314342-E9B6-451F-9CC1-C2E964798D46}" type="pres">
      <dgm:prSet presAssocID="{55A08496-11C7-49AA-B8A8-B53FBB977D67}" presName="conn2-1" presStyleLbl="parChTrans1D2" presStyleIdx="3" presStyleCnt="7"/>
      <dgm:spPr/>
      <dgm:t>
        <a:bodyPr/>
        <a:lstStyle/>
        <a:p>
          <a:endParaRPr lang="en-GB"/>
        </a:p>
      </dgm:t>
    </dgm:pt>
    <dgm:pt modelId="{14C05297-6556-4FF1-8A54-DCA0B7501DAD}" type="pres">
      <dgm:prSet presAssocID="{55A08496-11C7-49AA-B8A8-B53FBB977D67}" presName="connTx" presStyleLbl="parChTrans1D2" presStyleIdx="3" presStyleCnt="7"/>
      <dgm:spPr/>
      <dgm:t>
        <a:bodyPr/>
        <a:lstStyle/>
        <a:p>
          <a:endParaRPr lang="en-GB"/>
        </a:p>
      </dgm:t>
    </dgm:pt>
    <dgm:pt modelId="{BAE0B552-CC70-4770-994A-140A86FC72A1}" type="pres">
      <dgm:prSet presAssocID="{C3A60BDE-45AB-46FD-BD8E-295EE06F09F2}" presName="root2" presStyleCnt="0"/>
      <dgm:spPr/>
    </dgm:pt>
    <dgm:pt modelId="{100011D5-2AAE-4C91-A707-E3CE914BA9E5}" type="pres">
      <dgm:prSet presAssocID="{C3A60BDE-45AB-46FD-BD8E-295EE06F09F2}" presName="LevelTwoTextNode" presStyleLbl="node2" presStyleIdx="3" presStyleCnt="7" custScaleX="121889" custLinFactNeighborX="7358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94476FA-58DD-4692-9EC1-27F12A425465}" type="pres">
      <dgm:prSet presAssocID="{C3A60BDE-45AB-46FD-BD8E-295EE06F09F2}" presName="level3hierChild" presStyleCnt="0"/>
      <dgm:spPr/>
    </dgm:pt>
    <dgm:pt modelId="{8ABE5196-CAEA-4432-BC9B-E2C99AD013B2}" type="pres">
      <dgm:prSet presAssocID="{9F8850BB-9BD1-477F-B7E6-9DC54A21998F}" presName="conn2-1" presStyleLbl="parChTrans1D2" presStyleIdx="4" presStyleCnt="7"/>
      <dgm:spPr/>
      <dgm:t>
        <a:bodyPr/>
        <a:lstStyle/>
        <a:p>
          <a:endParaRPr lang="en-GB"/>
        </a:p>
      </dgm:t>
    </dgm:pt>
    <dgm:pt modelId="{DC269318-A2EC-4C81-8885-E3ED4637443A}" type="pres">
      <dgm:prSet presAssocID="{9F8850BB-9BD1-477F-B7E6-9DC54A21998F}" presName="connTx" presStyleLbl="parChTrans1D2" presStyleIdx="4" presStyleCnt="7"/>
      <dgm:spPr/>
      <dgm:t>
        <a:bodyPr/>
        <a:lstStyle/>
        <a:p>
          <a:endParaRPr lang="en-GB"/>
        </a:p>
      </dgm:t>
    </dgm:pt>
    <dgm:pt modelId="{726D9194-CCBC-4B84-803A-82335D22D27C}" type="pres">
      <dgm:prSet presAssocID="{6FEE40F0-A4B2-4A4F-81B0-75A9F791CE85}" presName="root2" presStyleCnt="0"/>
      <dgm:spPr/>
    </dgm:pt>
    <dgm:pt modelId="{2B65C84A-3A75-40D8-AE0D-23E3282A3CA9}" type="pres">
      <dgm:prSet presAssocID="{6FEE40F0-A4B2-4A4F-81B0-75A9F791CE85}" presName="LevelTwoTextNode" presStyleLbl="node2" presStyleIdx="4" presStyleCnt="7" custScaleX="121889" custLinFactNeighborX="7358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881410D-8667-410E-9276-E1BCC77C21FE}" type="pres">
      <dgm:prSet presAssocID="{6FEE40F0-A4B2-4A4F-81B0-75A9F791CE85}" presName="level3hierChild" presStyleCnt="0"/>
      <dgm:spPr/>
    </dgm:pt>
    <dgm:pt modelId="{0A3A26F6-335F-4912-8B89-C9D712ECD76C}" type="pres">
      <dgm:prSet presAssocID="{B9C9C5F7-5C84-4E21-97EF-50A2416849B0}" presName="conn2-1" presStyleLbl="parChTrans1D2" presStyleIdx="5" presStyleCnt="7"/>
      <dgm:spPr/>
      <dgm:t>
        <a:bodyPr/>
        <a:lstStyle/>
        <a:p>
          <a:endParaRPr lang="en-GB"/>
        </a:p>
      </dgm:t>
    </dgm:pt>
    <dgm:pt modelId="{26607CBA-3D6B-4DDC-88AE-69CA0EB98476}" type="pres">
      <dgm:prSet presAssocID="{B9C9C5F7-5C84-4E21-97EF-50A2416849B0}" presName="connTx" presStyleLbl="parChTrans1D2" presStyleIdx="5" presStyleCnt="7"/>
      <dgm:spPr/>
      <dgm:t>
        <a:bodyPr/>
        <a:lstStyle/>
        <a:p>
          <a:endParaRPr lang="en-GB"/>
        </a:p>
      </dgm:t>
    </dgm:pt>
    <dgm:pt modelId="{CF4A418D-8791-4AE4-B0CD-0D6D9CF3CBA6}" type="pres">
      <dgm:prSet presAssocID="{4FEA1073-9420-45A6-AE55-82005300DA4D}" presName="root2" presStyleCnt="0"/>
      <dgm:spPr/>
    </dgm:pt>
    <dgm:pt modelId="{209B9B23-270D-4BCB-B17E-CBA226F78538}" type="pres">
      <dgm:prSet presAssocID="{4FEA1073-9420-45A6-AE55-82005300DA4D}" presName="LevelTwoTextNode" presStyleLbl="node2" presStyleIdx="5" presStyleCnt="7" custScaleX="121889" custLinFactNeighborX="7358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FAC60B2-0102-47DB-9DBD-1BFF105C1003}" type="pres">
      <dgm:prSet presAssocID="{4FEA1073-9420-45A6-AE55-82005300DA4D}" presName="level3hierChild" presStyleCnt="0"/>
      <dgm:spPr/>
    </dgm:pt>
    <dgm:pt modelId="{13D541D8-587E-413F-80F7-6D73BBEC45A9}" type="pres">
      <dgm:prSet presAssocID="{7294CB1F-2A94-41D4-9A15-3E09444617B0}" presName="conn2-1" presStyleLbl="parChTrans1D2" presStyleIdx="6" presStyleCnt="7"/>
      <dgm:spPr/>
      <dgm:t>
        <a:bodyPr/>
        <a:lstStyle/>
        <a:p>
          <a:endParaRPr lang="en-GB"/>
        </a:p>
      </dgm:t>
    </dgm:pt>
    <dgm:pt modelId="{921A4D19-25D3-4418-80B8-65FA850337C2}" type="pres">
      <dgm:prSet presAssocID="{7294CB1F-2A94-41D4-9A15-3E09444617B0}" presName="connTx" presStyleLbl="parChTrans1D2" presStyleIdx="6" presStyleCnt="7"/>
      <dgm:spPr/>
      <dgm:t>
        <a:bodyPr/>
        <a:lstStyle/>
        <a:p>
          <a:endParaRPr lang="en-GB"/>
        </a:p>
      </dgm:t>
    </dgm:pt>
    <dgm:pt modelId="{6F78E1B1-65BD-421F-A67F-AFBE3C711A99}" type="pres">
      <dgm:prSet presAssocID="{C0009F13-0ED2-47C0-91B3-5190986A435F}" presName="root2" presStyleCnt="0"/>
      <dgm:spPr/>
    </dgm:pt>
    <dgm:pt modelId="{35E84D32-0FC8-4E84-A38F-5C599AE84603}" type="pres">
      <dgm:prSet presAssocID="{C0009F13-0ED2-47C0-91B3-5190986A435F}" presName="LevelTwoTextNode" presStyleLbl="node2" presStyleIdx="6" presStyleCnt="7" custScaleX="121889" custLinFactNeighborX="7358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7951411-414B-46D4-881A-4C5F3B20618F}" type="pres">
      <dgm:prSet presAssocID="{C0009F13-0ED2-47C0-91B3-5190986A435F}" presName="level3hierChild" presStyleCnt="0"/>
      <dgm:spPr/>
    </dgm:pt>
  </dgm:ptLst>
  <dgm:cxnLst>
    <dgm:cxn modelId="{FDE8C8B7-5F4E-46E9-B32D-35D8FD8C3F9B}" type="presOf" srcId="{BBDCFAE8-0890-40B1-A861-6D379C5B98FA}" destId="{2E557082-F35D-47E3-9F71-C957432ADB7C}" srcOrd="1" destOrd="0" presId="urn:microsoft.com/office/officeart/2008/layout/HorizontalMultiLevelHierarchy"/>
    <dgm:cxn modelId="{59E21162-17BF-48DD-B2C1-45E3C0E3B063}" srcId="{89A0FDB7-6186-49A4-9EE1-2A52502ECBFE}" destId="{6FEE40F0-A4B2-4A4F-81B0-75A9F791CE85}" srcOrd="4" destOrd="0" parTransId="{9F8850BB-9BD1-477F-B7E6-9DC54A21998F}" sibTransId="{94014FB3-633E-4075-A097-7B411396B48B}"/>
    <dgm:cxn modelId="{455C6D7C-E6CD-4DF1-BD87-3A4E58B70FB6}" srcId="{89A0FDB7-6186-49A4-9EE1-2A52502ECBFE}" destId="{9BE6909C-426D-41A3-91EA-262258AD8431}" srcOrd="1" destOrd="0" parTransId="{B202AC5B-CC76-4677-9ADD-590747F6CD8F}" sibTransId="{AF658D27-4E94-49F9-9A4E-F6218B621E6A}"/>
    <dgm:cxn modelId="{E579743D-7C34-4CAB-BBD3-DB7369992F62}" type="presOf" srcId="{5CE330BC-A520-4B65-A6CB-4998781D87EE}" destId="{AAF8D76E-F1DA-47F4-8421-ED867DFC92CA}" srcOrd="0" destOrd="0" presId="urn:microsoft.com/office/officeart/2008/layout/HorizontalMultiLevelHierarchy"/>
    <dgm:cxn modelId="{C87809DE-AF52-4657-BE70-FF417D044B7E}" type="presOf" srcId="{4FEA1073-9420-45A6-AE55-82005300DA4D}" destId="{209B9B23-270D-4BCB-B17E-CBA226F78538}" srcOrd="0" destOrd="0" presId="urn:microsoft.com/office/officeart/2008/layout/HorizontalMultiLevelHierarchy"/>
    <dgm:cxn modelId="{AB3E6E3D-BA9E-4162-B88C-5FE2F5E65A82}" srcId="{89A0FDB7-6186-49A4-9EE1-2A52502ECBFE}" destId="{5CE330BC-A520-4B65-A6CB-4998781D87EE}" srcOrd="0" destOrd="0" parTransId="{BBDCFAE8-0890-40B1-A861-6D379C5B98FA}" sibTransId="{40B483EC-7C53-4882-9C2E-4151DB9FAC9F}"/>
    <dgm:cxn modelId="{D2A5A99B-2C6A-47AE-9BA4-BA79227C343D}" type="presOf" srcId="{B9C9C5F7-5C84-4E21-97EF-50A2416849B0}" destId="{0A3A26F6-335F-4912-8B89-C9D712ECD76C}" srcOrd="0" destOrd="0" presId="urn:microsoft.com/office/officeart/2008/layout/HorizontalMultiLevelHierarchy"/>
    <dgm:cxn modelId="{C4DD3CC2-5AF1-4AD8-9C38-73DC2610DB49}" type="presOf" srcId="{930D3233-CB34-446F-AB06-F10A05DBB972}" destId="{2B7A6343-A5BE-42AB-878D-98C61AB3AC40}" srcOrd="1" destOrd="0" presId="urn:microsoft.com/office/officeart/2008/layout/HorizontalMultiLevelHierarchy"/>
    <dgm:cxn modelId="{9D869944-DCCA-47F2-89FA-51EDECB54E60}" type="presOf" srcId="{9F8850BB-9BD1-477F-B7E6-9DC54A21998F}" destId="{8ABE5196-CAEA-4432-BC9B-E2C99AD013B2}" srcOrd="0" destOrd="0" presId="urn:microsoft.com/office/officeart/2008/layout/HorizontalMultiLevelHierarchy"/>
    <dgm:cxn modelId="{ED58707F-96C7-4F04-BD71-48BCE56E4E05}" type="presOf" srcId="{B202AC5B-CC76-4677-9ADD-590747F6CD8F}" destId="{31F0A170-05F9-4E86-ADF4-658AF8702E55}" srcOrd="0" destOrd="0" presId="urn:microsoft.com/office/officeart/2008/layout/HorizontalMultiLevelHierarchy"/>
    <dgm:cxn modelId="{0AEAAD44-4728-4896-9631-486394B89B8A}" type="presOf" srcId="{7294CB1F-2A94-41D4-9A15-3E09444617B0}" destId="{921A4D19-25D3-4418-80B8-65FA850337C2}" srcOrd="1" destOrd="0" presId="urn:microsoft.com/office/officeart/2008/layout/HorizontalMultiLevelHierarchy"/>
    <dgm:cxn modelId="{382B927B-EB06-4303-AAC5-653F22BD9DDC}" type="presOf" srcId="{9BE6909C-426D-41A3-91EA-262258AD8431}" destId="{A110965F-1AFC-435A-A6DF-8E6EC84C840E}" srcOrd="0" destOrd="0" presId="urn:microsoft.com/office/officeart/2008/layout/HorizontalMultiLevelHierarchy"/>
    <dgm:cxn modelId="{D39D8C28-1380-4EFA-A691-9D8137B3BAAC}" type="presOf" srcId="{BBDCFAE8-0890-40B1-A861-6D379C5B98FA}" destId="{96D53153-2A7F-48B7-82A7-B4C8B6E52922}" srcOrd="0" destOrd="0" presId="urn:microsoft.com/office/officeart/2008/layout/HorizontalMultiLevelHierarchy"/>
    <dgm:cxn modelId="{0EAF9225-81F4-4F1E-B2F1-85C2AA307D82}" type="presOf" srcId="{6FEE40F0-A4B2-4A4F-81B0-75A9F791CE85}" destId="{2B65C84A-3A75-40D8-AE0D-23E3282A3CA9}" srcOrd="0" destOrd="0" presId="urn:microsoft.com/office/officeart/2008/layout/HorizontalMultiLevelHierarchy"/>
    <dgm:cxn modelId="{0BA020AF-B0E7-4DEC-9BCA-D1C2041D6761}" type="presOf" srcId="{7294CB1F-2A94-41D4-9A15-3E09444617B0}" destId="{13D541D8-587E-413F-80F7-6D73BBEC45A9}" srcOrd="0" destOrd="0" presId="urn:microsoft.com/office/officeart/2008/layout/HorizontalMultiLevelHierarchy"/>
    <dgm:cxn modelId="{4D2FAD76-8778-4783-915D-27349CD0AC22}" type="presOf" srcId="{89A0FDB7-6186-49A4-9EE1-2A52502ECBFE}" destId="{F7931AAB-F38B-4CFA-AE4A-87EA876F9F57}" srcOrd="0" destOrd="0" presId="urn:microsoft.com/office/officeart/2008/layout/HorizontalMultiLevelHierarchy"/>
    <dgm:cxn modelId="{0179EED3-EC1A-4F1D-A97E-6C989EDB7CAB}" type="presOf" srcId="{B9C9C5F7-5C84-4E21-97EF-50A2416849B0}" destId="{26607CBA-3D6B-4DDC-88AE-69CA0EB98476}" srcOrd="1" destOrd="0" presId="urn:microsoft.com/office/officeart/2008/layout/HorizontalMultiLevelHierarchy"/>
    <dgm:cxn modelId="{951166DB-E896-474F-9D43-5DBB15A7A98B}" type="presOf" srcId="{930D3233-CB34-446F-AB06-F10A05DBB972}" destId="{B11E1DEB-8AF5-4044-945B-5AE56B0AED1B}" srcOrd="0" destOrd="0" presId="urn:microsoft.com/office/officeart/2008/layout/HorizontalMultiLevelHierarchy"/>
    <dgm:cxn modelId="{625A6DC2-4020-4DA1-819F-29E0DB02EB0D}" type="presOf" srcId="{C0009F13-0ED2-47C0-91B3-5190986A435F}" destId="{35E84D32-0FC8-4E84-A38F-5C599AE84603}" srcOrd="0" destOrd="0" presId="urn:microsoft.com/office/officeart/2008/layout/HorizontalMultiLevelHierarchy"/>
    <dgm:cxn modelId="{64BD2F82-FF5A-45A9-878A-EE408F6442B7}" type="presOf" srcId="{B202AC5B-CC76-4677-9ADD-590747F6CD8F}" destId="{6F2E7115-8A5A-4DFE-9D36-14EBEA478A98}" srcOrd="1" destOrd="0" presId="urn:microsoft.com/office/officeart/2008/layout/HorizontalMultiLevelHierarchy"/>
    <dgm:cxn modelId="{F8CA9357-E230-4D77-955F-38436880701A}" srcId="{89A0FDB7-6186-49A4-9EE1-2A52502ECBFE}" destId="{C3A60BDE-45AB-46FD-BD8E-295EE06F09F2}" srcOrd="3" destOrd="0" parTransId="{55A08496-11C7-49AA-B8A8-B53FBB977D67}" sibTransId="{7AEBDD53-8853-4BB3-AFFA-D8E0C8181E38}"/>
    <dgm:cxn modelId="{6C79B169-AEE5-47C9-B5CC-B6200BC22765}" type="presOf" srcId="{1544EF7C-99F7-4510-B542-73A675E6B0E3}" destId="{0646171C-C436-454B-AAA4-F481CB75F521}" srcOrd="0" destOrd="0" presId="urn:microsoft.com/office/officeart/2008/layout/HorizontalMultiLevelHierarchy"/>
    <dgm:cxn modelId="{988A6FA5-5128-439F-AAEB-B9DCF3AE4305}" type="presOf" srcId="{9F8850BB-9BD1-477F-B7E6-9DC54A21998F}" destId="{DC269318-A2EC-4C81-8885-E3ED4637443A}" srcOrd="1" destOrd="0" presId="urn:microsoft.com/office/officeart/2008/layout/HorizontalMultiLevelHierarchy"/>
    <dgm:cxn modelId="{0E094F3A-37B9-4882-88EC-75175B3935FA}" srcId="{89A0FDB7-6186-49A4-9EE1-2A52502ECBFE}" destId="{C0009F13-0ED2-47C0-91B3-5190986A435F}" srcOrd="6" destOrd="0" parTransId="{7294CB1F-2A94-41D4-9A15-3E09444617B0}" sibTransId="{24081914-EADA-4BAF-93DC-BE1330236E87}"/>
    <dgm:cxn modelId="{3029F709-E849-49B1-A3D8-365D58A1186D}" srcId="{1544EF7C-99F7-4510-B542-73A675E6B0E3}" destId="{89A0FDB7-6186-49A4-9EE1-2A52502ECBFE}" srcOrd="0" destOrd="0" parTransId="{16F3DDF3-103F-4896-A96C-86CC45AB6D18}" sibTransId="{3F526FA5-7FF7-4EB6-A9B0-4F9C041B82DF}"/>
    <dgm:cxn modelId="{77DE658D-7754-4222-A77D-6CF6E23C0A03}" srcId="{89A0FDB7-6186-49A4-9EE1-2A52502ECBFE}" destId="{4FEA1073-9420-45A6-AE55-82005300DA4D}" srcOrd="5" destOrd="0" parTransId="{B9C9C5F7-5C84-4E21-97EF-50A2416849B0}" sibTransId="{EFA4E16B-DF7C-405C-A36E-3F3B437902BF}"/>
    <dgm:cxn modelId="{B657AC7F-D0B2-4408-B7EC-F46DBBE46D15}" type="presOf" srcId="{B020E1E4-8AFB-44AB-82D9-CD6E2680C5F2}" destId="{1F48DE17-5B92-4D52-ACD7-031E182EED3A}" srcOrd="0" destOrd="0" presId="urn:microsoft.com/office/officeart/2008/layout/HorizontalMultiLevelHierarchy"/>
    <dgm:cxn modelId="{20137D95-1651-4066-ACE4-657289F43A62}" type="presOf" srcId="{C3A60BDE-45AB-46FD-BD8E-295EE06F09F2}" destId="{100011D5-2AAE-4C91-A707-E3CE914BA9E5}" srcOrd="0" destOrd="0" presId="urn:microsoft.com/office/officeart/2008/layout/HorizontalMultiLevelHierarchy"/>
    <dgm:cxn modelId="{784BF98F-220C-4DBF-9FFA-D976E2FBB7AD}" type="presOf" srcId="{55A08496-11C7-49AA-B8A8-B53FBB977D67}" destId="{14C05297-6556-4FF1-8A54-DCA0B7501DAD}" srcOrd="1" destOrd="0" presId="urn:microsoft.com/office/officeart/2008/layout/HorizontalMultiLevelHierarchy"/>
    <dgm:cxn modelId="{B680FB20-A419-409F-B92C-EF6412B620A5}" type="presOf" srcId="{55A08496-11C7-49AA-B8A8-B53FBB977D67}" destId="{58314342-E9B6-451F-9CC1-C2E964798D46}" srcOrd="0" destOrd="0" presId="urn:microsoft.com/office/officeart/2008/layout/HorizontalMultiLevelHierarchy"/>
    <dgm:cxn modelId="{0DFC4A0E-11D4-41B6-A16B-A20318CE451A}" srcId="{89A0FDB7-6186-49A4-9EE1-2A52502ECBFE}" destId="{B020E1E4-8AFB-44AB-82D9-CD6E2680C5F2}" srcOrd="2" destOrd="0" parTransId="{930D3233-CB34-446F-AB06-F10A05DBB972}" sibTransId="{AC03161F-82F4-44A2-8FEA-BDCDDB0EBA27}"/>
    <dgm:cxn modelId="{F834D9C4-30F0-4369-BD38-E604A528FCAF}" type="presParOf" srcId="{0646171C-C436-454B-AAA4-F481CB75F521}" destId="{9B503405-6BB4-41C9-A686-825126A04CBA}" srcOrd="0" destOrd="0" presId="urn:microsoft.com/office/officeart/2008/layout/HorizontalMultiLevelHierarchy"/>
    <dgm:cxn modelId="{4A11D011-E1B3-4D39-ACD1-88152849FB3B}" type="presParOf" srcId="{9B503405-6BB4-41C9-A686-825126A04CBA}" destId="{F7931AAB-F38B-4CFA-AE4A-87EA876F9F57}" srcOrd="0" destOrd="0" presId="urn:microsoft.com/office/officeart/2008/layout/HorizontalMultiLevelHierarchy"/>
    <dgm:cxn modelId="{F3769FAD-0653-4899-A3D5-AA332A94410F}" type="presParOf" srcId="{9B503405-6BB4-41C9-A686-825126A04CBA}" destId="{64CF1177-6169-45A5-8C65-0C680C63D9AF}" srcOrd="1" destOrd="0" presId="urn:microsoft.com/office/officeart/2008/layout/HorizontalMultiLevelHierarchy"/>
    <dgm:cxn modelId="{E9398B7F-425E-4B11-A159-ABF36126030F}" type="presParOf" srcId="{64CF1177-6169-45A5-8C65-0C680C63D9AF}" destId="{96D53153-2A7F-48B7-82A7-B4C8B6E52922}" srcOrd="0" destOrd="0" presId="urn:microsoft.com/office/officeart/2008/layout/HorizontalMultiLevelHierarchy"/>
    <dgm:cxn modelId="{0FDE1A15-E88E-4C96-9397-216F7FF49B1A}" type="presParOf" srcId="{96D53153-2A7F-48B7-82A7-B4C8B6E52922}" destId="{2E557082-F35D-47E3-9F71-C957432ADB7C}" srcOrd="0" destOrd="0" presId="urn:microsoft.com/office/officeart/2008/layout/HorizontalMultiLevelHierarchy"/>
    <dgm:cxn modelId="{C2284C98-60DF-4E66-B12E-92F0B6F507EB}" type="presParOf" srcId="{64CF1177-6169-45A5-8C65-0C680C63D9AF}" destId="{FD8CECCF-C610-4F08-84D6-467547571551}" srcOrd="1" destOrd="0" presId="urn:microsoft.com/office/officeart/2008/layout/HorizontalMultiLevelHierarchy"/>
    <dgm:cxn modelId="{38B23112-3829-4FA7-A630-76AA27029506}" type="presParOf" srcId="{FD8CECCF-C610-4F08-84D6-467547571551}" destId="{AAF8D76E-F1DA-47F4-8421-ED867DFC92CA}" srcOrd="0" destOrd="0" presId="urn:microsoft.com/office/officeart/2008/layout/HorizontalMultiLevelHierarchy"/>
    <dgm:cxn modelId="{10EA8948-26D5-41B9-A3B4-79BA351C6AC9}" type="presParOf" srcId="{FD8CECCF-C610-4F08-84D6-467547571551}" destId="{BE754160-FCB0-406C-8E38-4E85890F2DA9}" srcOrd="1" destOrd="0" presId="urn:microsoft.com/office/officeart/2008/layout/HorizontalMultiLevelHierarchy"/>
    <dgm:cxn modelId="{C4ED7CCA-B4BB-47BE-914E-C4B946E4AD23}" type="presParOf" srcId="{64CF1177-6169-45A5-8C65-0C680C63D9AF}" destId="{31F0A170-05F9-4E86-ADF4-658AF8702E55}" srcOrd="2" destOrd="0" presId="urn:microsoft.com/office/officeart/2008/layout/HorizontalMultiLevelHierarchy"/>
    <dgm:cxn modelId="{86C91CCC-8263-45D3-A644-9718BFC9EC8D}" type="presParOf" srcId="{31F0A170-05F9-4E86-ADF4-658AF8702E55}" destId="{6F2E7115-8A5A-4DFE-9D36-14EBEA478A98}" srcOrd="0" destOrd="0" presId="urn:microsoft.com/office/officeart/2008/layout/HorizontalMultiLevelHierarchy"/>
    <dgm:cxn modelId="{6A5C8B42-2621-445E-9816-F5E5954DC952}" type="presParOf" srcId="{64CF1177-6169-45A5-8C65-0C680C63D9AF}" destId="{FAC6A4DE-F327-4CB7-ADA6-92742F481412}" srcOrd="3" destOrd="0" presId="urn:microsoft.com/office/officeart/2008/layout/HorizontalMultiLevelHierarchy"/>
    <dgm:cxn modelId="{ABC4E5BF-B58E-4389-BAE1-A5138FD121B9}" type="presParOf" srcId="{FAC6A4DE-F327-4CB7-ADA6-92742F481412}" destId="{A110965F-1AFC-435A-A6DF-8E6EC84C840E}" srcOrd="0" destOrd="0" presId="urn:microsoft.com/office/officeart/2008/layout/HorizontalMultiLevelHierarchy"/>
    <dgm:cxn modelId="{5C91457C-85AB-40F3-AE27-C27A986F87E8}" type="presParOf" srcId="{FAC6A4DE-F327-4CB7-ADA6-92742F481412}" destId="{94AB32AD-DBDA-4AB1-810E-A6E3295A1B6E}" srcOrd="1" destOrd="0" presId="urn:microsoft.com/office/officeart/2008/layout/HorizontalMultiLevelHierarchy"/>
    <dgm:cxn modelId="{4408D5C9-CBB8-4D35-8CAF-3F915D87C5D3}" type="presParOf" srcId="{64CF1177-6169-45A5-8C65-0C680C63D9AF}" destId="{B11E1DEB-8AF5-4044-945B-5AE56B0AED1B}" srcOrd="4" destOrd="0" presId="urn:microsoft.com/office/officeart/2008/layout/HorizontalMultiLevelHierarchy"/>
    <dgm:cxn modelId="{A156BFDC-02F6-414A-B529-9CCA8EAE0B42}" type="presParOf" srcId="{B11E1DEB-8AF5-4044-945B-5AE56B0AED1B}" destId="{2B7A6343-A5BE-42AB-878D-98C61AB3AC40}" srcOrd="0" destOrd="0" presId="urn:microsoft.com/office/officeart/2008/layout/HorizontalMultiLevelHierarchy"/>
    <dgm:cxn modelId="{9C785891-59BE-4117-B530-F695E6CD5214}" type="presParOf" srcId="{64CF1177-6169-45A5-8C65-0C680C63D9AF}" destId="{CFEC1F88-56E3-420C-A4DD-EC0F67843859}" srcOrd="5" destOrd="0" presId="urn:microsoft.com/office/officeart/2008/layout/HorizontalMultiLevelHierarchy"/>
    <dgm:cxn modelId="{E1ABB496-D41C-4805-A621-F2C4DDB51CEB}" type="presParOf" srcId="{CFEC1F88-56E3-420C-A4DD-EC0F67843859}" destId="{1F48DE17-5B92-4D52-ACD7-031E182EED3A}" srcOrd="0" destOrd="0" presId="urn:microsoft.com/office/officeart/2008/layout/HorizontalMultiLevelHierarchy"/>
    <dgm:cxn modelId="{B0D909BD-CBA9-4937-9BD9-66FB49E2DB2D}" type="presParOf" srcId="{CFEC1F88-56E3-420C-A4DD-EC0F67843859}" destId="{2B8BA7F3-4A25-4CD5-9C03-5B31632C0A29}" srcOrd="1" destOrd="0" presId="urn:microsoft.com/office/officeart/2008/layout/HorizontalMultiLevelHierarchy"/>
    <dgm:cxn modelId="{23B7FBE7-DD4E-4881-90A5-7B97C7AFFF7D}" type="presParOf" srcId="{64CF1177-6169-45A5-8C65-0C680C63D9AF}" destId="{58314342-E9B6-451F-9CC1-C2E964798D46}" srcOrd="6" destOrd="0" presId="urn:microsoft.com/office/officeart/2008/layout/HorizontalMultiLevelHierarchy"/>
    <dgm:cxn modelId="{67DA16D0-9AE5-4B92-8221-DEEB22CC213D}" type="presParOf" srcId="{58314342-E9B6-451F-9CC1-C2E964798D46}" destId="{14C05297-6556-4FF1-8A54-DCA0B7501DAD}" srcOrd="0" destOrd="0" presId="urn:microsoft.com/office/officeart/2008/layout/HorizontalMultiLevelHierarchy"/>
    <dgm:cxn modelId="{FC79DC2C-3E72-4168-BAE4-7DF0DCD9F190}" type="presParOf" srcId="{64CF1177-6169-45A5-8C65-0C680C63D9AF}" destId="{BAE0B552-CC70-4770-994A-140A86FC72A1}" srcOrd="7" destOrd="0" presId="urn:microsoft.com/office/officeart/2008/layout/HorizontalMultiLevelHierarchy"/>
    <dgm:cxn modelId="{379C6357-DA59-4987-8F0F-D32805BB3092}" type="presParOf" srcId="{BAE0B552-CC70-4770-994A-140A86FC72A1}" destId="{100011D5-2AAE-4C91-A707-E3CE914BA9E5}" srcOrd="0" destOrd="0" presId="urn:microsoft.com/office/officeart/2008/layout/HorizontalMultiLevelHierarchy"/>
    <dgm:cxn modelId="{DB5D11CF-EE4D-4C8D-A8A2-B3B84FA699AA}" type="presParOf" srcId="{BAE0B552-CC70-4770-994A-140A86FC72A1}" destId="{C94476FA-58DD-4692-9EC1-27F12A425465}" srcOrd="1" destOrd="0" presId="urn:microsoft.com/office/officeart/2008/layout/HorizontalMultiLevelHierarchy"/>
    <dgm:cxn modelId="{CF2D59F5-3038-40D0-8D3C-DD57ABFF3902}" type="presParOf" srcId="{64CF1177-6169-45A5-8C65-0C680C63D9AF}" destId="{8ABE5196-CAEA-4432-BC9B-E2C99AD013B2}" srcOrd="8" destOrd="0" presId="urn:microsoft.com/office/officeart/2008/layout/HorizontalMultiLevelHierarchy"/>
    <dgm:cxn modelId="{FB3CA0FF-5D7C-4959-9EF0-9FC9F3FD24BA}" type="presParOf" srcId="{8ABE5196-CAEA-4432-BC9B-E2C99AD013B2}" destId="{DC269318-A2EC-4C81-8885-E3ED4637443A}" srcOrd="0" destOrd="0" presId="urn:microsoft.com/office/officeart/2008/layout/HorizontalMultiLevelHierarchy"/>
    <dgm:cxn modelId="{C26B0323-BE24-42C0-8858-103FE4136C8F}" type="presParOf" srcId="{64CF1177-6169-45A5-8C65-0C680C63D9AF}" destId="{726D9194-CCBC-4B84-803A-82335D22D27C}" srcOrd="9" destOrd="0" presId="urn:microsoft.com/office/officeart/2008/layout/HorizontalMultiLevelHierarchy"/>
    <dgm:cxn modelId="{EC922416-A029-49DE-8B70-6566689E77E6}" type="presParOf" srcId="{726D9194-CCBC-4B84-803A-82335D22D27C}" destId="{2B65C84A-3A75-40D8-AE0D-23E3282A3CA9}" srcOrd="0" destOrd="0" presId="urn:microsoft.com/office/officeart/2008/layout/HorizontalMultiLevelHierarchy"/>
    <dgm:cxn modelId="{47392B64-71E4-4550-90FB-CFF640DCA4C5}" type="presParOf" srcId="{726D9194-CCBC-4B84-803A-82335D22D27C}" destId="{2881410D-8667-410E-9276-E1BCC77C21FE}" srcOrd="1" destOrd="0" presId="urn:microsoft.com/office/officeart/2008/layout/HorizontalMultiLevelHierarchy"/>
    <dgm:cxn modelId="{74F10315-2A76-45D6-B32E-3147CA2A5293}" type="presParOf" srcId="{64CF1177-6169-45A5-8C65-0C680C63D9AF}" destId="{0A3A26F6-335F-4912-8B89-C9D712ECD76C}" srcOrd="10" destOrd="0" presId="urn:microsoft.com/office/officeart/2008/layout/HorizontalMultiLevelHierarchy"/>
    <dgm:cxn modelId="{13FB538C-FDD0-418F-8556-DD0ABA246AB3}" type="presParOf" srcId="{0A3A26F6-335F-4912-8B89-C9D712ECD76C}" destId="{26607CBA-3D6B-4DDC-88AE-69CA0EB98476}" srcOrd="0" destOrd="0" presId="urn:microsoft.com/office/officeart/2008/layout/HorizontalMultiLevelHierarchy"/>
    <dgm:cxn modelId="{06C9ED7D-FCE4-4AB6-8CAE-A161ABF2BE9D}" type="presParOf" srcId="{64CF1177-6169-45A5-8C65-0C680C63D9AF}" destId="{CF4A418D-8791-4AE4-B0CD-0D6D9CF3CBA6}" srcOrd="11" destOrd="0" presId="urn:microsoft.com/office/officeart/2008/layout/HorizontalMultiLevelHierarchy"/>
    <dgm:cxn modelId="{5B95CB65-F903-43E1-8404-71A384B2CF25}" type="presParOf" srcId="{CF4A418D-8791-4AE4-B0CD-0D6D9CF3CBA6}" destId="{209B9B23-270D-4BCB-B17E-CBA226F78538}" srcOrd="0" destOrd="0" presId="urn:microsoft.com/office/officeart/2008/layout/HorizontalMultiLevelHierarchy"/>
    <dgm:cxn modelId="{E40EC5FB-E852-41F6-98C2-5F8AFA10A05D}" type="presParOf" srcId="{CF4A418D-8791-4AE4-B0CD-0D6D9CF3CBA6}" destId="{9FAC60B2-0102-47DB-9DBD-1BFF105C1003}" srcOrd="1" destOrd="0" presId="urn:microsoft.com/office/officeart/2008/layout/HorizontalMultiLevelHierarchy"/>
    <dgm:cxn modelId="{11FB07CC-EAE6-4E29-AF8D-1B519BF95DF8}" type="presParOf" srcId="{64CF1177-6169-45A5-8C65-0C680C63D9AF}" destId="{13D541D8-587E-413F-80F7-6D73BBEC45A9}" srcOrd="12" destOrd="0" presId="urn:microsoft.com/office/officeart/2008/layout/HorizontalMultiLevelHierarchy"/>
    <dgm:cxn modelId="{36530F28-658C-4F92-BD20-7D5DE756A4C9}" type="presParOf" srcId="{13D541D8-587E-413F-80F7-6D73BBEC45A9}" destId="{921A4D19-25D3-4418-80B8-65FA850337C2}" srcOrd="0" destOrd="0" presId="urn:microsoft.com/office/officeart/2008/layout/HorizontalMultiLevelHierarchy"/>
    <dgm:cxn modelId="{72559054-95D9-42ED-91CD-7AF641AC10E7}" type="presParOf" srcId="{64CF1177-6169-45A5-8C65-0C680C63D9AF}" destId="{6F78E1B1-65BD-421F-A67F-AFBE3C711A99}" srcOrd="13" destOrd="0" presId="urn:microsoft.com/office/officeart/2008/layout/HorizontalMultiLevelHierarchy"/>
    <dgm:cxn modelId="{FDEC6111-377A-4E0F-B4AE-35C64513FB72}" type="presParOf" srcId="{6F78E1B1-65BD-421F-A67F-AFBE3C711A99}" destId="{35E84D32-0FC8-4E84-A38F-5C599AE84603}" srcOrd="0" destOrd="0" presId="urn:microsoft.com/office/officeart/2008/layout/HorizontalMultiLevelHierarchy"/>
    <dgm:cxn modelId="{7320A4A8-C566-4DB9-A4EB-2BD0EDBED400}" type="presParOf" srcId="{6F78E1B1-65BD-421F-A67F-AFBE3C711A99}" destId="{67951411-414B-46D4-881A-4C5F3B20618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541D8-587E-413F-80F7-6D73BBEC45A9}">
      <dsp:nvSpPr>
        <dsp:cNvPr id="0" name=""/>
        <dsp:cNvSpPr/>
      </dsp:nvSpPr>
      <dsp:spPr>
        <a:xfrm>
          <a:off x="2237200" y="2484276"/>
          <a:ext cx="2665577" cy="219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2788" y="0"/>
              </a:lnTo>
              <a:lnTo>
                <a:pt x="1332788" y="2191815"/>
              </a:lnTo>
              <a:lnTo>
                <a:pt x="2665577" y="2191815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3483714" y="3493908"/>
        <a:ext cx="172549" cy="172549"/>
      </dsp:txXfrm>
    </dsp:sp>
    <dsp:sp modelId="{0A3A26F6-335F-4912-8B89-C9D712ECD76C}">
      <dsp:nvSpPr>
        <dsp:cNvPr id="0" name=""/>
        <dsp:cNvSpPr/>
      </dsp:nvSpPr>
      <dsp:spPr>
        <a:xfrm>
          <a:off x="2237200" y="2484276"/>
          <a:ext cx="2665577" cy="1461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2788" y="0"/>
              </a:lnTo>
              <a:lnTo>
                <a:pt x="1332788" y="1461210"/>
              </a:lnTo>
              <a:lnTo>
                <a:pt x="2665577" y="1461210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3493993" y="3138885"/>
        <a:ext cx="151990" cy="151990"/>
      </dsp:txXfrm>
    </dsp:sp>
    <dsp:sp modelId="{8ABE5196-CAEA-4432-BC9B-E2C99AD013B2}">
      <dsp:nvSpPr>
        <dsp:cNvPr id="0" name=""/>
        <dsp:cNvSpPr/>
      </dsp:nvSpPr>
      <dsp:spPr>
        <a:xfrm>
          <a:off x="2237200" y="2484276"/>
          <a:ext cx="2665577" cy="730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2788" y="0"/>
              </a:lnTo>
              <a:lnTo>
                <a:pt x="1332788" y="730605"/>
              </a:lnTo>
              <a:lnTo>
                <a:pt x="2665577" y="730605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900" kern="1200"/>
        </a:p>
      </dsp:txBody>
      <dsp:txXfrm>
        <a:off x="3500891" y="2780481"/>
        <a:ext cx="138194" cy="138194"/>
      </dsp:txXfrm>
    </dsp:sp>
    <dsp:sp modelId="{58314342-E9B6-451F-9CC1-C2E964798D46}">
      <dsp:nvSpPr>
        <dsp:cNvPr id="0" name=""/>
        <dsp:cNvSpPr/>
      </dsp:nvSpPr>
      <dsp:spPr>
        <a:xfrm>
          <a:off x="2237200" y="2438556"/>
          <a:ext cx="26655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65577" y="45720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900" kern="1200"/>
        </a:p>
      </dsp:txBody>
      <dsp:txXfrm>
        <a:off x="3503349" y="2417636"/>
        <a:ext cx="133278" cy="133278"/>
      </dsp:txXfrm>
    </dsp:sp>
    <dsp:sp modelId="{B11E1DEB-8AF5-4044-945B-5AE56B0AED1B}">
      <dsp:nvSpPr>
        <dsp:cNvPr id="0" name=""/>
        <dsp:cNvSpPr/>
      </dsp:nvSpPr>
      <dsp:spPr>
        <a:xfrm>
          <a:off x="2237200" y="1753670"/>
          <a:ext cx="2665577" cy="730605"/>
        </a:xfrm>
        <a:custGeom>
          <a:avLst/>
          <a:gdLst/>
          <a:ahLst/>
          <a:cxnLst/>
          <a:rect l="0" t="0" r="0" b="0"/>
          <a:pathLst>
            <a:path>
              <a:moveTo>
                <a:pt x="0" y="730605"/>
              </a:moveTo>
              <a:lnTo>
                <a:pt x="1332788" y="730605"/>
              </a:lnTo>
              <a:lnTo>
                <a:pt x="1332788" y="0"/>
              </a:lnTo>
              <a:lnTo>
                <a:pt x="2665577" y="0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900" kern="1200"/>
        </a:p>
      </dsp:txBody>
      <dsp:txXfrm>
        <a:off x="3500891" y="2049876"/>
        <a:ext cx="138194" cy="138194"/>
      </dsp:txXfrm>
    </dsp:sp>
    <dsp:sp modelId="{31F0A170-05F9-4E86-ADF4-658AF8702E55}">
      <dsp:nvSpPr>
        <dsp:cNvPr id="0" name=""/>
        <dsp:cNvSpPr/>
      </dsp:nvSpPr>
      <dsp:spPr>
        <a:xfrm>
          <a:off x="2237200" y="1023065"/>
          <a:ext cx="2665577" cy="1461210"/>
        </a:xfrm>
        <a:custGeom>
          <a:avLst/>
          <a:gdLst/>
          <a:ahLst/>
          <a:cxnLst/>
          <a:rect l="0" t="0" r="0" b="0"/>
          <a:pathLst>
            <a:path>
              <a:moveTo>
                <a:pt x="0" y="1461210"/>
              </a:moveTo>
              <a:lnTo>
                <a:pt x="1332788" y="1461210"/>
              </a:lnTo>
              <a:lnTo>
                <a:pt x="1332788" y="0"/>
              </a:lnTo>
              <a:lnTo>
                <a:pt x="2665577" y="0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3493993" y="1677675"/>
        <a:ext cx="151990" cy="151990"/>
      </dsp:txXfrm>
    </dsp:sp>
    <dsp:sp modelId="{96D53153-2A7F-48B7-82A7-B4C8B6E52922}">
      <dsp:nvSpPr>
        <dsp:cNvPr id="0" name=""/>
        <dsp:cNvSpPr/>
      </dsp:nvSpPr>
      <dsp:spPr>
        <a:xfrm>
          <a:off x="2237200" y="366006"/>
          <a:ext cx="2665577" cy="2118269"/>
        </a:xfrm>
        <a:custGeom>
          <a:avLst/>
          <a:gdLst/>
          <a:ahLst/>
          <a:cxnLst/>
          <a:rect l="0" t="0" r="0" b="0"/>
          <a:pathLst>
            <a:path>
              <a:moveTo>
                <a:pt x="0" y="2118269"/>
              </a:moveTo>
              <a:lnTo>
                <a:pt x="1332788" y="2118269"/>
              </a:lnTo>
              <a:lnTo>
                <a:pt x="1332788" y="0"/>
              </a:lnTo>
              <a:lnTo>
                <a:pt x="2665577" y="0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3484870" y="1340022"/>
        <a:ext cx="170237" cy="170237"/>
      </dsp:txXfrm>
    </dsp:sp>
    <dsp:sp modelId="{F7931AAB-F38B-4CFA-AE4A-87EA876F9F57}">
      <dsp:nvSpPr>
        <dsp:cNvPr id="0" name=""/>
        <dsp:cNvSpPr/>
      </dsp:nvSpPr>
      <dsp:spPr>
        <a:xfrm>
          <a:off x="406842" y="2192033"/>
          <a:ext cx="3076232" cy="58448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 smtClean="0"/>
            <a:t>Operasi</a:t>
          </a:r>
          <a:r>
            <a:rPr lang="en-GB" sz="1800" kern="1200" dirty="0" smtClean="0"/>
            <a:t> </a:t>
          </a:r>
          <a:r>
            <a:rPr lang="en-GB" sz="1800" kern="1200" dirty="0" err="1" smtClean="0"/>
            <a:t>Aritmetika</a:t>
          </a:r>
          <a:endParaRPr lang="en-GB" sz="1800" kern="1200" dirty="0"/>
        </a:p>
      </dsp:txBody>
      <dsp:txXfrm>
        <a:off x="406842" y="2192033"/>
        <a:ext cx="3076232" cy="584484"/>
      </dsp:txXfrm>
    </dsp:sp>
    <dsp:sp modelId="{AAF8D76E-F1DA-47F4-8421-ED867DFC92CA}">
      <dsp:nvSpPr>
        <dsp:cNvPr id="0" name=""/>
        <dsp:cNvSpPr/>
      </dsp:nvSpPr>
      <dsp:spPr>
        <a:xfrm>
          <a:off x="4902777" y="73763"/>
          <a:ext cx="2336762" cy="58448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 smtClean="0"/>
            <a:t>Aljabar</a:t>
          </a:r>
          <a:r>
            <a:rPr lang="en-GB" sz="1800" kern="1200" dirty="0" smtClean="0"/>
            <a:t> Boolean</a:t>
          </a:r>
          <a:endParaRPr lang="en-GB" sz="1800" kern="1200" dirty="0"/>
        </a:p>
      </dsp:txBody>
      <dsp:txXfrm>
        <a:off x="4902777" y="73763"/>
        <a:ext cx="2336762" cy="584484"/>
      </dsp:txXfrm>
    </dsp:sp>
    <dsp:sp modelId="{A110965F-1AFC-435A-A6DF-8E6EC84C840E}">
      <dsp:nvSpPr>
        <dsp:cNvPr id="0" name=""/>
        <dsp:cNvSpPr/>
      </dsp:nvSpPr>
      <dsp:spPr>
        <a:xfrm>
          <a:off x="4902777" y="730823"/>
          <a:ext cx="2336762" cy="58448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 smtClean="0"/>
            <a:t>Operasi</a:t>
          </a:r>
          <a:r>
            <a:rPr lang="en-GB" sz="1800" kern="1200" dirty="0" smtClean="0"/>
            <a:t> </a:t>
          </a:r>
          <a:r>
            <a:rPr lang="en-GB" sz="1800" kern="1200" dirty="0" err="1" smtClean="0"/>
            <a:t>Penjumlahan</a:t>
          </a:r>
          <a:r>
            <a:rPr lang="en-GB" sz="1800" kern="1200" dirty="0" smtClean="0"/>
            <a:t> </a:t>
          </a:r>
          <a:r>
            <a:rPr lang="en-GB" sz="1800" kern="1200" dirty="0" err="1" smtClean="0"/>
            <a:t>Biner</a:t>
          </a:r>
          <a:endParaRPr lang="en-GB" sz="1800" kern="1200" dirty="0"/>
        </a:p>
      </dsp:txBody>
      <dsp:txXfrm>
        <a:off x="4902777" y="730823"/>
        <a:ext cx="2336762" cy="584484"/>
      </dsp:txXfrm>
    </dsp:sp>
    <dsp:sp modelId="{1F48DE17-5B92-4D52-ACD7-031E182EED3A}">
      <dsp:nvSpPr>
        <dsp:cNvPr id="0" name=""/>
        <dsp:cNvSpPr/>
      </dsp:nvSpPr>
      <dsp:spPr>
        <a:xfrm>
          <a:off x="4902777" y="1461428"/>
          <a:ext cx="2336762" cy="58448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 smtClean="0"/>
            <a:t>Operasi</a:t>
          </a:r>
          <a:r>
            <a:rPr lang="en-GB" sz="1800" kern="1200" dirty="0" smtClean="0"/>
            <a:t> </a:t>
          </a:r>
          <a:r>
            <a:rPr lang="en-GB" sz="1800" kern="1200" dirty="0" err="1" smtClean="0"/>
            <a:t>Pengurangan</a:t>
          </a:r>
          <a:r>
            <a:rPr lang="en-GB" sz="1800" kern="1200" dirty="0" smtClean="0"/>
            <a:t> </a:t>
          </a:r>
          <a:r>
            <a:rPr lang="en-GB" sz="1800" kern="1200" dirty="0" err="1" smtClean="0"/>
            <a:t>Biner</a:t>
          </a:r>
          <a:endParaRPr lang="en-GB" sz="1800" kern="1200" dirty="0"/>
        </a:p>
      </dsp:txBody>
      <dsp:txXfrm>
        <a:off x="4902777" y="1461428"/>
        <a:ext cx="2336762" cy="584484"/>
      </dsp:txXfrm>
    </dsp:sp>
    <dsp:sp modelId="{100011D5-2AAE-4C91-A707-E3CE914BA9E5}">
      <dsp:nvSpPr>
        <dsp:cNvPr id="0" name=""/>
        <dsp:cNvSpPr/>
      </dsp:nvSpPr>
      <dsp:spPr>
        <a:xfrm>
          <a:off x="4902777" y="2192033"/>
          <a:ext cx="2336743" cy="58448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 smtClean="0"/>
            <a:t>Operasi</a:t>
          </a:r>
          <a:r>
            <a:rPr lang="en-GB" sz="1800" kern="1200" dirty="0" smtClean="0"/>
            <a:t> </a:t>
          </a:r>
          <a:r>
            <a:rPr lang="en-GB" sz="1800" kern="1200" dirty="0" err="1" smtClean="0"/>
            <a:t>Perkalian</a:t>
          </a:r>
          <a:r>
            <a:rPr lang="en-GB" sz="1800" kern="1200" dirty="0" smtClean="0"/>
            <a:t> </a:t>
          </a:r>
          <a:r>
            <a:rPr lang="en-GB" sz="1800" kern="1200" dirty="0" err="1" smtClean="0"/>
            <a:t>Biner</a:t>
          </a:r>
          <a:endParaRPr lang="en-GB" sz="1800" kern="1200" dirty="0"/>
        </a:p>
      </dsp:txBody>
      <dsp:txXfrm>
        <a:off x="4902777" y="2192033"/>
        <a:ext cx="2336743" cy="584484"/>
      </dsp:txXfrm>
    </dsp:sp>
    <dsp:sp modelId="{2B65C84A-3A75-40D8-AE0D-23E3282A3CA9}">
      <dsp:nvSpPr>
        <dsp:cNvPr id="0" name=""/>
        <dsp:cNvSpPr/>
      </dsp:nvSpPr>
      <dsp:spPr>
        <a:xfrm>
          <a:off x="4902777" y="2922639"/>
          <a:ext cx="2336743" cy="58448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 smtClean="0"/>
            <a:t>Operasi</a:t>
          </a:r>
          <a:r>
            <a:rPr lang="en-GB" sz="1800" kern="1200" dirty="0" smtClean="0"/>
            <a:t> </a:t>
          </a:r>
          <a:r>
            <a:rPr lang="en-GB" sz="1800" kern="1200" dirty="0" err="1" smtClean="0"/>
            <a:t>Pembagian</a:t>
          </a:r>
          <a:r>
            <a:rPr lang="en-GB" sz="1800" kern="1200" dirty="0" smtClean="0"/>
            <a:t> </a:t>
          </a:r>
          <a:r>
            <a:rPr lang="en-GB" sz="1800" kern="1200" dirty="0" err="1" smtClean="0"/>
            <a:t>Biner</a:t>
          </a:r>
          <a:endParaRPr lang="en-GB" sz="1800" kern="1200" dirty="0"/>
        </a:p>
      </dsp:txBody>
      <dsp:txXfrm>
        <a:off x="4902777" y="2922639"/>
        <a:ext cx="2336743" cy="584484"/>
      </dsp:txXfrm>
    </dsp:sp>
    <dsp:sp modelId="{209B9B23-270D-4BCB-B17E-CBA226F78538}">
      <dsp:nvSpPr>
        <dsp:cNvPr id="0" name=""/>
        <dsp:cNvSpPr/>
      </dsp:nvSpPr>
      <dsp:spPr>
        <a:xfrm>
          <a:off x="4902777" y="3653244"/>
          <a:ext cx="2336743" cy="58448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i="1" kern="1200" dirty="0" smtClean="0"/>
            <a:t>Increment </a:t>
          </a:r>
          <a:r>
            <a:rPr lang="en-GB" sz="1800" i="0" kern="1200" dirty="0" err="1" smtClean="0"/>
            <a:t>dan</a:t>
          </a:r>
          <a:r>
            <a:rPr lang="en-GB" sz="1800" i="0" kern="1200" dirty="0" smtClean="0"/>
            <a:t> </a:t>
          </a:r>
          <a:r>
            <a:rPr lang="en-GB" sz="1800" i="1" kern="1200" dirty="0" smtClean="0"/>
            <a:t>Decrement</a:t>
          </a:r>
          <a:endParaRPr lang="en-GB" sz="1800" i="1" kern="1200" dirty="0"/>
        </a:p>
      </dsp:txBody>
      <dsp:txXfrm>
        <a:off x="4902777" y="3653244"/>
        <a:ext cx="2336743" cy="584484"/>
      </dsp:txXfrm>
    </dsp:sp>
    <dsp:sp modelId="{35E84D32-0FC8-4E84-A38F-5C599AE84603}">
      <dsp:nvSpPr>
        <dsp:cNvPr id="0" name=""/>
        <dsp:cNvSpPr/>
      </dsp:nvSpPr>
      <dsp:spPr>
        <a:xfrm>
          <a:off x="4902777" y="4383849"/>
          <a:ext cx="2336743" cy="58448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 smtClean="0"/>
            <a:t>Operasi</a:t>
          </a:r>
          <a:r>
            <a:rPr lang="en-GB" sz="1800" kern="1200" dirty="0" smtClean="0"/>
            <a:t> </a:t>
          </a:r>
          <a:r>
            <a:rPr lang="en-GB" sz="1800" kern="1200" dirty="0" err="1" smtClean="0"/>
            <a:t>Aritmetika</a:t>
          </a:r>
          <a:r>
            <a:rPr lang="en-GB" sz="1800" kern="1200" dirty="0" smtClean="0"/>
            <a:t> BCD </a:t>
          </a:r>
          <a:r>
            <a:rPr lang="en-GB" sz="1800" i="1" kern="1200" dirty="0" smtClean="0"/>
            <a:t>Code</a:t>
          </a:r>
          <a:endParaRPr lang="en-GB" sz="1800" kern="1200" dirty="0"/>
        </a:p>
      </dsp:txBody>
      <dsp:txXfrm>
        <a:off x="4902777" y="4383849"/>
        <a:ext cx="2336743" cy="584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1D2FF-A1E0-415F-8639-AE1F08468C19}" type="datetimeFigureOut">
              <a:rPr lang="id-ID" smtClean="0"/>
              <a:pPr/>
              <a:t>17/03/2017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B1EE-D887-4755-9236-5BC05D4A612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745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6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1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80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0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0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8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6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3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8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\\10.1.20.245\Public\TRANSIT JOB MULTIMEDIA\01_MEDIA MENGAJAR COE 2-3\TEMPLATE (PIPIT)\BANNER PPT SMK K13_3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86871"/>
            <a:ext cx="9144000" cy="7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83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2438400" y="304800"/>
            <a:ext cx="6019800" cy="207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500" b="1" dirty="0">
              <a:solidFill>
                <a:schemeClr val="accent4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endParaRPr lang="id-ID" b="1" dirty="0"/>
          </a:p>
          <a:p>
            <a:endParaRPr lang="id-ID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id-ID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" b="-2665"/>
          <a:stretch/>
        </p:blipFill>
        <p:spPr>
          <a:xfrm>
            <a:off x="-18971" y="0"/>
            <a:ext cx="9215736" cy="61511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168" y="61494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Sumber</a:t>
            </a:r>
            <a:r>
              <a:rPr lang="en-GB" dirty="0" smtClean="0"/>
              <a:t> : </a:t>
            </a:r>
            <a:r>
              <a:rPr lang="en-GB" i="1" dirty="0" smtClean="0"/>
              <a:t>Shutterstock.com</a:t>
            </a:r>
            <a:endParaRPr lang="en-GB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2123728" y="476672"/>
            <a:ext cx="7023645" cy="840526"/>
            <a:chOff x="2123728" y="476672"/>
            <a:chExt cx="7023645" cy="840526"/>
          </a:xfrm>
        </p:grpSpPr>
        <p:grpSp>
          <p:nvGrpSpPr>
            <p:cNvPr id="8" name="Group 7"/>
            <p:cNvGrpSpPr/>
            <p:nvPr/>
          </p:nvGrpSpPr>
          <p:grpSpPr>
            <a:xfrm>
              <a:off x="2127100" y="476672"/>
              <a:ext cx="7020273" cy="840526"/>
              <a:chOff x="1822023" y="501497"/>
              <a:chExt cx="7321977" cy="84052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635896" y="501497"/>
                <a:ext cx="5508104" cy="840526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437323" y="595495"/>
                <a:ext cx="50907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3600" b="1" spc="50" dirty="0" smtClean="0"/>
                  <a:t>OPERASI ARITM</a:t>
                </a:r>
                <a:r>
                  <a:rPr lang="en-US" sz="3600" b="1" spc="50" dirty="0" smtClean="0"/>
                  <a:t>E</a:t>
                </a:r>
                <a:r>
                  <a:rPr lang="id-ID" sz="3600" b="1" spc="50" dirty="0" smtClean="0"/>
                  <a:t>TIKA</a:t>
                </a:r>
                <a:endParaRPr lang="en-GB" sz="3600" b="1" spc="50" dirty="0"/>
              </a:p>
            </p:txBody>
          </p:sp>
          <p:sp>
            <p:nvSpPr>
              <p:cNvPr id="12" name="Pentagon 11"/>
              <p:cNvSpPr/>
              <p:nvPr/>
            </p:nvSpPr>
            <p:spPr>
              <a:xfrm flipH="1">
                <a:off x="1822023" y="501497"/>
                <a:ext cx="1813872" cy="840525"/>
              </a:xfrm>
              <a:prstGeom prst="homePlat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id-ID" b="1" spc="5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598590" y="501946"/>
                <a:ext cx="72008" cy="840075"/>
              </a:xfrm>
              <a:prstGeom prst="rect">
                <a:avLst/>
              </a:prstGeom>
              <a:gradFill>
                <a:gsLst>
                  <a:gs pos="100000">
                    <a:schemeClr val="accent5">
                      <a:lumMod val="50000"/>
                    </a:schemeClr>
                  </a:gs>
                  <a:gs pos="100000">
                    <a:schemeClr val="accent6">
                      <a:lumMod val="95000"/>
                      <a:lumOff val="5000"/>
                    </a:schemeClr>
                  </a:gs>
                  <a:gs pos="100000">
                    <a:srgbClr val="C000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9" name="Diamond 8"/>
            <p:cNvSpPr/>
            <p:nvPr/>
          </p:nvSpPr>
          <p:spPr>
            <a:xfrm>
              <a:off x="2123728" y="785823"/>
              <a:ext cx="216024" cy="216024"/>
            </a:xfrm>
            <a:prstGeom prst="diamond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5" name="TextBox 10"/>
          <p:cNvSpPr txBox="1"/>
          <p:nvPr/>
        </p:nvSpPr>
        <p:spPr>
          <a:xfrm>
            <a:off x="2627784" y="554347"/>
            <a:ext cx="10996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pc="50" dirty="0">
                <a:solidFill>
                  <a:schemeClr val="bg1">
                    <a:lumMod val="95000"/>
                  </a:schemeClr>
                </a:solidFill>
              </a:rPr>
              <a:t>BAB </a:t>
            </a:r>
            <a:r>
              <a:rPr lang="en-US" sz="2800" b="1" spc="50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id-ID" sz="2800" b="1" spc="50" dirty="0">
              <a:solidFill>
                <a:schemeClr val="bg1">
                  <a:lumMod val="95000"/>
                </a:schemeClr>
              </a:solidFill>
            </a:endParaRPr>
          </a:p>
          <a:p>
            <a:endParaRPr lang="id-ID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id-ID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964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466764" y="649009"/>
            <a:ext cx="4210472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Komplemen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1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2" y="1412776"/>
            <a:ext cx="7704858" cy="2304256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200" spc="50" dirty="0" err="1" smtClean="0"/>
              <a:t>Ketentuan</a:t>
            </a:r>
            <a:r>
              <a:rPr lang="en-GB" sz="2200" spc="50" dirty="0" smtClean="0"/>
              <a:t> : </a:t>
            </a:r>
            <a:r>
              <a:rPr lang="en-GB" sz="2200" spc="50" dirty="0" err="1" smtClean="0"/>
              <a:t>mengubah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setiap</a:t>
            </a:r>
            <a:r>
              <a:rPr lang="en-GB" sz="2200" spc="50" dirty="0" smtClean="0"/>
              <a:t> digit </a:t>
            </a:r>
            <a:r>
              <a:rPr lang="en-GB" sz="2200" spc="50" dirty="0" err="1" smtClean="0"/>
              <a:t>bernilai</a:t>
            </a:r>
            <a:r>
              <a:rPr lang="en-GB" sz="2200" spc="50" dirty="0" smtClean="0"/>
              <a:t> 0 </a:t>
            </a:r>
            <a:r>
              <a:rPr lang="en-GB" sz="2200" spc="50" dirty="0" err="1" smtClean="0"/>
              <a:t>menjadi</a:t>
            </a:r>
            <a:r>
              <a:rPr lang="en-GB" sz="2200" spc="50" dirty="0" smtClean="0"/>
              <a:t> 1 </a:t>
            </a:r>
            <a:r>
              <a:rPr lang="en-GB" sz="2200" spc="50" dirty="0" err="1" smtClean="0"/>
              <a:t>dan</a:t>
            </a:r>
            <a:r>
              <a:rPr lang="en-GB" sz="2200" spc="50" dirty="0" smtClean="0"/>
              <a:t> digit </a:t>
            </a:r>
            <a:r>
              <a:rPr lang="en-GB" sz="2200" spc="50" dirty="0" err="1" smtClean="0"/>
              <a:t>bernilai</a:t>
            </a:r>
            <a:r>
              <a:rPr lang="en-GB" sz="2200" spc="50" dirty="0" smtClean="0"/>
              <a:t> 1 </a:t>
            </a:r>
            <a:r>
              <a:rPr lang="en-GB" sz="2200" spc="50" dirty="0" err="1" smtClean="0"/>
              <a:t>menjadi</a:t>
            </a:r>
            <a:r>
              <a:rPr lang="en-GB" sz="2200" spc="50" dirty="0" smtClean="0"/>
              <a:t> 0. </a:t>
            </a:r>
            <a:r>
              <a:rPr lang="en-GB" sz="2200" spc="50" dirty="0" err="1"/>
              <a:t>D</a:t>
            </a:r>
            <a:r>
              <a:rPr lang="en-GB" sz="2200" spc="50" dirty="0" err="1" smtClean="0"/>
              <a:t>engan</a:t>
            </a:r>
            <a:r>
              <a:rPr lang="en-GB" sz="2200" spc="50" dirty="0" smtClean="0"/>
              <a:t> kata lain, </a:t>
            </a:r>
            <a:r>
              <a:rPr lang="en-GB" sz="2200" spc="50" dirty="0" err="1" smtClean="0"/>
              <a:t>teknik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ini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membalikkan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nilai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semula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menjadi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berlawanan</a:t>
            </a:r>
            <a:r>
              <a:rPr lang="en-GB" sz="2200" spc="50" dirty="0" smtClean="0"/>
              <a:t>. </a:t>
            </a:r>
            <a:r>
              <a:rPr lang="en-GB" sz="2200" spc="50" dirty="0" err="1" smtClean="0"/>
              <a:t>Untuk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menyatakan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bahwa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bilangan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tersebut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merupakan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komplemen</a:t>
            </a:r>
            <a:r>
              <a:rPr lang="en-GB" sz="2200" spc="50" dirty="0" smtClean="0"/>
              <a:t>, </a:t>
            </a:r>
            <a:r>
              <a:rPr lang="en-GB" sz="2200" spc="50" dirty="0" err="1" smtClean="0"/>
              <a:t>sertakan</a:t>
            </a:r>
            <a:r>
              <a:rPr lang="en-GB" sz="2200" spc="50" dirty="0" smtClean="0"/>
              <a:t> </a:t>
            </a:r>
            <a:r>
              <a:rPr lang="en-GB" sz="2200" i="1" spc="50" dirty="0" smtClean="0"/>
              <a:t>sign bit</a:t>
            </a:r>
            <a:r>
              <a:rPr lang="en-GB" sz="2200" spc="50" dirty="0" smtClean="0"/>
              <a:t> 1 di </a:t>
            </a:r>
            <a:r>
              <a:rPr lang="en-GB" sz="2200" spc="50" dirty="0" err="1" smtClean="0"/>
              <a:t>depan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bilangan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tersebut</a:t>
            </a:r>
            <a:r>
              <a:rPr lang="en-GB" sz="2200" spc="50" dirty="0" smtClean="0"/>
              <a:t>. </a:t>
            </a:r>
            <a:endParaRPr lang="en-US" sz="2200" spc="50" dirty="0" smtClean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3613378"/>
              </p:ext>
            </p:extLst>
          </p:nvPr>
        </p:nvGraphicFramePr>
        <p:xfrm>
          <a:off x="971600" y="3933056"/>
          <a:ext cx="7344816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33213"/>
                <a:gridCol w="41116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 smtClean="0"/>
                        <a:t>Bilangan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aseline="0" dirty="0" err="1" smtClean="0"/>
                        <a:t>Awal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 smtClean="0"/>
                        <a:t>Komplemen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-11001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1 00110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-00111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1 11000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-128</a:t>
                      </a:r>
                      <a:r>
                        <a:rPr lang="en-GB" sz="2000" baseline="-25000" dirty="0" smtClean="0"/>
                        <a:t>10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101111111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-8</a:t>
                      </a:r>
                      <a:r>
                        <a:rPr lang="en-GB" sz="2000" baseline="-25000" dirty="0" smtClean="0"/>
                        <a:t>10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10111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565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639544" y="2708920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87616" y="2708920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4848" y="2563787"/>
            <a:ext cx="8085584" cy="23773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A</a:t>
            </a:r>
            <a:r>
              <a:rPr lang="en-GB" sz="2800" baseline="-25000" dirty="0" smtClean="0"/>
              <a:t>2</a:t>
            </a:r>
            <a:r>
              <a:rPr lang="en-GB" sz="2800" dirty="0"/>
              <a:t>	</a:t>
            </a:r>
            <a:r>
              <a:rPr lang="en-GB" sz="2800" dirty="0" smtClean="0"/>
              <a:t> =				</a:t>
            </a:r>
          </a:p>
          <a:p>
            <a:pPr marL="0" indent="0">
              <a:buNone/>
            </a:pPr>
            <a:r>
              <a:rPr lang="en-GB" sz="2800" dirty="0" smtClean="0"/>
              <a:t>B</a:t>
            </a:r>
            <a:r>
              <a:rPr lang="en-GB" sz="2800" baseline="-25000" dirty="0" smtClean="0"/>
              <a:t>2</a:t>
            </a:r>
            <a:r>
              <a:rPr lang="en-GB" sz="2800" dirty="0" smtClean="0"/>
              <a:t> 	 =					</a:t>
            </a:r>
          </a:p>
          <a:p>
            <a:pPr marL="0" indent="0">
              <a:buNone/>
            </a:pPr>
            <a:endParaRPr lang="en-GB" sz="900" dirty="0" smtClean="0"/>
          </a:p>
          <a:p>
            <a:pPr marL="0" indent="0">
              <a:buNone/>
            </a:pPr>
            <a:r>
              <a:rPr lang="en-GB" sz="2800" dirty="0" smtClean="0"/>
              <a:t>A + B  =     					</a:t>
            </a:r>
            <a:endParaRPr lang="en-GB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988103"/>
              </p:ext>
            </p:extLst>
          </p:nvPr>
        </p:nvGraphicFramePr>
        <p:xfrm>
          <a:off x="2607098" y="3140968"/>
          <a:ext cx="28083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052"/>
                <a:gridCol w="468052"/>
                <a:gridCol w="468052"/>
                <a:gridCol w="468052"/>
                <a:gridCol w="468052"/>
                <a:gridCol w="4680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60536"/>
              </p:ext>
            </p:extLst>
          </p:nvPr>
        </p:nvGraphicFramePr>
        <p:xfrm>
          <a:off x="2607096" y="3645024"/>
          <a:ext cx="28083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052"/>
                <a:gridCol w="468052"/>
                <a:gridCol w="468052"/>
                <a:gridCol w="468052"/>
                <a:gridCol w="468052"/>
                <a:gridCol w="4680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825331"/>
              </p:ext>
            </p:extLst>
          </p:nvPr>
        </p:nvGraphicFramePr>
        <p:xfrm>
          <a:off x="2031034" y="4365104"/>
          <a:ext cx="338437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482"/>
                <a:gridCol w="483482"/>
                <a:gridCol w="483482"/>
                <a:gridCol w="483482"/>
                <a:gridCol w="483482"/>
                <a:gridCol w="483482"/>
                <a:gridCol w="4834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374848" y="4221088"/>
            <a:ext cx="51845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92953" y="3933056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+</a:t>
            </a:r>
            <a:endParaRPr lang="en-GB" sz="2800" b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267744" y="649009"/>
            <a:ext cx="4642520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Komplemen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1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84784"/>
            <a:ext cx="7505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Berapakah</a:t>
            </a:r>
            <a:r>
              <a:rPr lang="en-GB" sz="2800" dirty="0"/>
              <a:t> </a:t>
            </a:r>
            <a:r>
              <a:rPr lang="en-GB" sz="2800" dirty="0" err="1"/>
              <a:t>hasil</a:t>
            </a:r>
            <a:r>
              <a:rPr lang="en-GB" sz="2800" dirty="0"/>
              <a:t> </a:t>
            </a:r>
            <a:r>
              <a:rPr lang="en-GB" sz="2800" dirty="0" err="1"/>
              <a:t>pengurangan</a:t>
            </a:r>
            <a:r>
              <a:rPr lang="en-GB" sz="2800" dirty="0"/>
              <a:t> 1101 </a:t>
            </a:r>
            <a:r>
              <a:rPr lang="en-GB" sz="2800" dirty="0" err="1"/>
              <a:t>dan</a:t>
            </a:r>
            <a:r>
              <a:rPr lang="en-GB" sz="2800" dirty="0"/>
              <a:t> 1000</a:t>
            </a:r>
            <a:r>
              <a:rPr lang="en-GB" sz="2800" dirty="0" smtClean="0"/>
              <a:t>?</a:t>
            </a:r>
          </a:p>
          <a:p>
            <a:endParaRPr lang="en-GB" sz="2800" dirty="0"/>
          </a:p>
          <a:p>
            <a:r>
              <a:rPr lang="en-GB" sz="2800" dirty="0" err="1" smtClean="0"/>
              <a:t>Komplemen</a:t>
            </a:r>
            <a:r>
              <a:rPr lang="en-GB" sz="2800" dirty="0" smtClean="0"/>
              <a:t> 1 </a:t>
            </a:r>
            <a:r>
              <a:rPr lang="en-GB" sz="2800" dirty="0" err="1" smtClean="0"/>
              <a:t>dari</a:t>
            </a:r>
            <a:r>
              <a:rPr lang="en-GB" sz="2800" dirty="0" smtClean="0"/>
              <a:t> 1000 = 1 0111, </a:t>
            </a:r>
            <a:r>
              <a:rPr lang="en-GB" sz="2800" dirty="0" err="1" smtClean="0"/>
              <a:t>maka</a:t>
            </a:r>
            <a:endParaRPr lang="en-GB" sz="3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36096" y="4517831"/>
            <a:ext cx="668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72200" y="4365104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LSD (</a:t>
            </a:r>
            <a:r>
              <a:rPr lang="en-GB" i="1" dirty="0" smtClean="0"/>
              <a:t>Least Significant Digit)</a:t>
            </a:r>
            <a:r>
              <a:rPr lang="en-GB" dirty="0" smtClean="0"/>
              <a:t> </a:t>
            </a:r>
            <a:endParaRPr lang="en-GB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771800" y="4725144"/>
            <a:ext cx="555376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67744" y="4734436"/>
            <a:ext cx="648072" cy="7827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01888" y="4941168"/>
            <a:ext cx="41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Sign bit </a:t>
            </a:r>
            <a:r>
              <a:rPr lang="en-GB" dirty="0" err="1" smtClean="0"/>
              <a:t>penanda</a:t>
            </a:r>
            <a:r>
              <a:rPr lang="en-GB" dirty="0" smtClean="0"/>
              <a:t> </a:t>
            </a:r>
            <a:r>
              <a:rPr lang="en-GB" dirty="0" err="1" smtClean="0"/>
              <a:t>bilangan</a:t>
            </a:r>
            <a:r>
              <a:rPr lang="en-GB" dirty="0" smtClean="0"/>
              <a:t> </a:t>
            </a:r>
            <a:r>
              <a:rPr lang="en-GB" dirty="0" err="1" smtClean="0"/>
              <a:t>positif</a:t>
            </a:r>
            <a:endParaRPr lang="en-GB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3041950" y="5432505"/>
            <a:ext cx="41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EAC (</a:t>
            </a:r>
            <a:r>
              <a:rPr lang="en-GB" i="1" dirty="0" smtClean="0"/>
              <a:t>End Around Carry)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17642288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639544" y="2349997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4848" y="2204864"/>
            <a:ext cx="8085584" cy="23773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A</a:t>
            </a:r>
            <a:r>
              <a:rPr lang="en-GB" sz="2800" baseline="-25000" dirty="0" smtClean="0"/>
              <a:t> </a:t>
            </a:r>
            <a:r>
              <a:rPr lang="en-GB" sz="2800" dirty="0" smtClean="0"/>
              <a:t>+ B  </a:t>
            </a:r>
            <a:r>
              <a:rPr lang="en-GB" sz="2400" dirty="0" smtClean="0"/>
              <a:t> </a:t>
            </a:r>
            <a:r>
              <a:rPr lang="en-GB" sz="1800" dirty="0" smtClean="0"/>
              <a:t> </a:t>
            </a:r>
            <a:r>
              <a:rPr lang="en-GB" sz="2800" dirty="0" smtClean="0"/>
              <a:t>=				        (</a:t>
            </a:r>
            <a:r>
              <a:rPr lang="en-GB" sz="2800" dirty="0" err="1" smtClean="0"/>
              <a:t>hasil</a:t>
            </a:r>
            <a:r>
              <a:rPr lang="en-GB" sz="2800" dirty="0" smtClean="0"/>
              <a:t> </a:t>
            </a:r>
            <a:r>
              <a:rPr lang="en-GB" sz="2800" dirty="0" err="1" smtClean="0"/>
              <a:t>penjumlahan</a:t>
            </a:r>
            <a:r>
              <a:rPr lang="en-GB" sz="2800" dirty="0" smtClean="0"/>
              <a:t>)</a:t>
            </a:r>
          </a:p>
          <a:p>
            <a:pPr marL="0" indent="0">
              <a:buNone/>
            </a:pPr>
            <a:r>
              <a:rPr lang="en-GB" sz="2800" dirty="0" smtClean="0"/>
              <a:t>Carry 	 =				         EAC</a:t>
            </a:r>
          </a:p>
          <a:p>
            <a:pPr marL="0" indent="0">
              <a:buNone/>
            </a:pPr>
            <a:endParaRPr lang="en-GB" sz="900" dirty="0" smtClean="0"/>
          </a:p>
          <a:p>
            <a:pPr marL="0" indent="0">
              <a:buNone/>
            </a:pPr>
            <a:r>
              <a:rPr lang="en-GB" sz="2800" dirty="0" smtClean="0"/>
              <a:t>A + B  =     					</a:t>
            </a:r>
            <a:endParaRPr lang="en-GB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21760"/>
              </p:ext>
            </p:extLst>
          </p:nvPr>
        </p:nvGraphicFramePr>
        <p:xfrm>
          <a:off x="2607098" y="2708920"/>
          <a:ext cx="28083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052"/>
                <a:gridCol w="468052"/>
                <a:gridCol w="468052"/>
                <a:gridCol w="468052"/>
                <a:gridCol w="468052"/>
                <a:gridCol w="4680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510241"/>
              </p:ext>
            </p:extLst>
          </p:nvPr>
        </p:nvGraphicFramePr>
        <p:xfrm>
          <a:off x="2607096" y="3212976"/>
          <a:ext cx="28083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052"/>
                <a:gridCol w="468052"/>
                <a:gridCol w="468052"/>
                <a:gridCol w="468052"/>
                <a:gridCol w="468052"/>
                <a:gridCol w="46805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374848" y="3862165"/>
            <a:ext cx="51845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92953" y="3574133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+</a:t>
            </a:r>
            <a:endParaRPr lang="en-GB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484784"/>
            <a:ext cx="7505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Sehingga</a:t>
            </a:r>
            <a:r>
              <a:rPr lang="en-GB" sz="2800" dirty="0" smtClean="0"/>
              <a:t> </a:t>
            </a:r>
            <a:r>
              <a:rPr lang="en-GB" sz="2800" dirty="0" err="1" smtClean="0"/>
              <a:t>setelah</a:t>
            </a:r>
            <a:r>
              <a:rPr lang="en-GB" sz="2800" dirty="0" smtClean="0"/>
              <a:t> </a:t>
            </a:r>
            <a:r>
              <a:rPr lang="en-GB" sz="2800" dirty="0" err="1" smtClean="0"/>
              <a:t>dijumlahkan</a:t>
            </a:r>
            <a:r>
              <a:rPr lang="en-GB" sz="2800" dirty="0" smtClean="0"/>
              <a:t> </a:t>
            </a:r>
            <a:r>
              <a:rPr lang="en-GB" sz="2800" dirty="0" err="1" smtClean="0"/>
              <a:t>dengan</a:t>
            </a:r>
            <a:r>
              <a:rPr lang="en-GB" sz="2800" dirty="0" smtClean="0"/>
              <a:t> </a:t>
            </a:r>
            <a:r>
              <a:rPr lang="en-GB" sz="2800" i="1" dirty="0" smtClean="0"/>
              <a:t>Carry, </a:t>
            </a:r>
            <a:r>
              <a:rPr lang="en-GB" sz="2800" dirty="0" err="1" smtClean="0"/>
              <a:t>maka</a:t>
            </a:r>
            <a:r>
              <a:rPr lang="en-GB" sz="2800" dirty="0" smtClean="0"/>
              <a:t> </a:t>
            </a:r>
            <a:r>
              <a:rPr lang="en-GB" sz="2800" dirty="0" err="1" smtClean="0"/>
              <a:t>hasilnya</a:t>
            </a:r>
            <a:r>
              <a:rPr lang="en-GB" sz="2800" dirty="0" smtClean="0"/>
              <a:t> </a:t>
            </a:r>
            <a:r>
              <a:rPr lang="en-GB" sz="2800" dirty="0" err="1" smtClean="0"/>
              <a:t>adalah</a:t>
            </a:r>
            <a:r>
              <a:rPr lang="en-GB" sz="2800" dirty="0" smtClean="0"/>
              <a:t> :</a:t>
            </a:r>
            <a:endParaRPr lang="en-GB" sz="3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36096" y="4158908"/>
            <a:ext cx="668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58937"/>
              </p:ext>
            </p:extLst>
          </p:nvPr>
        </p:nvGraphicFramePr>
        <p:xfrm>
          <a:off x="2627784" y="4006181"/>
          <a:ext cx="28083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052"/>
                <a:gridCol w="468052"/>
                <a:gridCol w="468052"/>
                <a:gridCol w="468052"/>
                <a:gridCol w="468052"/>
                <a:gridCol w="4680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4848" y="4582245"/>
            <a:ext cx="7382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Jadi</a:t>
            </a:r>
            <a:r>
              <a:rPr lang="en-GB" sz="2800" dirty="0" smtClean="0"/>
              <a:t>, </a:t>
            </a:r>
            <a:r>
              <a:rPr lang="en-GB" sz="2800" dirty="0" err="1" smtClean="0"/>
              <a:t>hasil</a:t>
            </a:r>
            <a:r>
              <a:rPr lang="en-GB" sz="2800" dirty="0" smtClean="0"/>
              <a:t> </a:t>
            </a:r>
            <a:r>
              <a:rPr lang="en-GB" sz="2800" dirty="0" err="1" smtClean="0"/>
              <a:t>pengurangan</a:t>
            </a:r>
            <a:r>
              <a:rPr lang="en-GB" sz="2800" dirty="0" smtClean="0"/>
              <a:t> </a:t>
            </a:r>
            <a:r>
              <a:rPr lang="en-GB" sz="2800" dirty="0" err="1" smtClean="0"/>
              <a:t>bilangan</a:t>
            </a:r>
            <a:r>
              <a:rPr lang="en-GB" sz="2800" dirty="0" smtClean="0"/>
              <a:t> 1101 – 1000 = 0101</a:t>
            </a:r>
            <a:endParaRPr lang="en-GB" sz="28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267744" y="649009"/>
            <a:ext cx="4642520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Komplemen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1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42616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6896" y="3068960"/>
            <a:ext cx="8085584" cy="23773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A</a:t>
            </a:r>
            <a:r>
              <a:rPr lang="en-GB" sz="2800" baseline="-25000" dirty="0" smtClean="0"/>
              <a:t>2</a:t>
            </a:r>
            <a:r>
              <a:rPr lang="en-GB" sz="2800" dirty="0"/>
              <a:t>	</a:t>
            </a:r>
            <a:r>
              <a:rPr lang="en-GB" sz="2800" dirty="0" smtClean="0"/>
              <a:t> =				</a:t>
            </a:r>
          </a:p>
          <a:p>
            <a:pPr marL="0" indent="0">
              <a:buNone/>
            </a:pPr>
            <a:r>
              <a:rPr lang="en-GB" sz="2800" dirty="0" smtClean="0"/>
              <a:t>B</a:t>
            </a:r>
            <a:r>
              <a:rPr lang="en-GB" sz="2800" baseline="-25000" dirty="0" smtClean="0"/>
              <a:t>2</a:t>
            </a:r>
            <a:r>
              <a:rPr lang="en-GB" sz="2800" dirty="0" smtClean="0"/>
              <a:t> 	 =					</a:t>
            </a:r>
          </a:p>
          <a:p>
            <a:pPr marL="0" indent="0">
              <a:buNone/>
            </a:pPr>
            <a:endParaRPr lang="en-GB" sz="900" dirty="0" smtClean="0"/>
          </a:p>
          <a:p>
            <a:pPr marL="0" indent="0">
              <a:buNone/>
            </a:pPr>
            <a:r>
              <a:rPr lang="en-GB" sz="2800" dirty="0" smtClean="0"/>
              <a:t>A + B  =     					</a:t>
            </a:r>
            <a:endParaRPr lang="en-GB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450649"/>
              </p:ext>
            </p:extLst>
          </p:nvPr>
        </p:nvGraphicFramePr>
        <p:xfrm>
          <a:off x="2843808" y="3646141"/>
          <a:ext cx="326104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864"/>
                <a:gridCol w="465864"/>
                <a:gridCol w="465864"/>
                <a:gridCol w="465864"/>
                <a:gridCol w="465864"/>
                <a:gridCol w="465864"/>
                <a:gridCol w="4658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5796136" y="5025314"/>
            <a:ext cx="668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663046"/>
              </p:ext>
            </p:extLst>
          </p:nvPr>
        </p:nvGraphicFramePr>
        <p:xfrm>
          <a:off x="2843808" y="4150197"/>
          <a:ext cx="326104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864"/>
                <a:gridCol w="465864"/>
                <a:gridCol w="465864"/>
                <a:gridCol w="465864"/>
                <a:gridCol w="465864"/>
                <a:gridCol w="465864"/>
                <a:gridCol w="4658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929459"/>
              </p:ext>
            </p:extLst>
          </p:nvPr>
        </p:nvGraphicFramePr>
        <p:xfrm>
          <a:off x="2339752" y="4870277"/>
          <a:ext cx="38371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639"/>
                <a:gridCol w="479639"/>
                <a:gridCol w="479639"/>
                <a:gridCol w="479639"/>
                <a:gridCol w="479639"/>
                <a:gridCol w="479639"/>
                <a:gridCol w="479639"/>
                <a:gridCol w="4796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>
            <a:endCxn id="15" idx="1"/>
          </p:cNvCxnSpPr>
          <p:nvPr/>
        </p:nvCxnSpPr>
        <p:spPr>
          <a:xfrm>
            <a:off x="806896" y="4726261"/>
            <a:ext cx="5637312" cy="43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44208" y="4438229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+</a:t>
            </a:r>
            <a:endParaRPr lang="en-GB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268760"/>
            <a:ext cx="7505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Berapakah</a:t>
            </a:r>
            <a:r>
              <a:rPr lang="en-GB" sz="2400" dirty="0"/>
              <a:t> </a:t>
            </a:r>
            <a:r>
              <a:rPr lang="en-GB" sz="2400" dirty="0" err="1"/>
              <a:t>hasil</a:t>
            </a:r>
            <a:r>
              <a:rPr lang="en-GB" sz="2400" dirty="0"/>
              <a:t> </a:t>
            </a:r>
            <a:r>
              <a:rPr lang="en-GB" sz="2400" dirty="0" err="1"/>
              <a:t>pengurangan</a:t>
            </a:r>
            <a:r>
              <a:rPr lang="en-GB" sz="2400" dirty="0"/>
              <a:t> </a:t>
            </a:r>
            <a:r>
              <a:rPr lang="en-GB" sz="2400" dirty="0" smtClean="0"/>
              <a:t>-1001 </a:t>
            </a:r>
            <a:r>
              <a:rPr lang="en-GB" sz="2400" dirty="0" err="1"/>
              <a:t>dan</a:t>
            </a:r>
            <a:r>
              <a:rPr lang="en-GB" sz="2400" dirty="0"/>
              <a:t> </a:t>
            </a:r>
            <a:r>
              <a:rPr lang="en-GB" sz="2400" dirty="0" smtClean="0"/>
              <a:t>-1001?</a:t>
            </a:r>
          </a:p>
          <a:p>
            <a:endParaRPr lang="en-GB" sz="2400" dirty="0"/>
          </a:p>
          <a:p>
            <a:r>
              <a:rPr lang="en-GB" sz="2400" dirty="0" err="1" smtClean="0"/>
              <a:t>Karena</a:t>
            </a:r>
            <a:r>
              <a:rPr lang="en-GB" sz="2400" dirty="0" smtClean="0"/>
              <a:t> </a:t>
            </a:r>
            <a:r>
              <a:rPr lang="en-GB" sz="2400" dirty="0" err="1" smtClean="0"/>
              <a:t>kedua</a:t>
            </a:r>
            <a:r>
              <a:rPr lang="en-GB" sz="2400" dirty="0" smtClean="0"/>
              <a:t> </a:t>
            </a:r>
            <a:r>
              <a:rPr lang="en-GB" sz="2400" dirty="0" err="1" smtClean="0"/>
              <a:t>bilangan</a:t>
            </a:r>
            <a:r>
              <a:rPr lang="en-GB" sz="2400" dirty="0" smtClean="0"/>
              <a:t> </a:t>
            </a:r>
            <a:r>
              <a:rPr lang="en-GB" sz="2400" dirty="0" err="1" smtClean="0"/>
              <a:t>bernilai</a:t>
            </a:r>
            <a:r>
              <a:rPr lang="en-GB" sz="2400" dirty="0" smtClean="0"/>
              <a:t> </a:t>
            </a:r>
            <a:r>
              <a:rPr lang="en-GB" sz="2400" dirty="0" err="1" smtClean="0"/>
              <a:t>negatif</a:t>
            </a:r>
            <a:r>
              <a:rPr lang="en-GB" sz="2400" dirty="0" smtClean="0"/>
              <a:t>, </a:t>
            </a:r>
            <a:r>
              <a:rPr lang="en-GB" sz="2400" dirty="0" err="1" smtClean="0"/>
              <a:t>tambahkan</a:t>
            </a:r>
            <a:r>
              <a:rPr lang="en-GB" sz="2400" dirty="0" smtClean="0"/>
              <a:t> </a:t>
            </a:r>
            <a:r>
              <a:rPr lang="en-GB" sz="2400" dirty="0" err="1" smtClean="0"/>
              <a:t>nilai</a:t>
            </a:r>
            <a:r>
              <a:rPr lang="en-GB" sz="2400" dirty="0" smtClean="0"/>
              <a:t> 0 </a:t>
            </a:r>
            <a:r>
              <a:rPr lang="en-GB" sz="2400" dirty="0" err="1" smtClean="0"/>
              <a:t>pada</a:t>
            </a:r>
            <a:r>
              <a:rPr lang="en-GB" sz="2400" dirty="0" smtClean="0"/>
              <a:t> MSD (</a:t>
            </a:r>
            <a:r>
              <a:rPr lang="en-GB" sz="2400" i="1" dirty="0" smtClean="0"/>
              <a:t>Most Significant Digit</a:t>
            </a:r>
            <a:r>
              <a:rPr lang="en-GB" sz="2400" dirty="0" smtClean="0"/>
              <a:t>), </a:t>
            </a:r>
            <a:r>
              <a:rPr lang="en-GB" sz="2400" dirty="0" err="1" smtClean="0"/>
              <a:t>sehingga</a:t>
            </a:r>
            <a:endParaRPr lang="en-GB" sz="2400" dirty="0" smtClean="0"/>
          </a:p>
          <a:p>
            <a:r>
              <a:rPr lang="en-GB" sz="2400" dirty="0" err="1" smtClean="0"/>
              <a:t>Komplemen</a:t>
            </a:r>
            <a:r>
              <a:rPr lang="en-GB" sz="2400" dirty="0" smtClean="0"/>
              <a:t> 1 </a:t>
            </a:r>
            <a:r>
              <a:rPr lang="en-GB" sz="2400" dirty="0" err="1" smtClean="0"/>
              <a:t>dari</a:t>
            </a:r>
            <a:r>
              <a:rPr lang="en-GB" sz="2400" dirty="0" smtClean="0"/>
              <a:t> 01011 = 1  10100</a:t>
            </a:r>
            <a:endParaRPr lang="en-GB" sz="2000" dirty="0" smtClean="0"/>
          </a:p>
          <a:p>
            <a:r>
              <a:rPr lang="en-GB" sz="2400" dirty="0" err="1"/>
              <a:t>Komplemen</a:t>
            </a:r>
            <a:r>
              <a:rPr lang="en-GB" sz="2400" dirty="0"/>
              <a:t> 1 </a:t>
            </a:r>
            <a:r>
              <a:rPr lang="en-GB" sz="2400" dirty="0" err="1"/>
              <a:t>dari</a:t>
            </a:r>
            <a:r>
              <a:rPr lang="en-GB" sz="2400" dirty="0"/>
              <a:t> 01001 = 1 </a:t>
            </a:r>
            <a:r>
              <a:rPr lang="en-GB" sz="2400" dirty="0" smtClean="0"/>
              <a:t> 10110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444208" y="4872587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LSD (</a:t>
            </a:r>
            <a:r>
              <a:rPr lang="en-GB" i="1" dirty="0" smtClean="0"/>
              <a:t>Least Significant Digit)</a:t>
            </a:r>
            <a:r>
              <a:rPr lang="en-GB" dirty="0" smtClean="0"/>
              <a:t> 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168352" y="5232627"/>
            <a:ext cx="555376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1" idx="1"/>
          </p:cNvCxnSpPr>
          <p:nvPr/>
        </p:nvCxnSpPr>
        <p:spPr>
          <a:xfrm>
            <a:off x="2664296" y="5241919"/>
            <a:ext cx="774206" cy="676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23928" y="5373216"/>
            <a:ext cx="41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Sign bit </a:t>
            </a:r>
            <a:r>
              <a:rPr lang="en-GB" dirty="0" err="1" smtClean="0"/>
              <a:t>penanda</a:t>
            </a:r>
            <a:r>
              <a:rPr lang="en-GB" dirty="0" smtClean="0"/>
              <a:t> </a:t>
            </a:r>
            <a:r>
              <a:rPr lang="en-GB" dirty="0" err="1" smtClean="0"/>
              <a:t>bilangan</a:t>
            </a:r>
            <a:r>
              <a:rPr lang="en-GB" dirty="0" smtClean="0"/>
              <a:t> </a:t>
            </a:r>
            <a:r>
              <a:rPr lang="en-GB" dirty="0" err="1" smtClean="0"/>
              <a:t>negatif</a:t>
            </a:r>
            <a:endParaRPr lang="en-GB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438502" y="5733256"/>
            <a:ext cx="41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EAC (</a:t>
            </a:r>
            <a:r>
              <a:rPr lang="en-GB" i="1" dirty="0" smtClean="0"/>
              <a:t>End Around Carry)</a:t>
            </a:r>
            <a:endParaRPr lang="en-GB" i="1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267744" y="649009"/>
            <a:ext cx="4642520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Komplemen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1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21478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988840"/>
            <a:ext cx="8085584" cy="23773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A</a:t>
            </a:r>
            <a:r>
              <a:rPr lang="en-GB" sz="2800" baseline="-25000" dirty="0"/>
              <a:t> </a:t>
            </a:r>
            <a:r>
              <a:rPr lang="en-GB" sz="2800" dirty="0" smtClean="0"/>
              <a:t>+ B   </a:t>
            </a:r>
            <a:r>
              <a:rPr lang="en-GB" sz="1400" dirty="0" smtClean="0"/>
              <a:t> </a:t>
            </a:r>
            <a:r>
              <a:rPr lang="en-GB" sz="2800" dirty="0" smtClean="0"/>
              <a:t>=				</a:t>
            </a:r>
          </a:p>
          <a:p>
            <a:pPr marL="0" indent="0">
              <a:buNone/>
            </a:pPr>
            <a:r>
              <a:rPr lang="en-GB" sz="2800" i="1" dirty="0" smtClean="0"/>
              <a:t>Carry</a:t>
            </a:r>
            <a:r>
              <a:rPr lang="en-GB" sz="2800" dirty="0" smtClean="0"/>
              <a:t>	 =					</a:t>
            </a:r>
          </a:p>
          <a:p>
            <a:pPr marL="0" indent="0">
              <a:buNone/>
            </a:pPr>
            <a:endParaRPr lang="en-GB" sz="900" dirty="0" smtClean="0"/>
          </a:p>
          <a:p>
            <a:pPr marL="0" indent="0">
              <a:buNone/>
            </a:pPr>
            <a:r>
              <a:rPr lang="en-GB" sz="2800" dirty="0" smtClean="0"/>
              <a:t>A + B  =     					</a:t>
            </a:r>
            <a:endParaRPr lang="en-GB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81293"/>
              </p:ext>
            </p:extLst>
          </p:nvPr>
        </p:nvGraphicFramePr>
        <p:xfrm>
          <a:off x="2576464" y="2566021"/>
          <a:ext cx="326104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864"/>
                <a:gridCol w="465864"/>
                <a:gridCol w="465864"/>
                <a:gridCol w="465864"/>
                <a:gridCol w="465864"/>
                <a:gridCol w="465864"/>
                <a:gridCol w="4658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02971"/>
              </p:ext>
            </p:extLst>
          </p:nvPr>
        </p:nvGraphicFramePr>
        <p:xfrm>
          <a:off x="2576464" y="3070077"/>
          <a:ext cx="326104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864"/>
                <a:gridCol w="465864"/>
                <a:gridCol w="465864"/>
                <a:gridCol w="465864"/>
                <a:gridCol w="465864"/>
                <a:gridCol w="465864"/>
                <a:gridCol w="46586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32746"/>
              </p:ext>
            </p:extLst>
          </p:nvPr>
        </p:nvGraphicFramePr>
        <p:xfrm>
          <a:off x="2510671" y="3790157"/>
          <a:ext cx="335747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639"/>
                <a:gridCol w="479639"/>
                <a:gridCol w="479639"/>
                <a:gridCol w="479639"/>
                <a:gridCol w="479639"/>
                <a:gridCol w="479639"/>
                <a:gridCol w="4796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>
            <a:endCxn id="15" idx="1"/>
          </p:cNvCxnSpPr>
          <p:nvPr/>
        </p:nvCxnSpPr>
        <p:spPr>
          <a:xfrm>
            <a:off x="539552" y="3646141"/>
            <a:ext cx="5637312" cy="43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76864" y="3358109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+</a:t>
            </a:r>
            <a:endParaRPr lang="en-GB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4472" y="1358553"/>
            <a:ext cx="7505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Sehingga</a:t>
            </a:r>
            <a:r>
              <a:rPr lang="en-GB" sz="2800" dirty="0"/>
              <a:t> </a:t>
            </a:r>
            <a:r>
              <a:rPr lang="en-GB" sz="2800" dirty="0" err="1"/>
              <a:t>setelah</a:t>
            </a:r>
            <a:r>
              <a:rPr lang="en-GB" sz="2800" dirty="0"/>
              <a:t> </a:t>
            </a:r>
            <a:r>
              <a:rPr lang="en-GB" sz="2800" dirty="0" err="1"/>
              <a:t>dijumlahkan</a:t>
            </a:r>
            <a:r>
              <a:rPr lang="en-GB" sz="2800" dirty="0"/>
              <a:t> </a:t>
            </a:r>
            <a:r>
              <a:rPr lang="en-GB" sz="2800" dirty="0" err="1"/>
              <a:t>dengan</a:t>
            </a:r>
            <a:r>
              <a:rPr lang="en-GB" sz="2800" dirty="0"/>
              <a:t> </a:t>
            </a:r>
            <a:r>
              <a:rPr lang="en-GB" sz="2800" i="1" dirty="0"/>
              <a:t>Carry, </a:t>
            </a:r>
            <a:r>
              <a:rPr lang="en-GB" sz="2800" dirty="0" err="1"/>
              <a:t>maka</a:t>
            </a:r>
            <a:r>
              <a:rPr lang="en-GB" sz="2800" dirty="0"/>
              <a:t> </a:t>
            </a:r>
            <a:r>
              <a:rPr lang="en-GB" sz="2800" dirty="0" err="1"/>
              <a:t>hasilnya</a:t>
            </a:r>
            <a:r>
              <a:rPr lang="en-GB" sz="2800" dirty="0"/>
              <a:t> </a:t>
            </a:r>
            <a:r>
              <a:rPr lang="en-GB" sz="2800" dirty="0" err="1"/>
              <a:t>adalah</a:t>
            </a:r>
            <a:r>
              <a:rPr lang="en-GB" sz="2800" dirty="0"/>
              <a:t> :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514472" y="4400917"/>
            <a:ext cx="7657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err="1"/>
              <a:t>Jadi</a:t>
            </a:r>
            <a:r>
              <a:rPr lang="en-GB" sz="2800" dirty="0"/>
              <a:t>, </a:t>
            </a:r>
            <a:r>
              <a:rPr lang="en-GB" sz="2800" dirty="0" err="1"/>
              <a:t>hasil</a:t>
            </a:r>
            <a:r>
              <a:rPr lang="en-GB" sz="2800" dirty="0"/>
              <a:t> </a:t>
            </a:r>
            <a:r>
              <a:rPr lang="en-GB" sz="2800" dirty="0" err="1"/>
              <a:t>pengurangan</a:t>
            </a:r>
            <a:r>
              <a:rPr lang="en-GB" sz="2800" dirty="0"/>
              <a:t> </a:t>
            </a:r>
            <a:r>
              <a:rPr lang="en-GB" sz="2800" dirty="0" err="1"/>
              <a:t>bilangan</a:t>
            </a:r>
            <a:r>
              <a:rPr lang="en-GB" sz="2800" dirty="0"/>
              <a:t> </a:t>
            </a:r>
            <a:r>
              <a:rPr lang="en-GB" sz="2800" dirty="0" smtClean="0"/>
              <a:t>-1101 </a:t>
            </a:r>
            <a:r>
              <a:rPr lang="en-GB" sz="2800" dirty="0"/>
              <a:t>– </a:t>
            </a:r>
            <a:r>
              <a:rPr lang="en-GB" sz="2800" dirty="0" smtClean="0"/>
              <a:t>1001 </a:t>
            </a:r>
            <a:r>
              <a:rPr lang="en-GB" sz="2800" dirty="0"/>
              <a:t>= </a:t>
            </a:r>
            <a:r>
              <a:rPr lang="en-GB" sz="2800" dirty="0" smtClean="0"/>
              <a:t>- 01011</a:t>
            </a:r>
            <a:endParaRPr lang="en-GB" sz="28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67744" y="649009"/>
            <a:ext cx="4642520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Komplemen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1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27851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556792"/>
            <a:ext cx="8568952" cy="4392488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000" dirty="0" err="1" smtClean="0"/>
              <a:t>Metode</a:t>
            </a:r>
            <a:r>
              <a:rPr lang="en-GB" sz="2000" dirty="0" smtClean="0"/>
              <a:t> </a:t>
            </a:r>
            <a:r>
              <a:rPr lang="en-GB" sz="2000" dirty="0" err="1" smtClean="0"/>
              <a:t>komplemen</a:t>
            </a:r>
            <a:r>
              <a:rPr lang="en-GB" sz="2000" dirty="0" smtClean="0"/>
              <a:t> 2 </a:t>
            </a:r>
            <a:r>
              <a:rPr lang="en-GB" sz="2000" dirty="0" err="1" smtClean="0"/>
              <a:t>adalah</a:t>
            </a:r>
            <a:r>
              <a:rPr lang="en-GB" sz="2000" dirty="0" smtClean="0"/>
              <a:t>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</a:t>
            </a:r>
            <a:r>
              <a:rPr lang="en-GB" sz="2000" dirty="0" err="1" smtClean="0"/>
              <a:t>menambahkan</a:t>
            </a:r>
            <a:r>
              <a:rPr lang="en-GB" sz="2000" dirty="0" smtClean="0"/>
              <a:t> </a:t>
            </a:r>
            <a:r>
              <a:rPr lang="en-GB" sz="2000" dirty="0" err="1" smtClean="0"/>
              <a:t>nilai</a:t>
            </a:r>
            <a:r>
              <a:rPr lang="en-GB" sz="2000" dirty="0" smtClean="0"/>
              <a:t> 1 </a:t>
            </a:r>
            <a:r>
              <a:rPr lang="en-GB" sz="2000" dirty="0" err="1" smtClean="0"/>
              <a:t>pada</a:t>
            </a:r>
            <a:r>
              <a:rPr lang="en-GB" sz="2000" dirty="0" smtClean="0"/>
              <a:t> LSD </a:t>
            </a:r>
            <a:r>
              <a:rPr lang="en-GB" sz="2000" dirty="0" err="1" smtClean="0"/>
              <a:t>komplemen</a:t>
            </a:r>
            <a:r>
              <a:rPr lang="en-GB" sz="2000" dirty="0" smtClean="0"/>
              <a:t> 1 </a:t>
            </a:r>
            <a:r>
              <a:rPr lang="en-GB" sz="2000" dirty="0" err="1" smtClean="0"/>
              <a:t>sebuah</a:t>
            </a:r>
            <a:r>
              <a:rPr lang="en-GB" sz="2000" dirty="0" smtClean="0"/>
              <a:t> </a:t>
            </a:r>
            <a:r>
              <a:rPr lang="en-GB" sz="2000" dirty="0" err="1" smtClean="0"/>
              <a:t>bilangan</a:t>
            </a:r>
            <a:r>
              <a:rPr lang="en-GB" sz="2000" dirty="0" smtClean="0"/>
              <a:t>. </a:t>
            </a:r>
            <a:r>
              <a:rPr lang="en-GB" sz="2000" dirty="0" err="1" smtClean="0"/>
              <a:t>Sebagai</a:t>
            </a:r>
            <a:r>
              <a:rPr lang="en-GB" sz="2000" dirty="0" smtClean="0"/>
              <a:t> </a:t>
            </a:r>
            <a:r>
              <a:rPr lang="en-GB" sz="2000" dirty="0" err="1" smtClean="0"/>
              <a:t>contoh</a:t>
            </a:r>
            <a:r>
              <a:rPr lang="en-GB" sz="2000" dirty="0" smtClean="0"/>
              <a:t> </a:t>
            </a:r>
            <a:r>
              <a:rPr lang="en-GB" sz="2000" dirty="0" err="1" smtClean="0"/>
              <a:t>bentuk</a:t>
            </a:r>
            <a:r>
              <a:rPr lang="en-GB" sz="2000" dirty="0" smtClean="0"/>
              <a:t> </a:t>
            </a:r>
            <a:r>
              <a:rPr lang="en-GB" sz="2000" dirty="0" err="1" smtClean="0"/>
              <a:t>komplemen</a:t>
            </a:r>
            <a:r>
              <a:rPr lang="en-GB" sz="2000" dirty="0" smtClean="0"/>
              <a:t> 2 </a:t>
            </a:r>
            <a:r>
              <a:rPr lang="en-GB" sz="2000" dirty="0" err="1" smtClean="0"/>
              <a:t>dari</a:t>
            </a:r>
            <a:r>
              <a:rPr lang="en-GB" sz="2000" dirty="0" smtClean="0"/>
              <a:t> </a:t>
            </a:r>
            <a:r>
              <a:rPr lang="en-GB" sz="2000" dirty="0" err="1" smtClean="0"/>
              <a:t>bilangan</a:t>
            </a:r>
            <a:r>
              <a:rPr lang="en-GB" sz="2000" dirty="0" smtClean="0"/>
              <a:t> 60</a:t>
            </a:r>
            <a:r>
              <a:rPr lang="en-GB" sz="2000" baseline="-25000" dirty="0" smtClean="0"/>
              <a:t>10</a:t>
            </a:r>
            <a:r>
              <a:rPr lang="en-GB" sz="2000" dirty="0" smtClean="0"/>
              <a:t> </a:t>
            </a:r>
            <a:r>
              <a:rPr lang="en-GB" sz="2000" dirty="0" err="1" smtClean="0"/>
              <a:t>adalah</a:t>
            </a:r>
            <a:r>
              <a:rPr lang="en-GB" sz="2000" dirty="0" smtClean="0"/>
              <a:t> :</a:t>
            </a:r>
          </a:p>
          <a:p>
            <a:pPr marL="0" indent="0" algn="just">
              <a:buNone/>
            </a:pPr>
            <a:r>
              <a:rPr lang="en-GB" sz="2000" dirty="0" smtClean="0"/>
              <a:t>60</a:t>
            </a:r>
            <a:r>
              <a:rPr lang="en-GB" sz="2000" baseline="-25000" dirty="0" smtClean="0"/>
              <a:t>10</a:t>
            </a:r>
            <a:r>
              <a:rPr lang="en-GB" sz="2000" dirty="0" smtClean="0"/>
              <a:t>=111100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, </a:t>
            </a:r>
            <a:r>
              <a:rPr lang="en-GB" sz="2000" dirty="0" err="1" smtClean="0"/>
              <a:t>sehingga</a:t>
            </a:r>
            <a:r>
              <a:rPr lang="en-GB" sz="2000" dirty="0" smtClean="0"/>
              <a:t>     000011       (</a:t>
            </a:r>
            <a:r>
              <a:rPr lang="en-GB" sz="2000" dirty="0" err="1" smtClean="0"/>
              <a:t>bentuk</a:t>
            </a:r>
            <a:r>
              <a:rPr lang="en-GB" sz="2000" dirty="0" smtClean="0"/>
              <a:t> </a:t>
            </a:r>
            <a:r>
              <a:rPr lang="en-GB" sz="2000" dirty="0" err="1" smtClean="0"/>
              <a:t>komplemen</a:t>
            </a:r>
            <a:r>
              <a:rPr lang="en-GB" sz="2000" dirty="0" smtClean="0"/>
              <a:t> 1 111100)</a:t>
            </a:r>
          </a:p>
          <a:p>
            <a:pPr marL="0" indent="0" algn="just">
              <a:buNone/>
            </a:pPr>
            <a:r>
              <a:rPr lang="en-GB" sz="2000" dirty="0"/>
              <a:t>	</a:t>
            </a:r>
            <a:r>
              <a:rPr lang="en-GB" sz="2000" dirty="0" smtClean="0"/>
              <a:t>		          </a:t>
            </a:r>
            <a:r>
              <a:rPr lang="id-ID" sz="2000" dirty="0" smtClean="0"/>
              <a:t> </a:t>
            </a:r>
            <a:r>
              <a:rPr lang="en-GB" sz="2000" dirty="0" smtClean="0"/>
              <a:t>1       (</a:t>
            </a:r>
            <a:r>
              <a:rPr lang="en-GB" sz="2000" dirty="0" err="1" smtClean="0"/>
              <a:t>menambahkan</a:t>
            </a:r>
            <a:r>
              <a:rPr lang="en-GB" sz="2000" dirty="0" smtClean="0"/>
              <a:t> </a:t>
            </a:r>
            <a:r>
              <a:rPr lang="en-GB" sz="2000" dirty="0" err="1" smtClean="0"/>
              <a:t>nilai</a:t>
            </a:r>
            <a:r>
              <a:rPr lang="en-GB" sz="2000" dirty="0" smtClean="0"/>
              <a:t> 1 </a:t>
            </a:r>
            <a:r>
              <a:rPr lang="en-GB" sz="2000" dirty="0" err="1" smtClean="0"/>
              <a:t>ke</a:t>
            </a:r>
            <a:r>
              <a:rPr lang="en-GB" sz="2000" dirty="0" smtClean="0"/>
              <a:t> LSD)</a:t>
            </a:r>
          </a:p>
          <a:p>
            <a:pPr marL="0" indent="0" algn="just">
              <a:buNone/>
            </a:pPr>
            <a:r>
              <a:rPr lang="en-GB" sz="2000" dirty="0" smtClean="0"/>
              <a:t>			000100</a:t>
            </a:r>
          </a:p>
          <a:p>
            <a:pPr marL="0" indent="0" algn="just">
              <a:buNone/>
            </a:pPr>
            <a:r>
              <a:rPr lang="en-GB" sz="2000" dirty="0" err="1" smtClean="0"/>
              <a:t>Untuk</a:t>
            </a:r>
            <a:r>
              <a:rPr lang="en-GB" sz="2000" dirty="0" smtClean="0"/>
              <a:t> </a:t>
            </a:r>
            <a:r>
              <a:rPr lang="en-GB" sz="2000" dirty="0" err="1" smtClean="0"/>
              <a:t>melakukan</a:t>
            </a:r>
            <a:r>
              <a:rPr lang="en-GB" sz="2000" dirty="0" smtClean="0"/>
              <a:t> </a:t>
            </a:r>
            <a:r>
              <a:rPr lang="en-GB" sz="2000" dirty="0" err="1" smtClean="0"/>
              <a:t>pengurangan</a:t>
            </a:r>
            <a:r>
              <a:rPr lang="en-GB" sz="2000" dirty="0" smtClean="0"/>
              <a:t>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</a:t>
            </a:r>
            <a:r>
              <a:rPr lang="en-GB" sz="2000" dirty="0" err="1" smtClean="0"/>
              <a:t>metode</a:t>
            </a:r>
            <a:r>
              <a:rPr lang="en-GB" sz="2000" dirty="0" smtClean="0"/>
              <a:t> </a:t>
            </a:r>
            <a:r>
              <a:rPr lang="en-GB" sz="2000" dirty="0" err="1" smtClean="0"/>
              <a:t>komplemen</a:t>
            </a:r>
            <a:r>
              <a:rPr lang="en-GB" sz="2000" dirty="0" smtClean="0"/>
              <a:t> 2, </a:t>
            </a:r>
            <a:r>
              <a:rPr lang="en-GB" sz="2000" dirty="0" err="1" smtClean="0"/>
              <a:t>metodenya</a:t>
            </a:r>
            <a:r>
              <a:rPr lang="en-GB" sz="2000" dirty="0" smtClean="0"/>
              <a:t> </a:t>
            </a:r>
            <a:r>
              <a:rPr lang="en-GB" sz="2000" dirty="0" err="1" smtClean="0"/>
              <a:t>adalah</a:t>
            </a:r>
            <a:r>
              <a:rPr lang="en-GB" sz="2000" dirty="0" smtClean="0"/>
              <a:t> :</a:t>
            </a:r>
          </a:p>
          <a:p>
            <a:pPr marL="457200" indent="-457200" algn="just">
              <a:buAutoNum type="arabicPeriod"/>
            </a:pPr>
            <a:r>
              <a:rPr lang="en-GB" sz="2000" dirty="0" err="1" smtClean="0"/>
              <a:t>Mengubah</a:t>
            </a:r>
            <a:r>
              <a:rPr lang="en-GB" sz="2000" dirty="0" smtClean="0"/>
              <a:t> </a:t>
            </a:r>
            <a:r>
              <a:rPr lang="en-GB" sz="2000" dirty="0" err="1" smtClean="0"/>
              <a:t>bentuk</a:t>
            </a:r>
            <a:r>
              <a:rPr lang="en-GB" sz="2000" dirty="0" smtClean="0"/>
              <a:t> </a:t>
            </a:r>
            <a:r>
              <a:rPr lang="en-GB" sz="2000" dirty="0" err="1" smtClean="0"/>
              <a:t>bilangan</a:t>
            </a:r>
            <a:r>
              <a:rPr lang="en-GB" sz="2000" dirty="0" smtClean="0"/>
              <a:t> </a:t>
            </a:r>
            <a:r>
              <a:rPr lang="en-GB" sz="2000" dirty="0" err="1" smtClean="0"/>
              <a:t>pengurang</a:t>
            </a:r>
            <a:r>
              <a:rPr lang="en-GB" sz="2000" dirty="0" smtClean="0"/>
              <a:t> </a:t>
            </a:r>
            <a:r>
              <a:rPr lang="en-GB" sz="2000" dirty="0" err="1" smtClean="0"/>
              <a:t>menjadi</a:t>
            </a:r>
            <a:r>
              <a:rPr lang="en-GB" sz="2000" dirty="0" smtClean="0"/>
              <a:t> </a:t>
            </a:r>
            <a:r>
              <a:rPr lang="en-GB" sz="2000" dirty="0" err="1" smtClean="0"/>
              <a:t>komplemen</a:t>
            </a:r>
            <a:r>
              <a:rPr lang="en-GB" sz="2000" dirty="0" smtClean="0"/>
              <a:t>. </a:t>
            </a:r>
          </a:p>
          <a:p>
            <a:pPr marL="457200" indent="-457200" algn="just">
              <a:buAutoNum type="arabicPeriod"/>
            </a:pPr>
            <a:r>
              <a:rPr lang="en-GB" sz="2000" dirty="0" err="1" smtClean="0"/>
              <a:t>Jika</a:t>
            </a:r>
            <a:r>
              <a:rPr lang="en-GB" sz="2000" dirty="0" smtClean="0"/>
              <a:t> </a:t>
            </a:r>
            <a:r>
              <a:rPr lang="en-GB" sz="2000" dirty="0" err="1" smtClean="0"/>
              <a:t>bilangan</a:t>
            </a:r>
            <a:r>
              <a:rPr lang="en-GB" sz="2000" dirty="0" smtClean="0"/>
              <a:t> </a:t>
            </a:r>
            <a:r>
              <a:rPr lang="en-GB" sz="2000" dirty="0" err="1" smtClean="0"/>
              <a:t>tidak</a:t>
            </a:r>
            <a:r>
              <a:rPr lang="en-GB" sz="2000" dirty="0" smtClean="0"/>
              <a:t> </a:t>
            </a:r>
            <a:r>
              <a:rPr lang="en-GB" sz="2000" dirty="0" err="1" smtClean="0"/>
              <a:t>menghasilkan</a:t>
            </a:r>
            <a:r>
              <a:rPr lang="en-GB" sz="2000" dirty="0" smtClean="0"/>
              <a:t> EAC, </a:t>
            </a:r>
            <a:r>
              <a:rPr lang="en-GB" sz="2000" dirty="0" err="1" smtClean="0"/>
              <a:t>maka</a:t>
            </a:r>
            <a:r>
              <a:rPr lang="en-GB" sz="2000" dirty="0" smtClean="0"/>
              <a:t> </a:t>
            </a:r>
            <a:r>
              <a:rPr lang="en-GB" sz="2000" dirty="0" err="1" smtClean="0"/>
              <a:t>hasilnya</a:t>
            </a:r>
            <a:r>
              <a:rPr lang="en-GB" sz="2000" dirty="0" smtClean="0"/>
              <a:t> </a:t>
            </a:r>
            <a:r>
              <a:rPr lang="en-GB" sz="2000" dirty="0" err="1" smtClean="0"/>
              <a:t>harus</a:t>
            </a:r>
            <a:r>
              <a:rPr lang="en-GB" sz="2000" dirty="0" smtClean="0"/>
              <a:t> </a:t>
            </a:r>
            <a:r>
              <a:rPr lang="en-GB" sz="2000" dirty="0" err="1" smtClean="0"/>
              <a:t>dikomplemen</a:t>
            </a:r>
            <a:r>
              <a:rPr lang="en-GB" sz="2000" dirty="0" smtClean="0"/>
              <a:t> 2 </a:t>
            </a:r>
            <a:r>
              <a:rPr lang="en-GB" sz="2000" dirty="0" err="1" smtClean="0"/>
              <a:t>terlebih</a:t>
            </a:r>
            <a:r>
              <a:rPr lang="en-GB" sz="2000" dirty="0" smtClean="0"/>
              <a:t> </a:t>
            </a:r>
            <a:r>
              <a:rPr lang="en-GB" sz="2000" dirty="0" err="1" smtClean="0"/>
              <a:t>dahulu</a:t>
            </a:r>
            <a:r>
              <a:rPr lang="en-GB" sz="2100" dirty="0" smtClean="0"/>
              <a:t>.</a:t>
            </a:r>
            <a:endParaRPr lang="en-US" sz="2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397031" y="3284984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+</a:t>
            </a:r>
            <a:endParaRPr lang="en-GB" sz="20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491880" y="3613602"/>
            <a:ext cx="1008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2466764" y="649009"/>
            <a:ext cx="4210472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Komplemen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d-ID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290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55776" y="3862165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3848" y="3862165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7544" y="1386612"/>
            <a:ext cx="78947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Berapakah</a:t>
            </a:r>
            <a:r>
              <a:rPr lang="en-GB" sz="2000" dirty="0"/>
              <a:t> </a:t>
            </a:r>
            <a:r>
              <a:rPr lang="en-GB" sz="2000" dirty="0" err="1"/>
              <a:t>hasil</a:t>
            </a:r>
            <a:r>
              <a:rPr lang="en-GB" sz="2000" dirty="0"/>
              <a:t> </a:t>
            </a:r>
            <a:r>
              <a:rPr lang="en-GB" sz="2000" dirty="0" err="1"/>
              <a:t>penjumlahan</a:t>
            </a:r>
            <a:r>
              <a:rPr lang="en-GB" sz="2000" dirty="0"/>
              <a:t> 1100 </a:t>
            </a:r>
            <a:r>
              <a:rPr lang="en-GB" sz="2000" dirty="0" err="1"/>
              <a:t>dan</a:t>
            </a:r>
            <a:r>
              <a:rPr lang="en-GB" sz="2000" dirty="0"/>
              <a:t> -0011?</a:t>
            </a:r>
          </a:p>
          <a:p>
            <a:endParaRPr lang="en-GB" sz="400" dirty="0"/>
          </a:p>
          <a:p>
            <a:r>
              <a:rPr lang="en-GB" sz="2000" dirty="0" err="1" smtClean="0"/>
              <a:t>Pertama</a:t>
            </a:r>
            <a:r>
              <a:rPr lang="en-GB" sz="2000" dirty="0" smtClean="0"/>
              <a:t>, </a:t>
            </a:r>
            <a:r>
              <a:rPr lang="en-GB" sz="2000" dirty="0" err="1" smtClean="0"/>
              <a:t>bilangan</a:t>
            </a:r>
            <a:r>
              <a:rPr lang="en-GB" sz="2000" dirty="0" smtClean="0"/>
              <a:t> </a:t>
            </a:r>
            <a:r>
              <a:rPr lang="en-GB" sz="2000" dirty="0" err="1" smtClean="0"/>
              <a:t>pengurang</a:t>
            </a:r>
            <a:r>
              <a:rPr lang="en-GB" sz="2000" dirty="0" smtClean="0"/>
              <a:t> </a:t>
            </a:r>
            <a:r>
              <a:rPr lang="en-GB" sz="2000" dirty="0" err="1" smtClean="0"/>
              <a:t>harus</a:t>
            </a:r>
            <a:r>
              <a:rPr lang="en-GB" sz="2000" dirty="0" smtClean="0"/>
              <a:t> </a:t>
            </a:r>
            <a:r>
              <a:rPr lang="en-GB" sz="2000" dirty="0" err="1" smtClean="0"/>
              <a:t>diubah</a:t>
            </a:r>
            <a:r>
              <a:rPr lang="en-GB" sz="2000" dirty="0" smtClean="0"/>
              <a:t> </a:t>
            </a:r>
            <a:r>
              <a:rPr lang="en-GB" sz="2000" dirty="0" err="1" smtClean="0"/>
              <a:t>menjadi</a:t>
            </a:r>
            <a:r>
              <a:rPr lang="en-GB" sz="2000" dirty="0" smtClean="0"/>
              <a:t> </a:t>
            </a:r>
            <a:r>
              <a:rPr lang="en-GB" sz="2000" dirty="0" err="1" smtClean="0"/>
              <a:t>bentuk</a:t>
            </a:r>
            <a:r>
              <a:rPr lang="en-GB" sz="2000" dirty="0" smtClean="0"/>
              <a:t> </a:t>
            </a:r>
            <a:r>
              <a:rPr lang="en-GB" sz="2000" dirty="0" err="1" smtClean="0"/>
              <a:t>komplemen</a:t>
            </a:r>
            <a:r>
              <a:rPr lang="en-GB" sz="2000" dirty="0" smtClean="0"/>
              <a:t> 2. </a:t>
            </a:r>
          </a:p>
          <a:p>
            <a:r>
              <a:rPr lang="en-GB" sz="2000" dirty="0" err="1" smtClean="0"/>
              <a:t>Komplemen</a:t>
            </a:r>
            <a:r>
              <a:rPr lang="en-GB" sz="2000" dirty="0" smtClean="0"/>
              <a:t> 2 -0011 = 1101</a:t>
            </a:r>
            <a:endParaRPr lang="en-GB" sz="2000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467544" y="2564904"/>
            <a:ext cx="8085584" cy="2377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700" dirty="0" smtClean="0"/>
              <a:t>A</a:t>
            </a:r>
            <a:r>
              <a:rPr lang="en-GB" sz="2700" baseline="-25000" dirty="0" smtClean="0"/>
              <a:t>2</a:t>
            </a:r>
            <a:r>
              <a:rPr lang="en-GB" sz="2700" dirty="0" smtClean="0"/>
              <a:t>	 =				</a:t>
            </a:r>
          </a:p>
          <a:p>
            <a:pPr marL="0" indent="0">
              <a:buFont typeface="Arial" pitchFamily="34" charset="0"/>
              <a:buNone/>
            </a:pPr>
            <a:r>
              <a:rPr lang="en-GB" sz="2700" dirty="0" smtClean="0"/>
              <a:t>B</a:t>
            </a:r>
            <a:r>
              <a:rPr lang="en-GB" sz="2700" baseline="-25000" dirty="0" smtClean="0"/>
              <a:t>2</a:t>
            </a:r>
            <a:r>
              <a:rPr lang="en-GB" sz="2700" dirty="0" smtClean="0"/>
              <a:t> 	 =					</a:t>
            </a:r>
          </a:p>
          <a:p>
            <a:pPr marL="0" indent="0">
              <a:buFont typeface="Arial" pitchFamily="34" charset="0"/>
              <a:buNone/>
            </a:pPr>
            <a:endParaRPr lang="en-GB" sz="1100" dirty="0" smtClean="0"/>
          </a:p>
          <a:p>
            <a:pPr marL="0" indent="0">
              <a:buFont typeface="Arial" pitchFamily="34" charset="0"/>
              <a:buNone/>
            </a:pPr>
            <a:r>
              <a:rPr lang="en-GB" sz="2700" dirty="0" smtClean="0"/>
              <a:t>A + B   =     					</a:t>
            </a:r>
            <a:endParaRPr lang="en-GB" sz="27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652120" y="4006181"/>
            <a:ext cx="668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381064"/>
              </p:ext>
            </p:extLst>
          </p:nvPr>
        </p:nvGraphicFramePr>
        <p:xfrm>
          <a:off x="2568904" y="2566021"/>
          <a:ext cx="329923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9873"/>
                <a:gridCol w="549873"/>
                <a:gridCol w="549873"/>
                <a:gridCol w="549873"/>
                <a:gridCol w="549873"/>
                <a:gridCol w="5498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85797"/>
              </p:ext>
            </p:extLst>
          </p:nvPr>
        </p:nvGraphicFramePr>
        <p:xfrm>
          <a:off x="2568904" y="3142085"/>
          <a:ext cx="329923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9873"/>
                <a:gridCol w="549873"/>
                <a:gridCol w="549873"/>
                <a:gridCol w="549873"/>
                <a:gridCol w="549873"/>
                <a:gridCol w="5498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108022"/>
              </p:ext>
            </p:extLst>
          </p:nvPr>
        </p:nvGraphicFramePr>
        <p:xfrm>
          <a:off x="2000400" y="3862165"/>
          <a:ext cx="38677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535"/>
                <a:gridCol w="552535"/>
                <a:gridCol w="552535"/>
                <a:gridCol w="552535"/>
                <a:gridCol w="552535"/>
                <a:gridCol w="552535"/>
                <a:gridCol w="5525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467544" y="3718149"/>
            <a:ext cx="5637312" cy="43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15816" y="4222205"/>
            <a:ext cx="792088" cy="328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04856" y="3389173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+</a:t>
            </a:r>
            <a:endParaRPr lang="en-GB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300192" y="3862165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LSD (</a:t>
            </a:r>
            <a:r>
              <a:rPr lang="en-GB" i="1" dirty="0" smtClean="0"/>
              <a:t>Least Significant Digit)</a:t>
            </a:r>
            <a:r>
              <a:rPr lang="en-GB" dirty="0" smtClean="0"/>
              <a:t> </a:t>
            </a:r>
            <a:endParaRPr lang="en-GB" dirty="0"/>
          </a:p>
        </p:txBody>
      </p:sp>
      <p:cxnSp>
        <p:nvCxnSpPr>
          <p:cNvPr id="25" name="Straight Arrow Connector 24"/>
          <p:cNvCxnSpPr>
            <a:endCxn id="27" idx="1"/>
          </p:cNvCxnSpPr>
          <p:nvPr/>
        </p:nvCxnSpPr>
        <p:spPr>
          <a:xfrm>
            <a:off x="2520280" y="4234924"/>
            <a:ext cx="774206" cy="676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79912" y="4366221"/>
            <a:ext cx="41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Sign bit </a:t>
            </a:r>
            <a:r>
              <a:rPr lang="en-GB" dirty="0" err="1" smtClean="0"/>
              <a:t>penanda</a:t>
            </a:r>
            <a:r>
              <a:rPr lang="en-GB" dirty="0" smtClean="0"/>
              <a:t> </a:t>
            </a:r>
            <a:r>
              <a:rPr lang="en-GB" dirty="0" err="1" smtClean="0"/>
              <a:t>bilangan</a:t>
            </a:r>
            <a:r>
              <a:rPr lang="en-GB" dirty="0" smtClean="0"/>
              <a:t> </a:t>
            </a:r>
            <a:r>
              <a:rPr lang="en-GB" dirty="0" err="1" smtClean="0"/>
              <a:t>positif</a:t>
            </a:r>
            <a:endParaRPr lang="en-GB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3294486" y="4726261"/>
            <a:ext cx="41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EAC (</a:t>
            </a:r>
            <a:r>
              <a:rPr lang="en-GB" i="1" dirty="0" smtClean="0"/>
              <a:t>End Around Carry)</a:t>
            </a:r>
            <a:endParaRPr lang="en-GB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12540" y="5225961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EAC </a:t>
            </a:r>
            <a:r>
              <a:rPr lang="en-GB" sz="2000" dirty="0" err="1" smtClean="0"/>
              <a:t>harus</a:t>
            </a:r>
            <a:r>
              <a:rPr lang="en-GB" sz="2000" dirty="0" smtClean="0"/>
              <a:t> </a:t>
            </a:r>
            <a:r>
              <a:rPr lang="en-GB" sz="2000" dirty="0" err="1" smtClean="0"/>
              <a:t>diabaikan</a:t>
            </a:r>
            <a:r>
              <a:rPr lang="en-GB" sz="2000" dirty="0" smtClean="0"/>
              <a:t> </a:t>
            </a:r>
            <a:r>
              <a:rPr lang="en-GB" sz="2000" dirty="0" err="1" smtClean="0"/>
              <a:t>untuk</a:t>
            </a:r>
            <a:r>
              <a:rPr lang="en-GB" sz="2000" dirty="0" smtClean="0"/>
              <a:t> </a:t>
            </a:r>
            <a:r>
              <a:rPr lang="en-GB" sz="2000" dirty="0" err="1" smtClean="0"/>
              <a:t>memperoleh</a:t>
            </a:r>
            <a:r>
              <a:rPr lang="en-GB" sz="2000" dirty="0" smtClean="0"/>
              <a:t> </a:t>
            </a:r>
            <a:r>
              <a:rPr lang="en-GB" sz="2000" dirty="0" err="1" smtClean="0"/>
              <a:t>nilai</a:t>
            </a:r>
            <a:r>
              <a:rPr lang="en-GB" sz="2000" dirty="0" smtClean="0"/>
              <a:t> </a:t>
            </a:r>
            <a:r>
              <a:rPr lang="en-GB" sz="2000" dirty="0" err="1" smtClean="0"/>
              <a:t>sebenarnya</a:t>
            </a:r>
            <a:r>
              <a:rPr lang="en-GB" sz="2000" dirty="0" smtClean="0"/>
              <a:t>, </a:t>
            </a:r>
            <a:r>
              <a:rPr lang="en-GB" sz="2000" dirty="0" err="1" smtClean="0"/>
              <a:t>sehingga</a:t>
            </a:r>
            <a:r>
              <a:rPr lang="en-GB" sz="2000" dirty="0" smtClean="0"/>
              <a:t> </a:t>
            </a:r>
            <a:r>
              <a:rPr lang="en-GB" sz="2000" dirty="0" err="1" smtClean="0"/>
              <a:t>hasil</a:t>
            </a:r>
            <a:r>
              <a:rPr lang="en-GB" sz="2000" dirty="0" smtClean="0"/>
              <a:t> </a:t>
            </a:r>
            <a:r>
              <a:rPr lang="en-GB" sz="2000" dirty="0" err="1" smtClean="0"/>
              <a:t>dari</a:t>
            </a:r>
            <a:r>
              <a:rPr lang="en-GB" sz="2000" dirty="0" smtClean="0"/>
              <a:t> 1100 – 0011 </a:t>
            </a:r>
            <a:r>
              <a:rPr lang="en-GB" sz="2000" dirty="0" err="1" smtClean="0"/>
              <a:t>adalah</a:t>
            </a:r>
            <a:r>
              <a:rPr lang="en-GB" sz="2000" dirty="0" smtClean="0"/>
              <a:t> 0 1001 </a:t>
            </a:r>
            <a:r>
              <a:rPr lang="en-GB" sz="2000" dirty="0" err="1" smtClean="0"/>
              <a:t>atau</a:t>
            </a:r>
            <a:r>
              <a:rPr lang="en-GB" sz="2000" dirty="0" smtClean="0"/>
              <a:t> +1001</a:t>
            </a:r>
            <a:endParaRPr lang="en-GB" sz="2000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2267744" y="649009"/>
            <a:ext cx="4642520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Komplemen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d-ID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61275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699792" y="464384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47864" y="4643844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9552" y="1691516"/>
            <a:ext cx="7894764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Berapakah</a:t>
            </a:r>
            <a:r>
              <a:rPr lang="en-GB" sz="2400" dirty="0"/>
              <a:t> </a:t>
            </a:r>
            <a:r>
              <a:rPr lang="en-GB" sz="2400" dirty="0" err="1"/>
              <a:t>hasil</a:t>
            </a:r>
            <a:r>
              <a:rPr lang="en-GB" sz="2400" dirty="0"/>
              <a:t> </a:t>
            </a:r>
            <a:r>
              <a:rPr lang="en-GB" sz="2400" dirty="0" err="1"/>
              <a:t>penjumlahan</a:t>
            </a:r>
            <a:r>
              <a:rPr lang="en-GB" sz="2400" dirty="0"/>
              <a:t> </a:t>
            </a:r>
            <a:r>
              <a:rPr lang="en-GB" sz="2400" dirty="0" smtClean="0"/>
              <a:t>10001 </a:t>
            </a:r>
            <a:r>
              <a:rPr lang="en-GB" sz="2400" dirty="0" err="1"/>
              <a:t>dan</a:t>
            </a:r>
            <a:r>
              <a:rPr lang="en-GB" sz="2400" dirty="0"/>
              <a:t> </a:t>
            </a:r>
            <a:r>
              <a:rPr lang="en-GB" sz="2400" dirty="0" smtClean="0"/>
              <a:t>-11011</a:t>
            </a:r>
            <a:r>
              <a:rPr lang="en-GB" sz="2400" dirty="0"/>
              <a:t>?</a:t>
            </a:r>
          </a:p>
          <a:p>
            <a:endParaRPr lang="en-GB" sz="500" dirty="0"/>
          </a:p>
          <a:p>
            <a:r>
              <a:rPr lang="en-GB" sz="2400" dirty="0" err="1" smtClean="0"/>
              <a:t>Pertama</a:t>
            </a:r>
            <a:r>
              <a:rPr lang="en-GB" sz="2400" dirty="0" smtClean="0"/>
              <a:t>, </a:t>
            </a:r>
            <a:r>
              <a:rPr lang="en-GB" sz="2400" dirty="0" err="1" smtClean="0"/>
              <a:t>bilangan</a:t>
            </a:r>
            <a:r>
              <a:rPr lang="en-GB" sz="2400" dirty="0" smtClean="0"/>
              <a:t> </a:t>
            </a:r>
            <a:r>
              <a:rPr lang="en-GB" sz="2400" dirty="0" err="1" smtClean="0"/>
              <a:t>pengurang</a:t>
            </a:r>
            <a:r>
              <a:rPr lang="en-GB" sz="2400" dirty="0" smtClean="0"/>
              <a:t> </a:t>
            </a:r>
            <a:r>
              <a:rPr lang="en-GB" sz="2400" dirty="0" err="1" smtClean="0"/>
              <a:t>harus</a:t>
            </a:r>
            <a:r>
              <a:rPr lang="en-GB" sz="2400" dirty="0" smtClean="0"/>
              <a:t> </a:t>
            </a:r>
            <a:r>
              <a:rPr lang="en-GB" sz="2400" dirty="0" err="1" smtClean="0"/>
              <a:t>diubah</a:t>
            </a:r>
            <a:r>
              <a:rPr lang="en-GB" sz="2400" dirty="0" smtClean="0"/>
              <a:t> </a:t>
            </a:r>
            <a:r>
              <a:rPr lang="en-GB" sz="2400" dirty="0" err="1" smtClean="0"/>
              <a:t>menjadi</a:t>
            </a:r>
            <a:r>
              <a:rPr lang="en-GB" sz="2400" dirty="0" smtClean="0"/>
              <a:t> </a:t>
            </a:r>
            <a:r>
              <a:rPr lang="en-GB" sz="2400" dirty="0" err="1" smtClean="0"/>
              <a:t>bentuk</a:t>
            </a:r>
            <a:r>
              <a:rPr lang="en-GB" sz="2400" dirty="0" smtClean="0"/>
              <a:t> </a:t>
            </a:r>
            <a:r>
              <a:rPr lang="en-GB" sz="2400" dirty="0" err="1" smtClean="0"/>
              <a:t>komplemen</a:t>
            </a:r>
            <a:r>
              <a:rPr lang="en-GB" sz="2400" dirty="0" smtClean="0"/>
              <a:t> 2. </a:t>
            </a:r>
          </a:p>
          <a:p>
            <a:r>
              <a:rPr lang="en-GB" sz="2400" dirty="0" err="1" smtClean="0"/>
              <a:t>Komplemen</a:t>
            </a:r>
            <a:r>
              <a:rPr lang="en-GB" sz="2400" dirty="0" smtClean="0"/>
              <a:t> 2 -0011 = 00101</a:t>
            </a:r>
            <a:endParaRPr lang="en-GB" sz="2400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611560" y="3346583"/>
            <a:ext cx="8085584" cy="2377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700" dirty="0" smtClean="0"/>
              <a:t>A</a:t>
            </a:r>
            <a:r>
              <a:rPr lang="en-GB" sz="2700" baseline="-25000" dirty="0" smtClean="0"/>
              <a:t>2</a:t>
            </a:r>
            <a:r>
              <a:rPr lang="en-GB" sz="2700" dirty="0" smtClean="0"/>
              <a:t>	 =				</a:t>
            </a:r>
          </a:p>
          <a:p>
            <a:pPr marL="0" indent="0">
              <a:buFont typeface="Arial" pitchFamily="34" charset="0"/>
              <a:buNone/>
            </a:pPr>
            <a:r>
              <a:rPr lang="en-GB" sz="2700" dirty="0" smtClean="0"/>
              <a:t>B</a:t>
            </a:r>
            <a:r>
              <a:rPr lang="en-GB" sz="2700" baseline="-25000" dirty="0" smtClean="0"/>
              <a:t>2</a:t>
            </a:r>
            <a:r>
              <a:rPr lang="en-GB" sz="2700" dirty="0" smtClean="0"/>
              <a:t> 	 =					</a:t>
            </a:r>
          </a:p>
          <a:p>
            <a:pPr marL="0" indent="0">
              <a:buFont typeface="Arial" pitchFamily="34" charset="0"/>
              <a:buNone/>
            </a:pPr>
            <a:endParaRPr lang="en-GB" sz="1100" dirty="0" smtClean="0"/>
          </a:p>
          <a:p>
            <a:pPr marL="0" indent="0">
              <a:buFont typeface="Arial" pitchFamily="34" charset="0"/>
              <a:buNone/>
            </a:pPr>
            <a:r>
              <a:rPr lang="en-GB" sz="2700" dirty="0" smtClean="0"/>
              <a:t>A + B   =     					</a:t>
            </a:r>
            <a:endParaRPr lang="en-GB" sz="27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796136" y="4787860"/>
            <a:ext cx="668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045855"/>
              </p:ext>
            </p:extLst>
          </p:nvPr>
        </p:nvGraphicFramePr>
        <p:xfrm>
          <a:off x="2712920" y="3347700"/>
          <a:ext cx="32992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320"/>
                <a:gridCol w="471320"/>
                <a:gridCol w="471320"/>
                <a:gridCol w="471320"/>
                <a:gridCol w="471320"/>
                <a:gridCol w="471320"/>
                <a:gridCol w="4713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94820"/>
              </p:ext>
            </p:extLst>
          </p:nvPr>
        </p:nvGraphicFramePr>
        <p:xfrm>
          <a:off x="2712920" y="3923764"/>
          <a:ext cx="32992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320"/>
                <a:gridCol w="471320"/>
                <a:gridCol w="471320"/>
                <a:gridCol w="471320"/>
                <a:gridCol w="471320"/>
                <a:gridCol w="471320"/>
                <a:gridCol w="4713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50486"/>
              </p:ext>
            </p:extLst>
          </p:nvPr>
        </p:nvGraphicFramePr>
        <p:xfrm>
          <a:off x="2144416" y="4643844"/>
          <a:ext cx="38677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468"/>
                <a:gridCol w="483468"/>
                <a:gridCol w="483468"/>
                <a:gridCol w="483468"/>
                <a:gridCol w="483468"/>
                <a:gridCol w="483468"/>
                <a:gridCol w="483468"/>
                <a:gridCol w="4834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611560" y="4499828"/>
            <a:ext cx="5637312" cy="43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059832" y="5003884"/>
            <a:ext cx="792088" cy="328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48872" y="4211796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+</a:t>
            </a:r>
            <a:endParaRPr lang="en-GB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44208" y="4643844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LSD (</a:t>
            </a:r>
            <a:r>
              <a:rPr lang="en-GB" i="1" dirty="0" smtClean="0"/>
              <a:t>Least Significant Digit)</a:t>
            </a:r>
            <a:r>
              <a:rPr lang="en-GB" dirty="0" smtClean="0"/>
              <a:t> </a:t>
            </a:r>
            <a:endParaRPr lang="en-GB" dirty="0"/>
          </a:p>
        </p:txBody>
      </p:sp>
      <p:cxnSp>
        <p:nvCxnSpPr>
          <p:cNvPr id="25" name="Straight Arrow Connector 24"/>
          <p:cNvCxnSpPr>
            <a:endCxn id="27" idx="1"/>
          </p:cNvCxnSpPr>
          <p:nvPr/>
        </p:nvCxnSpPr>
        <p:spPr>
          <a:xfrm>
            <a:off x="2664296" y="5016603"/>
            <a:ext cx="774206" cy="676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23928" y="5147900"/>
            <a:ext cx="41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Sign bit </a:t>
            </a:r>
            <a:r>
              <a:rPr lang="en-GB" dirty="0" err="1" smtClean="0"/>
              <a:t>penanda</a:t>
            </a:r>
            <a:r>
              <a:rPr lang="en-GB" dirty="0" smtClean="0"/>
              <a:t> </a:t>
            </a:r>
            <a:r>
              <a:rPr lang="en-GB" dirty="0" err="1" smtClean="0"/>
              <a:t>bilangan</a:t>
            </a:r>
            <a:r>
              <a:rPr lang="en-GB" dirty="0" smtClean="0"/>
              <a:t> </a:t>
            </a:r>
            <a:r>
              <a:rPr lang="en-GB" dirty="0" err="1" smtClean="0"/>
              <a:t>positif</a:t>
            </a:r>
            <a:endParaRPr lang="en-GB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3438502" y="5507940"/>
            <a:ext cx="41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EAC (</a:t>
            </a:r>
            <a:r>
              <a:rPr lang="en-GB" i="1" dirty="0" smtClean="0"/>
              <a:t>End Around Carry)</a:t>
            </a:r>
            <a:endParaRPr lang="en-GB" i="1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2267744" y="649009"/>
            <a:ext cx="4642520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Komplemen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d-ID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22936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699792" y="2915652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347864" y="2915652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1"/>
          <p:cNvSpPr txBox="1">
            <a:spLocks/>
          </p:cNvSpPr>
          <p:nvPr/>
        </p:nvSpPr>
        <p:spPr>
          <a:xfrm>
            <a:off x="611560" y="1618391"/>
            <a:ext cx="8085584" cy="2377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700" dirty="0" smtClean="0"/>
              <a:t>A</a:t>
            </a:r>
            <a:r>
              <a:rPr lang="en-GB" sz="2700" baseline="-25000" dirty="0" smtClean="0"/>
              <a:t>2</a:t>
            </a:r>
            <a:r>
              <a:rPr lang="en-GB" sz="2700" dirty="0" smtClean="0"/>
              <a:t>	 =				</a:t>
            </a:r>
          </a:p>
          <a:p>
            <a:pPr marL="0" indent="0">
              <a:buFont typeface="Arial" pitchFamily="34" charset="0"/>
              <a:buNone/>
            </a:pPr>
            <a:r>
              <a:rPr lang="en-GB" sz="2700" dirty="0" smtClean="0"/>
              <a:t>B</a:t>
            </a:r>
            <a:r>
              <a:rPr lang="en-GB" sz="2700" baseline="-25000" dirty="0" smtClean="0"/>
              <a:t>2</a:t>
            </a:r>
            <a:r>
              <a:rPr lang="en-GB" sz="2700" dirty="0" smtClean="0"/>
              <a:t> 	 =					</a:t>
            </a:r>
          </a:p>
          <a:p>
            <a:pPr marL="0" indent="0">
              <a:buFont typeface="Arial" pitchFamily="34" charset="0"/>
              <a:buNone/>
            </a:pPr>
            <a:endParaRPr lang="en-GB" sz="1100" dirty="0" smtClean="0"/>
          </a:p>
          <a:p>
            <a:pPr marL="0" indent="0">
              <a:buFont typeface="Arial" pitchFamily="34" charset="0"/>
              <a:buNone/>
            </a:pPr>
            <a:r>
              <a:rPr lang="en-GB" sz="2700" dirty="0" smtClean="0"/>
              <a:t>A + B   =     					</a:t>
            </a:r>
            <a:endParaRPr lang="en-GB" sz="27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96136" y="3059668"/>
            <a:ext cx="668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409367"/>
              </p:ext>
            </p:extLst>
          </p:nvPr>
        </p:nvGraphicFramePr>
        <p:xfrm>
          <a:off x="2712920" y="1619508"/>
          <a:ext cx="32992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320"/>
                <a:gridCol w="471320"/>
                <a:gridCol w="471320"/>
                <a:gridCol w="471320"/>
                <a:gridCol w="471320"/>
                <a:gridCol w="471320"/>
                <a:gridCol w="4713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88309"/>
              </p:ext>
            </p:extLst>
          </p:nvPr>
        </p:nvGraphicFramePr>
        <p:xfrm>
          <a:off x="2712920" y="2195572"/>
          <a:ext cx="32992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320"/>
                <a:gridCol w="471320"/>
                <a:gridCol w="471320"/>
                <a:gridCol w="471320"/>
                <a:gridCol w="471320"/>
                <a:gridCol w="471320"/>
                <a:gridCol w="4713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66269"/>
              </p:ext>
            </p:extLst>
          </p:nvPr>
        </p:nvGraphicFramePr>
        <p:xfrm>
          <a:off x="2144416" y="2915652"/>
          <a:ext cx="38677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468"/>
                <a:gridCol w="483468"/>
                <a:gridCol w="483468"/>
                <a:gridCol w="483468"/>
                <a:gridCol w="483468"/>
                <a:gridCol w="483468"/>
                <a:gridCol w="483468"/>
                <a:gridCol w="4834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611560" y="2771636"/>
            <a:ext cx="5637312" cy="43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59832" y="3275692"/>
            <a:ext cx="792088" cy="328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48872" y="2483604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+</a:t>
            </a:r>
            <a:endParaRPr lang="en-GB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44208" y="2915652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LSD (</a:t>
            </a:r>
            <a:r>
              <a:rPr lang="en-GB" i="1" dirty="0" smtClean="0"/>
              <a:t>Least Significant Digit)</a:t>
            </a:r>
            <a:r>
              <a:rPr lang="en-GB" dirty="0" smtClean="0"/>
              <a:t> </a:t>
            </a:r>
            <a:endParaRPr lang="en-GB" dirty="0"/>
          </a:p>
        </p:txBody>
      </p:sp>
      <p:cxnSp>
        <p:nvCxnSpPr>
          <p:cNvPr id="15" name="Straight Arrow Connector 14"/>
          <p:cNvCxnSpPr>
            <a:endCxn id="17" idx="1"/>
          </p:cNvCxnSpPr>
          <p:nvPr/>
        </p:nvCxnSpPr>
        <p:spPr>
          <a:xfrm>
            <a:off x="2664296" y="3288411"/>
            <a:ext cx="774206" cy="676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3928" y="3419708"/>
            <a:ext cx="41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Sign bit </a:t>
            </a:r>
            <a:r>
              <a:rPr lang="en-GB" dirty="0" err="1" smtClean="0"/>
              <a:t>penanda</a:t>
            </a:r>
            <a:r>
              <a:rPr lang="en-GB" dirty="0" smtClean="0"/>
              <a:t> </a:t>
            </a:r>
            <a:r>
              <a:rPr lang="en-GB" dirty="0" err="1" smtClean="0"/>
              <a:t>bilangan</a:t>
            </a:r>
            <a:r>
              <a:rPr lang="en-GB" dirty="0" smtClean="0"/>
              <a:t> </a:t>
            </a:r>
            <a:r>
              <a:rPr lang="en-GB" dirty="0" err="1" smtClean="0"/>
              <a:t>positif</a:t>
            </a:r>
            <a:endParaRPr lang="en-GB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438502" y="3779748"/>
            <a:ext cx="41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EAC (</a:t>
            </a:r>
            <a:r>
              <a:rPr lang="en-GB" i="1" dirty="0" smtClean="0"/>
              <a:t>End Around Carry)</a:t>
            </a:r>
            <a:endParaRPr lang="en-GB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611560" y="4164176"/>
            <a:ext cx="83529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err="1" smtClean="0"/>
              <a:t>Karena</a:t>
            </a:r>
            <a:r>
              <a:rPr lang="en-GB" sz="2200" dirty="0" smtClean="0"/>
              <a:t> EAC </a:t>
            </a:r>
            <a:r>
              <a:rPr lang="en-GB" sz="2200" dirty="0" err="1" smtClean="0"/>
              <a:t>bernilai</a:t>
            </a:r>
            <a:r>
              <a:rPr lang="en-GB" sz="2200" dirty="0" smtClean="0"/>
              <a:t> 0, </a:t>
            </a:r>
            <a:r>
              <a:rPr lang="en-GB" sz="2200" dirty="0" err="1" smtClean="0"/>
              <a:t>maka</a:t>
            </a:r>
            <a:r>
              <a:rPr lang="en-GB" sz="2200" dirty="0" smtClean="0"/>
              <a:t> </a:t>
            </a:r>
            <a:r>
              <a:rPr lang="en-GB" sz="2200" dirty="0" err="1" smtClean="0"/>
              <a:t>hasilnya</a:t>
            </a:r>
            <a:r>
              <a:rPr lang="en-GB" sz="2200" dirty="0" smtClean="0"/>
              <a:t> </a:t>
            </a:r>
            <a:r>
              <a:rPr lang="en-GB" sz="2200" dirty="0" err="1" smtClean="0"/>
              <a:t>harus</a:t>
            </a:r>
            <a:r>
              <a:rPr lang="en-GB" sz="2200" dirty="0" smtClean="0"/>
              <a:t> </a:t>
            </a:r>
            <a:r>
              <a:rPr lang="en-GB" sz="2200" dirty="0" err="1" smtClean="0"/>
              <a:t>diubah</a:t>
            </a:r>
            <a:r>
              <a:rPr lang="en-GB" sz="2200" dirty="0" smtClean="0"/>
              <a:t> </a:t>
            </a:r>
            <a:r>
              <a:rPr lang="en-GB" sz="2200" dirty="0" err="1" smtClean="0"/>
              <a:t>ke</a:t>
            </a:r>
            <a:r>
              <a:rPr lang="en-GB" sz="2200" dirty="0" smtClean="0"/>
              <a:t> </a:t>
            </a:r>
            <a:r>
              <a:rPr lang="en-GB" sz="2200" dirty="0" err="1" smtClean="0"/>
              <a:t>dalam</a:t>
            </a:r>
            <a:r>
              <a:rPr lang="en-GB" sz="2200" dirty="0" smtClean="0"/>
              <a:t> </a:t>
            </a:r>
            <a:r>
              <a:rPr lang="en-GB" sz="2200" dirty="0" err="1" smtClean="0"/>
              <a:t>bentuk</a:t>
            </a:r>
            <a:r>
              <a:rPr lang="en-GB" sz="2200" dirty="0" smtClean="0"/>
              <a:t> </a:t>
            </a:r>
            <a:r>
              <a:rPr lang="en-GB" sz="2200" dirty="0" err="1" smtClean="0"/>
              <a:t>komplemen</a:t>
            </a:r>
            <a:r>
              <a:rPr lang="en-GB" sz="2200" dirty="0" smtClean="0"/>
              <a:t> 2 </a:t>
            </a:r>
            <a:r>
              <a:rPr lang="en-GB" sz="2200" dirty="0" err="1" smtClean="0"/>
              <a:t>terlebih</a:t>
            </a:r>
            <a:r>
              <a:rPr lang="en-GB" sz="2200" dirty="0" smtClean="0"/>
              <a:t> </a:t>
            </a:r>
            <a:r>
              <a:rPr lang="en-GB" sz="2200" dirty="0" err="1" smtClean="0"/>
              <a:t>dahulu</a:t>
            </a:r>
            <a:r>
              <a:rPr lang="en-GB" sz="2200" dirty="0" smtClean="0"/>
              <a:t>.</a:t>
            </a:r>
          </a:p>
          <a:p>
            <a:r>
              <a:rPr lang="en-GB" sz="2200" dirty="0" err="1" smtClean="0"/>
              <a:t>Komplemen</a:t>
            </a:r>
            <a:r>
              <a:rPr lang="en-GB" sz="2200" dirty="0" smtClean="0"/>
              <a:t> 2 </a:t>
            </a:r>
            <a:r>
              <a:rPr lang="en-GB" sz="2200" dirty="0" err="1" smtClean="0"/>
              <a:t>dari</a:t>
            </a:r>
            <a:r>
              <a:rPr lang="en-GB" sz="2200" dirty="0" smtClean="0"/>
              <a:t> 1 10110 = 1 01010.</a:t>
            </a:r>
          </a:p>
          <a:p>
            <a:endParaRPr lang="en-GB" sz="2200" dirty="0" smtClean="0"/>
          </a:p>
          <a:p>
            <a:r>
              <a:rPr lang="en-GB" sz="2200" dirty="0" err="1" smtClean="0"/>
              <a:t>Sehingga</a:t>
            </a:r>
            <a:r>
              <a:rPr lang="en-GB" sz="2200" dirty="0" smtClean="0"/>
              <a:t> </a:t>
            </a:r>
            <a:r>
              <a:rPr lang="en-GB" sz="2200" dirty="0" err="1" smtClean="0"/>
              <a:t>hasil</a:t>
            </a:r>
            <a:r>
              <a:rPr lang="en-GB" sz="2200" dirty="0" smtClean="0"/>
              <a:t> </a:t>
            </a:r>
            <a:r>
              <a:rPr lang="en-GB" sz="2200" dirty="0" err="1" smtClean="0"/>
              <a:t>dari</a:t>
            </a:r>
            <a:r>
              <a:rPr lang="en-GB" sz="2200" dirty="0" smtClean="0"/>
              <a:t> 10001 – 11011 = 1 01010 </a:t>
            </a:r>
            <a:r>
              <a:rPr lang="en-GB" sz="2200" dirty="0" err="1" smtClean="0"/>
              <a:t>atau</a:t>
            </a:r>
            <a:r>
              <a:rPr lang="en-GB" sz="2200" dirty="0" smtClean="0"/>
              <a:t> - 01010</a:t>
            </a:r>
            <a:endParaRPr lang="en-GB" sz="22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267744" y="649009"/>
            <a:ext cx="4642520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Komplemen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d-ID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62427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2" y="1755496"/>
            <a:ext cx="4392490" cy="4049768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2500" spc="50" dirty="0" err="1" smtClean="0"/>
              <a:t>Operasi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perkalian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biner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dapat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dilakukan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sama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persis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seperti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melakukan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perkalian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bilangan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desimal</a:t>
            </a:r>
            <a:r>
              <a:rPr lang="en-GB" sz="2500" spc="50" dirty="0" smtClean="0"/>
              <a:t>. </a:t>
            </a:r>
            <a:r>
              <a:rPr lang="en-GB" sz="2500" spc="50" dirty="0" err="1" smtClean="0"/>
              <a:t>Prinsip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dasar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penjumlahan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biner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dapat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dilihat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pada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tabel</a:t>
            </a:r>
            <a:r>
              <a:rPr lang="en-GB" sz="2500" spc="50" dirty="0" smtClean="0"/>
              <a:t> di </a:t>
            </a:r>
            <a:r>
              <a:rPr lang="en-GB" sz="2500" spc="50" dirty="0" err="1" smtClean="0"/>
              <a:t>samping</a:t>
            </a:r>
            <a:r>
              <a:rPr lang="en-GB" sz="2500" spc="50" dirty="0" smtClean="0"/>
              <a:t>. </a:t>
            </a:r>
            <a:endParaRPr lang="en-US" sz="2500" spc="50" dirty="0" smtClean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1439835"/>
              </p:ext>
            </p:extLst>
          </p:nvPr>
        </p:nvGraphicFramePr>
        <p:xfrm>
          <a:off x="5171728" y="2491720"/>
          <a:ext cx="3360712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79397"/>
                <a:gridCol w="18813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Input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 smtClean="0"/>
                        <a:t>Hasil</a:t>
                      </a:r>
                      <a:r>
                        <a:rPr lang="en-GB" sz="2000" dirty="0" smtClean="0"/>
                        <a:t> 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 x 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 x 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 x 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 x 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339752" y="360977"/>
            <a:ext cx="6802760" cy="8357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OPERASI PERKALIAN BINER</a:t>
            </a:r>
            <a:endParaRPr lang="id-ID" sz="1800" b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9452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41910993"/>
              </p:ext>
            </p:extLst>
          </p:nvPr>
        </p:nvGraphicFramePr>
        <p:xfrm>
          <a:off x="323528" y="908720"/>
          <a:ext cx="835292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2342" y="425237"/>
            <a:ext cx="699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 smtClean="0">
                <a:latin typeface="Calibri" pitchFamily="34" charset="0"/>
                <a:cs typeface="Calibri" pitchFamily="34" charset="0"/>
              </a:rPr>
              <a:t>PETA KONSEP</a:t>
            </a:r>
            <a:endParaRPr lang="id-ID" sz="28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30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483768" y="375763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1840" y="3757638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2592778" y="632533"/>
            <a:ext cx="3958444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Perkalian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Biner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78947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Berapakah</a:t>
            </a:r>
            <a:r>
              <a:rPr lang="en-GB" sz="2800" dirty="0"/>
              <a:t> </a:t>
            </a:r>
            <a:r>
              <a:rPr lang="en-GB" sz="2800" dirty="0" err="1"/>
              <a:t>hasil</a:t>
            </a:r>
            <a:r>
              <a:rPr lang="en-GB" sz="2800" dirty="0"/>
              <a:t> </a:t>
            </a:r>
            <a:r>
              <a:rPr lang="en-GB" sz="2800" dirty="0" err="1" smtClean="0"/>
              <a:t>perkalian</a:t>
            </a:r>
            <a:r>
              <a:rPr lang="en-GB" sz="2800" dirty="0" smtClean="0"/>
              <a:t> 110 </a:t>
            </a:r>
            <a:r>
              <a:rPr lang="en-GB" sz="2800" dirty="0" err="1"/>
              <a:t>dan</a:t>
            </a:r>
            <a:r>
              <a:rPr lang="en-GB" sz="2800" dirty="0"/>
              <a:t> 1</a:t>
            </a:r>
            <a:r>
              <a:rPr lang="en-GB" sz="2800" dirty="0" smtClean="0"/>
              <a:t>11</a:t>
            </a:r>
            <a:r>
              <a:rPr lang="en-GB" sz="2800" dirty="0"/>
              <a:t>?</a:t>
            </a:r>
          </a:p>
          <a:p>
            <a:endParaRPr lang="en-GB" sz="600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611560" y="2460377"/>
            <a:ext cx="8085584" cy="2377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700" dirty="0"/>
              <a:t>	</a:t>
            </a:r>
            <a:r>
              <a:rPr lang="en-GB" sz="2700" dirty="0" smtClean="0"/>
              <a:t>	          (</a:t>
            </a:r>
            <a:r>
              <a:rPr lang="en-GB" sz="2700" dirty="0" err="1" smtClean="0"/>
              <a:t>Multiplikan</a:t>
            </a:r>
            <a:r>
              <a:rPr lang="en-GB" sz="2700" dirty="0" smtClean="0"/>
              <a:t> </a:t>
            </a:r>
            <a:r>
              <a:rPr lang="en-GB" sz="2700" dirty="0" err="1" smtClean="0"/>
              <a:t>atau</a:t>
            </a:r>
            <a:r>
              <a:rPr lang="en-GB" sz="2700" dirty="0" smtClean="0"/>
              <a:t> </a:t>
            </a:r>
            <a:r>
              <a:rPr lang="en-GB" sz="2700" dirty="0" err="1" smtClean="0"/>
              <a:t>bilangan</a:t>
            </a:r>
            <a:r>
              <a:rPr lang="en-GB" sz="2700" dirty="0" smtClean="0"/>
              <a:t> yang </a:t>
            </a:r>
            <a:r>
              <a:rPr lang="en-GB" sz="2700" dirty="0" err="1" smtClean="0"/>
              <a:t>dikali</a:t>
            </a:r>
            <a:r>
              <a:rPr lang="en-GB" sz="2700" dirty="0" smtClean="0"/>
              <a:t>)	       	          (</a:t>
            </a:r>
            <a:r>
              <a:rPr lang="en-GB" sz="2700" dirty="0" err="1" smtClean="0"/>
              <a:t>Multiplikator</a:t>
            </a:r>
            <a:r>
              <a:rPr lang="en-GB" sz="2700" dirty="0" smtClean="0"/>
              <a:t> </a:t>
            </a:r>
            <a:r>
              <a:rPr lang="en-GB" sz="2700" dirty="0" err="1" smtClean="0"/>
              <a:t>atau</a:t>
            </a:r>
            <a:r>
              <a:rPr lang="en-GB" sz="2700" dirty="0" smtClean="0"/>
              <a:t> </a:t>
            </a:r>
            <a:r>
              <a:rPr lang="en-GB" sz="2700" dirty="0" err="1" smtClean="0"/>
              <a:t>bilangan</a:t>
            </a:r>
            <a:r>
              <a:rPr lang="en-GB" sz="2700" dirty="0" smtClean="0"/>
              <a:t> </a:t>
            </a:r>
            <a:r>
              <a:rPr lang="en-GB" sz="2700" dirty="0" err="1" smtClean="0"/>
              <a:t>pengali</a:t>
            </a:r>
            <a:r>
              <a:rPr lang="en-GB" sz="2700" dirty="0" smtClean="0"/>
              <a:t>) 		     					</a:t>
            </a:r>
            <a:endParaRPr lang="en-GB" sz="27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830340"/>
              </p:ext>
            </p:extLst>
          </p:nvPr>
        </p:nvGraphicFramePr>
        <p:xfrm>
          <a:off x="1560794" y="2521585"/>
          <a:ext cx="135502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674"/>
                <a:gridCol w="451674"/>
                <a:gridCol w="4516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 flipV="1">
            <a:off x="1403648" y="3540497"/>
            <a:ext cx="1584176" cy="11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23828" y="4950347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+</a:t>
            </a:r>
            <a:endParaRPr lang="en-GB" sz="28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29099"/>
              </p:ext>
            </p:extLst>
          </p:nvPr>
        </p:nvGraphicFramePr>
        <p:xfrm>
          <a:off x="1560794" y="3025641"/>
          <a:ext cx="135502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674"/>
                <a:gridCol w="451674"/>
                <a:gridCol w="4516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533733"/>
              </p:ext>
            </p:extLst>
          </p:nvPr>
        </p:nvGraphicFramePr>
        <p:xfrm>
          <a:off x="611560" y="5401905"/>
          <a:ext cx="23402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052"/>
                <a:gridCol w="468052"/>
                <a:gridCol w="468052"/>
                <a:gridCol w="468052"/>
                <a:gridCol w="4680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023828" y="3188252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x</a:t>
            </a:r>
            <a:endParaRPr lang="en-GB" sz="2800" b="1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569329"/>
              </p:ext>
            </p:extLst>
          </p:nvPr>
        </p:nvGraphicFramePr>
        <p:xfrm>
          <a:off x="1547664" y="3745721"/>
          <a:ext cx="135502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674"/>
                <a:gridCol w="451674"/>
                <a:gridCol w="4516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22654"/>
              </p:ext>
            </p:extLst>
          </p:nvPr>
        </p:nvGraphicFramePr>
        <p:xfrm>
          <a:off x="1056738" y="4249777"/>
          <a:ext cx="135502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674"/>
                <a:gridCol w="451674"/>
                <a:gridCol w="4516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 flipV="1">
            <a:off x="467544" y="5268689"/>
            <a:ext cx="255628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121862"/>
              </p:ext>
            </p:extLst>
          </p:nvPr>
        </p:nvGraphicFramePr>
        <p:xfrm>
          <a:off x="611560" y="4753833"/>
          <a:ext cx="135502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674"/>
                <a:gridCol w="451674"/>
                <a:gridCol w="4516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17697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2" y="1628800"/>
            <a:ext cx="8352930" cy="953424"/>
          </a:xfrm>
          <a:prstGeom prst="snip2DiagRect">
            <a:avLst/>
          </a:prstGeom>
          <a:ln w="28575">
            <a:solidFill>
              <a:srgbClr val="FFC000"/>
            </a:solidFill>
            <a:prstDash val="dash"/>
          </a:ln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en-GB" sz="2500" dirty="0" err="1" smtClean="0"/>
              <a:t>Operasi</a:t>
            </a:r>
            <a:r>
              <a:rPr lang="en-GB" sz="2500" dirty="0" smtClean="0"/>
              <a:t> </a:t>
            </a:r>
            <a:r>
              <a:rPr lang="en-GB" sz="2500" dirty="0" err="1" smtClean="0"/>
              <a:t>pembagian</a:t>
            </a:r>
            <a:r>
              <a:rPr lang="en-GB" sz="2500" dirty="0" smtClean="0"/>
              <a:t> </a:t>
            </a:r>
            <a:r>
              <a:rPr lang="en-GB" sz="2500" dirty="0" err="1" smtClean="0"/>
              <a:t>biner</a:t>
            </a:r>
            <a:r>
              <a:rPr lang="en-GB" sz="2500" dirty="0" smtClean="0"/>
              <a:t> </a:t>
            </a:r>
            <a:r>
              <a:rPr lang="en-GB" sz="2500" dirty="0" err="1" smtClean="0"/>
              <a:t>merupakan</a:t>
            </a:r>
            <a:r>
              <a:rPr lang="en-GB" sz="2500" dirty="0" smtClean="0"/>
              <a:t> </a:t>
            </a:r>
            <a:r>
              <a:rPr lang="en-GB" sz="2500" dirty="0" err="1" smtClean="0"/>
              <a:t>perulangan</a:t>
            </a:r>
            <a:r>
              <a:rPr lang="en-GB" sz="2500" dirty="0" smtClean="0"/>
              <a:t> </a:t>
            </a:r>
            <a:r>
              <a:rPr lang="en-GB" sz="2500" dirty="0" err="1" smtClean="0"/>
              <a:t>operasi</a:t>
            </a:r>
            <a:r>
              <a:rPr lang="en-GB" sz="2500" dirty="0" smtClean="0"/>
              <a:t> </a:t>
            </a:r>
            <a:r>
              <a:rPr lang="en-GB" sz="2500" dirty="0" err="1" smtClean="0"/>
              <a:t>pengurangan</a:t>
            </a:r>
            <a:r>
              <a:rPr lang="en-GB" sz="2500" dirty="0" smtClean="0"/>
              <a:t> </a:t>
            </a:r>
            <a:r>
              <a:rPr lang="en-GB" sz="2500" dirty="0" err="1" smtClean="0"/>
              <a:t>dan</a:t>
            </a:r>
            <a:r>
              <a:rPr lang="en-GB" sz="2500" dirty="0" smtClean="0"/>
              <a:t> </a:t>
            </a:r>
            <a:r>
              <a:rPr lang="en-GB" sz="2500" dirty="0" err="1" smtClean="0"/>
              <a:t>operasi</a:t>
            </a:r>
            <a:r>
              <a:rPr lang="en-GB" sz="2500" dirty="0" smtClean="0"/>
              <a:t> </a:t>
            </a:r>
            <a:r>
              <a:rPr lang="en-GB" sz="2500" dirty="0" err="1" smtClean="0"/>
              <a:t>pergerseran</a:t>
            </a:r>
            <a:r>
              <a:rPr lang="en-GB" sz="2500" dirty="0" smtClean="0"/>
              <a:t> </a:t>
            </a:r>
            <a:r>
              <a:rPr lang="en-GB" sz="2500" dirty="0" err="1" smtClean="0"/>
              <a:t>nilai</a:t>
            </a:r>
            <a:r>
              <a:rPr lang="en-GB" sz="2500" dirty="0" smtClean="0"/>
              <a:t> bit.</a:t>
            </a:r>
            <a:endParaRPr lang="en-US" sz="25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7542" y="2671229"/>
            <a:ext cx="789476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Berapakah</a:t>
            </a:r>
            <a:r>
              <a:rPr lang="en-GB" sz="2800" dirty="0"/>
              <a:t> </a:t>
            </a:r>
            <a:r>
              <a:rPr lang="en-GB" sz="2800" dirty="0" err="1"/>
              <a:t>hasil</a:t>
            </a:r>
            <a:r>
              <a:rPr lang="en-GB" sz="2800" dirty="0"/>
              <a:t> </a:t>
            </a:r>
            <a:r>
              <a:rPr lang="en-GB" sz="2800" dirty="0" err="1" smtClean="0"/>
              <a:t>pembagian</a:t>
            </a:r>
            <a:r>
              <a:rPr lang="en-GB" sz="2800" dirty="0" smtClean="0"/>
              <a:t> 1010 </a:t>
            </a:r>
            <a:r>
              <a:rPr lang="en-GB" sz="2800" dirty="0" err="1"/>
              <a:t>dan</a:t>
            </a:r>
            <a:r>
              <a:rPr lang="en-GB" sz="2800" dirty="0"/>
              <a:t> </a:t>
            </a:r>
            <a:r>
              <a:rPr lang="en-GB" sz="2800" dirty="0" smtClean="0"/>
              <a:t>10?</a:t>
            </a:r>
          </a:p>
          <a:p>
            <a:r>
              <a:rPr lang="en-GB" sz="2800" dirty="0"/>
              <a:t>	</a:t>
            </a:r>
            <a:r>
              <a:rPr lang="en-GB" sz="2800" dirty="0" smtClean="0"/>
              <a:t>		</a:t>
            </a:r>
            <a:r>
              <a:rPr lang="en-GB" sz="2800" dirty="0"/>
              <a:t>	</a:t>
            </a:r>
            <a:r>
              <a:rPr lang="en-GB" sz="2800" dirty="0" smtClean="0"/>
              <a:t>1010</a:t>
            </a:r>
          </a:p>
          <a:p>
            <a:r>
              <a:rPr lang="en-GB" sz="2800" dirty="0" smtClean="0">
                <a:ea typeface="Cambria Math" panose="02040503050406030204" pitchFamily="18" charset="0"/>
              </a:rPr>
              <a:t>			        	     11</a:t>
            </a:r>
            <a:endParaRPr lang="en-GB" sz="2800" dirty="0" smtClean="0"/>
          </a:p>
          <a:p>
            <a:r>
              <a:rPr lang="en-GB" sz="2800" dirty="0"/>
              <a:t>	</a:t>
            </a:r>
            <a:r>
              <a:rPr lang="en-GB" sz="2800" dirty="0" smtClean="0"/>
              <a:t>			   011</a:t>
            </a:r>
          </a:p>
          <a:p>
            <a:endParaRPr lang="en-GB" sz="100" dirty="0"/>
          </a:p>
          <a:p>
            <a:r>
              <a:rPr lang="en-GB" sz="2800" dirty="0" smtClean="0"/>
              <a:t>				     11</a:t>
            </a:r>
            <a:endParaRPr lang="en-GB" sz="2800" dirty="0"/>
          </a:p>
          <a:p>
            <a:endParaRPr lang="en-GB" sz="600" dirty="0" smtClean="0"/>
          </a:p>
          <a:p>
            <a:r>
              <a:rPr lang="en-GB" sz="2800" dirty="0" smtClean="0"/>
              <a:t>				     00</a:t>
            </a:r>
          </a:p>
          <a:p>
            <a:r>
              <a:rPr lang="en-GB" sz="2800" dirty="0" err="1" smtClean="0"/>
              <a:t>Maka</a:t>
            </a:r>
            <a:r>
              <a:rPr lang="en-GB" sz="2800" dirty="0" smtClean="0"/>
              <a:t> </a:t>
            </a:r>
            <a:r>
              <a:rPr lang="en-GB" sz="2800" dirty="0" err="1" smtClean="0"/>
              <a:t>berarti</a:t>
            </a:r>
            <a:r>
              <a:rPr lang="en-GB" sz="2800" dirty="0" smtClean="0"/>
              <a:t> 1010 : 10 </a:t>
            </a:r>
            <a:r>
              <a:rPr lang="en-GB" sz="2800" dirty="0" err="1" smtClean="0"/>
              <a:t>adalah</a:t>
            </a:r>
            <a:r>
              <a:rPr lang="en-GB" sz="2800" smtClean="0"/>
              <a:t> 11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211960" y="4005064"/>
            <a:ext cx="79208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04048" y="369786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-</a:t>
            </a:r>
            <a:endParaRPr lang="en-GB" sz="2400" b="1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355976" y="4924663"/>
            <a:ext cx="648072" cy="16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4048" y="463397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-</a:t>
            </a:r>
            <a:endParaRPr lang="en-GB" sz="24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39752" y="360977"/>
            <a:ext cx="6802760" cy="8357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OPERASI PEMBAGIAN BINER</a:t>
            </a:r>
            <a:endParaRPr lang="id-ID" sz="1800" b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6277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3" y="1628800"/>
            <a:ext cx="7344816" cy="1313463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sz="2400" spc="50" dirty="0" smtClean="0"/>
              <a:t>Increment </a:t>
            </a:r>
            <a:r>
              <a:rPr lang="en-GB" sz="2400" spc="50" dirty="0" err="1" smtClean="0"/>
              <a:t>adalah</a:t>
            </a:r>
            <a:r>
              <a:rPr lang="en-GB" sz="2400" spc="50" dirty="0" smtClean="0"/>
              <a:t> proses </a:t>
            </a:r>
            <a:r>
              <a:rPr lang="en-GB" sz="2400" spc="50" dirty="0" err="1" smtClean="0"/>
              <a:t>penambahan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bilangan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sebesar</a:t>
            </a:r>
            <a:r>
              <a:rPr lang="en-GB" sz="2400" spc="50" dirty="0" smtClean="0"/>
              <a:t> 1. </a:t>
            </a:r>
            <a:r>
              <a:rPr lang="en-GB" sz="2400" spc="50" dirty="0" err="1"/>
              <a:t>S</a:t>
            </a:r>
            <a:r>
              <a:rPr lang="en-GB" sz="2400" spc="50" dirty="0" err="1" smtClean="0"/>
              <a:t>ementara</a:t>
            </a:r>
            <a:r>
              <a:rPr lang="en-GB" sz="2400" spc="50" dirty="0" smtClean="0"/>
              <a:t> Decrement </a:t>
            </a:r>
            <a:r>
              <a:rPr lang="en-GB" sz="2400" spc="50" dirty="0" err="1" smtClean="0"/>
              <a:t>adalah</a:t>
            </a:r>
            <a:r>
              <a:rPr lang="en-GB" sz="2400" spc="50" dirty="0" smtClean="0"/>
              <a:t> proses </a:t>
            </a:r>
            <a:r>
              <a:rPr lang="en-GB" sz="2400" spc="50" dirty="0" err="1" smtClean="0"/>
              <a:t>pengurangan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bilangan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sebesar</a:t>
            </a:r>
            <a:r>
              <a:rPr lang="en-GB" sz="2400" spc="50" dirty="0" smtClean="0"/>
              <a:t> 1.</a:t>
            </a:r>
            <a:endParaRPr lang="en-US" sz="2400" spc="5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835696" y="457183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83768" y="4571836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"/>
          <p:cNvSpPr txBox="1">
            <a:spLocks/>
          </p:cNvSpPr>
          <p:nvPr/>
        </p:nvSpPr>
        <p:spPr>
          <a:xfrm>
            <a:off x="323528" y="3274575"/>
            <a:ext cx="8085584" cy="2377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700" dirty="0"/>
              <a:t>X</a:t>
            </a:r>
            <a:r>
              <a:rPr lang="en-GB" sz="2700" dirty="0" smtClean="0"/>
              <a:t>	=				</a:t>
            </a:r>
          </a:p>
          <a:p>
            <a:pPr marL="0" indent="0">
              <a:buFont typeface="Arial" pitchFamily="34" charset="0"/>
              <a:buNone/>
            </a:pPr>
            <a:r>
              <a:rPr lang="en-GB" sz="2700" dirty="0" err="1" smtClean="0"/>
              <a:t>Inc</a:t>
            </a:r>
            <a:r>
              <a:rPr lang="en-GB" sz="2700" dirty="0" smtClean="0"/>
              <a:t>(x)  =					</a:t>
            </a:r>
          </a:p>
          <a:p>
            <a:pPr marL="0" indent="0">
              <a:buFont typeface="Arial" pitchFamily="34" charset="0"/>
              <a:buNone/>
            </a:pPr>
            <a:endParaRPr lang="en-GB" sz="1100" dirty="0" smtClean="0"/>
          </a:p>
          <a:p>
            <a:pPr marL="0" indent="0">
              <a:buFont typeface="Arial" pitchFamily="34" charset="0"/>
              <a:buNone/>
            </a:pPr>
            <a:r>
              <a:rPr lang="en-GB" sz="2700" dirty="0" err="1" smtClean="0"/>
              <a:t>Hasil</a:t>
            </a:r>
            <a:r>
              <a:rPr lang="en-GB" sz="2700" dirty="0" smtClean="0"/>
              <a:t>   =     					</a:t>
            </a:r>
            <a:endParaRPr lang="en-GB" sz="27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703479"/>
              </p:ext>
            </p:extLst>
          </p:nvPr>
        </p:nvGraphicFramePr>
        <p:xfrm>
          <a:off x="1848824" y="3275692"/>
          <a:ext cx="18590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770"/>
                <a:gridCol w="464770"/>
                <a:gridCol w="464770"/>
                <a:gridCol w="4647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>
            <a:stCxn id="8" idx="1"/>
          </p:cNvCxnSpPr>
          <p:nvPr/>
        </p:nvCxnSpPr>
        <p:spPr>
          <a:xfrm flipV="1">
            <a:off x="323528" y="4432175"/>
            <a:ext cx="3528391" cy="31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23928" y="4139788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+</a:t>
            </a:r>
            <a:endParaRPr lang="en-GB" sz="2800" b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400551"/>
              </p:ext>
            </p:extLst>
          </p:nvPr>
        </p:nvGraphicFramePr>
        <p:xfrm>
          <a:off x="1835696" y="3850248"/>
          <a:ext cx="18590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770"/>
                <a:gridCol w="464770"/>
                <a:gridCol w="464770"/>
                <a:gridCol w="46477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274866"/>
              </p:ext>
            </p:extLst>
          </p:nvPr>
        </p:nvGraphicFramePr>
        <p:xfrm>
          <a:off x="1835696" y="4653136"/>
          <a:ext cx="18590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770"/>
                <a:gridCol w="464770"/>
                <a:gridCol w="464770"/>
                <a:gridCol w="4647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6207496" y="4581128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5568" y="4581128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1"/>
          <p:cNvSpPr txBox="1">
            <a:spLocks/>
          </p:cNvSpPr>
          <p:nvPr/>
        </p:nvSpPr>
        <p:spPr>
          <a:xfrm>
            <a:off x="4695328" y="3283867"/>
            <a:ext cx="8085584" cy="2377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700" dirty="0"/>
              <a:t>X</a:t>
            </a:r>
            <a:r>
              <a:rPr lang="en-GB" sz="2700" dirty="0" smtClean="0"/>
              <a:t>	=				</a:t>
            </a:r>
          </a:p>
          <a:p>
            <a:pPr marL="0" indent="0">
              <a:buFont typeface="Arial" pitchFamily="34" charset="0"/>
              <a:buNone/>
            </a:pPr>
            <a:r>
              <a:rPr lang="en-GB" sz="2700" dirty="0" smtClean="0"/>
              <a:t>Dec(x)  =					</a:t>
            </a:r>
          </a:p>
          <a:p>
            <a:pPr marL="0" indent="0">
              <a:buFont typeface="Arial" pitchFamily="34" charset="0"/>
              <a:buNone/>
            </a:pPr>
            <a:endParaRPr lang="en-GB" sz="1100" dirty="0" smtClean="0"/>
          </a:p>
          <a:p>
            <a:pPr marL="0" indent="0">
              <a:buFont typeface="Arial" pitchFamily="34" charset="0"/>
              <a:buNone/>
            </a:pPr>
            <a:r>
              <a:rPr lang="en-GB" sz="2700" dirty="0" err="1" smtClean="0"/>
              <a:t>Hasil</a:t>
            </a:r>
            <a:r>
              <a:rPr lang="en-GB" sz="2700" dirty="0" smtClean="0"/>
              <a:t>   =     					</a:t>
            </a:r>
            <a:endParaRPr lang="en-GB" sz="27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924446"/>
              </p:ext>
            </p:extLst>
          </p:nvPr>
        </p:nvGraphicFramePr>
        <p:xfrm>
          <a:off x="6220624" y="3284984"/>
          <a:ext cx="18590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770"/>
                <a:gridCol w="464770"/>
                <a:gridCol w="464770"/>
                <a:gridCol w="4647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Connector 27"/>
          <p:cNvCxnSpPr>
            <a:stCxn id="26" idx="1"/>
          </p:cNvCxnSpPr>
          <p:nvPr/>
        </p:nvCxnSpPr>
        <p:spPr>
          <a:xfrm flipV="1">
            <a:off x="4695328" y="4441467"/>
            <a:ext cx="3528391" cy="31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95728" y="4149080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-</a:t>
            </a:r>
            <a:endParaRPr lang="en-GB" sz="28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518518"/>
              </p:ext>
            </p:extLst>
          </p:nvPr>
        </p:nvGraphicFramePr>
        <p:xfrm>
          <a:off x="6207496" y="3859540"/>
          <a:ext cx="18590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770"/>
                <a:gridCol w="464770"/>
                <a:gridCol w="464770"/>
                <a:gridCol w="46477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070697"/>
              </p:ext>
            </p:extLst>
          </p:nvPr>
        </p:nvGraphicFramePr>
        <p:xfrm>
          <a:off x="6207496" y="4662428"/>
          <a:ext cx="18590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770"/>
                <a:gridCol w="464770"/>
                <a:gridCol w="464770"/>
                <a:gridCol w="4647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Content Placeholder 2"/>
          <p:cNvSpPr txBox="1">
            <a:spLocks/>
          </p:cNvSpPr>
          <p:nvPr/>
        </p:nvSpPr>
        <p:spPr>
          <a:xfrm>
            <a:off x="2339752" y="360977"/>
            <a:ext cx="6802760" cy="8357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i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INCREMENT </a:t>
            </a:r>
            <a:r>
              <a:rPr lang="id-ID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dan </a:t>
            </a:r>
            <a:r>
              <a:rPr lang="id-ID" b="1" i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DECREMENT</a:t>
            </a:r>
            <a:endParaRPr lang="id-ID" sz="1800" b="1" i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0967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577803"/>
              </p:ext>
            </p:extLst>
          </p:nvPr>
        </p:nvGraphicFramePr>
        <p:xfrm>
          <a:off x="6012160" y="1548204"/>
          <a:ext cx="2520280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60140"/>
                <a:gridCol w="12601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Desimal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Biner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0000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0001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0010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0011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0100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0101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0110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0111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1000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1001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1"/>
          <p:cNvSpPr txBox="1">
            <a:spLocks/>
          </p:cNvSpPr>
          <p:nvPr/>
        </p:nvSpPr>
        <p:spPr>
          <a:xfrm>
            <a:off x="755576" y="1628800"/>
            <a:ext cx="5040560" cy="4104456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GB" sz="2400" i="1" dirty="0" smtClean="0"/>
              <a:t>Binary Coded Decimal </a:t>
            </a:r>
            <a:r>
              <a:rPr lang="en-GB" sz="2400" dirty="0" err="1" smtClean="0"/>
              <a:t>merupakan</a:t>
            </a:r>
            <a:r>
              <a:rPr lang="en-GB" sz="2400" dirty="0" smtClean="0"/>
              <a:t> </a:t>
            </a:r>
            <a:r>
              <a:rPr lang="en-GB" sz="2400" dirty="0" err="1" smtClean="0"/>
              <a:t>metode</a:t>
            </a:r>
            <a:r>
              <a:rPr lang="en-GB" sz="2400" dirty="0" smtClean="0"/>
              <a:t> </a:t>
            </a:r>
            <a:r>
              <a:rPr lang="en-GB" sz="2400" dirty="0" err="1" smtClean="0"/>
              <a:t>penyandian</a:t>
            </a:r>
            <a:r>
              <a:rPr lang="en-GB" sz="2400" dirty="0" smtClean="0"/>
              <a:t> </a:t>
            </a:r>
            <a:r>
              <a:rPr lang="en-GB" sz="2400" dirty="0" err="1" smtClean="0"/>
              <a:t>nilai</a:t>
            </a:r>
            <a:r>
              <a:rPr lang="en-GB" sz="2400" dirty="0" smtClean="0"/>
              <a:t> </a:t>
            </a:r>
            <a:r>
              <a:rPr lang="en-GB" sz="2400" dirty="0" err="1" smtClean="0"/>
              <a:t>bilangan</a:t>
            </a:r>
            <a:r>
              <a:rPr lang="en-GB" sz="2400" dirty="0" smtClean="0"/>
              <a:t> </a:t>
            </a:r>
            <a:r>
              <a:rPr lang="en-GB" sz="2400" dirty="0" err="1" smtClean="0"/>
              <a:t>berbasis</a:t>
            </a:r>
            <a:r>
              <a:rPr lang="en-GB" sz="2400" dirty="0" smtClean="0"/>
              <a:t> </a:t>
            </a:r>
            <a:r>
              <a:rPr lang="en-GB" sz="2400" dirty="0" err="1" smtClean="0"/>
              <a:t>desimal</a:t>
            </a:r>
            <a:r>
              <a:rPr lang="en-GB" sz="2400" dirty="0" smtClean="0"/>
              <a:t> yang </a:t>
            </a:r>
            <a:r>
              <a:rPr lang="en-GB" sz="2400" dirty="0" err="1" smtClean="0"/>
              <a:t>diubah</a:t>
            </a:r>
            <a:r>
              <a:rPr lang="en-GB" sz="2400" dirty="0" smtClean="0"/>
              <a:t> </a:t>
            </a:r>
            <a:r>
              <a:rPr lang="en-GB" sz="2400" dirty="0" err="1" smtClean="0"/>
              <a:t>ke</a:t>
            </a:r>
            <a:r>
              <a:rPr lang="en-GB" sz="2400" dirty="0" smtClean="0"/>
              <a:t> </a:t>
            </a:r>
            <a:r>
              <a:rPr lang="en-GB" sz="2400" dirty="0" err="1" smtClean="0"/>
              <a:t>dalam</a:t>
            </a:r>
            <a:r>
              <a:rPr lang="en-GB" sz="2400" dirty="0" smtClean="0"/>
              <a:t> </a:t>
            </a:r>
            <a:r>
              <a:rPr lang="en-GB" sz="2400" dirty="0" err="1" smtClean="0"/>
              <a:t>bentuk</a:t>
            </a:r>
            <a:r>
              <a:rPr lang="en-GB" sz="2400" dirty="0" smtClean="0"/>
              <a:t> </a:t>
            </a:r>
            <a:r>
              <a:rPr lang="en-GB" sz="2400" dirty="0" err="1" smtClean="0"/>
              <a:t>biner</a:t>
            </a:r>
            <a:r>
              <a:rPr lang="en-GB" sz="2400" dirty="0" smtClean="0"/>
              <a:t>,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</a:t>
            </a:r>
            <a:r>
              <a:rPr lang="en-GB" sz="2400" dirty="0" err="1" smtClean="0"/>
              <a:t>setiap</a:t>
            </a:r>
            <a:r>
              <a:rPr lang="en-GB" sz="2400" dirty="0" smtClean="0"/>
              <a:t> digit </a:t>
            </a:r>
            <a:r>
              <a:rPr lang="en-GB" sz="2400" dirty="0" err="1" smtClean="0"/>
              <a:t>desimal</a:t>
            </a:r>
            <a:r>
              <a:rPr lang="en-GB" sz="2400" dirty="0" smtClean="0"/>
              <a:t> </a:t>
            </a:r>
            <a:r>
              <a:rPr lang="en-GB" sz="2400" dirty="0" err="1" smtClean="0"/>
              <a:t>diwakili</a:t>
            </a:r>
            <a:r>
              <a:rPr lang="en-GB" sz="2400" dirty="0" smtClean="0"/>
              <a:t> </a:t>
            </a:r>
            <a:r>
              <a:rPr lang="en-GB" sz="2400" dirty="0" err="1" smtClean="0"/>
              <a:t>oleh</a:t>
            </a:r>
            <a:r>
              <a:rPr lang="en-GB" sz="2400" dirty="0" smtClean="0"/>
              <a:t> 4 digit </a:t>
            </a:r>
            <a:r>
              <a:rPr lang="en-GB" sz="2400" dirty="0" err="1" smtClean="0"/>
              <a:t>biner</a:t>
            </a:r>
            <a:r>
              <a:rPr lang="en-GB" sz="2400" dirty="0" smtClean="0"/>
              <a:t>. </a:t>
            </a:r>
            <a:r>
              <a:rPr lang="en-GB" sz="2400" dirty="0" err="1" smtClean="0"/>
              <a:t>Sehingga</a:t>
            </a:r>
            <a:r>
              <a:rPr lang="en-GB" sz="2400" dirty="0" smtClean="0"/>
              <a:t>, 2 digit </a:t>
            </a:r>
            <a:r>
              <a:rPr lang="en-GB" sz="2400" dirty="0" err="1" smtClean="0"/>
              <a:t>bilangan</a:t>
            </a:r>
            <a:r>
              <a:rPr lang="en-GB" sz="2400" dirty="0" smtClean="0"/>
              <a:t> </a:t>
            </a:r>
            <a:r>
              <a:rPr lang="en-GB" sz="2400" dirty="0" err="1" smtClean="0"/>
              <a:t>desimal</a:t>
            </a:r>
            <a:r>
              <a:rPr lang="en-GB" sz="2400" dirty="0" smtClean="0"/>
              <a:t> </a:t>
            </a:r>
            <a:r>
              <a:rPr lang="en-GB" sz="2400" dirty="0" err="1" smtClean="0"/>
              <a:t>akan</a:t>
            </a:r>
            <a:r>
              <a:rPr lang="en-GB" sz="2400" dirty="0" smtClean="0"/>
              <a:t> </a:t>
            </a:r>
            <a:r>
              <a:rPr lang="en-GB" sz="2400" dirty="0" err="1" smtClean="0"/>
              <a:t>diwakilkan</a:t>
            </a:r>
            <a:r>
              <a:rPr lang="en-GB" sz="2400" dirty="0" smtClean="0"/>
              <a:t> </a:t>
            </a:r>
            <a:r>
              <a:rPr lang="en-GB" sz="2400" dirty="0" err="1" smtClean="0"/>
              <a:t>oleh</a:t>
            </a:r>
            <a:r>
              <a:rPr lang="en-GB" sz="2400" dirty="0" smtClean="0"/>
              <a:t> 8 digit </a:t>
            </a:r>
            <a:r>
              <a:rPr lang="en-GB" sz="2400" dirty="0" err="1" smtClean="0"/>
              <a:t>biner</a:t>
            </a:r>
            <a:r>
              <a:rPr lang="en-GB" sz="2400" dirty="0" smtClean="0"/>
              <a:t>.</a:t>
            </a:r>
            <a:endParaRPr lang="en-US" sz="2400" i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39752" y="360977"/>
            <a:ext cx="6802760" cy="8357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OPERASI ARIMATIKA </a:t>
            </a:r>
            <a:r>
              <a:rPr lang="id-ID" sz="36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BCD </a:t>
            </a:r>
            <a:r>
              <a:rPr lang="id-ID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CODE</a:t>
            </a:r>
            <a:endParaRPr lang="id-ID" sz="1800" b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496751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2" y="1340768"/>
            <a:ext cx="8170913" cy="1457937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sz="2400" dirty="0" err="1" smtClean="0"/>
              <a:t>Teknik</a:t>
            </a:r>
            <a:r>
              <a:rPr lang="en-GB" sz="2400" dirty="0" smtClean="0"/>
              <a:t> </a:t>
            </a:r>
            <a:r>
              <a:rPr lang="en-GB" sz="2400" dirty="0" err="1" smtClean="0"/>
              <a:t>penjumlahan</a:t>
            </a:r>
            <a:r>
              <a:rPr lang="en-GB" sz="2400" dirty="0" smtClean="0"/>
              <a:t> BCD </a:t>
            </a:r>
            <a:r>
              <a:rPr lang="en-GB" sz="2400" dirty="0" err="1" smtClean="0"/>
              <a:t>sama</a:t>
            </a:r>
            <a:r>
              <a:rPr lang="en-GB" sz="2400" dirty="0" smtClean="0"/>
              <a:t> </a:t>
            </a:r>
            <a:r>
              <a:rPr lang="en-GB" sz="2400" dirty="0" err="1" smtClean="0"/>
              <a:t>seperti</a:t>
            </a:r>
            <a:r>
              <a:rPr lang="en-GB" sz="2400" dirty="0" smtClean="0"/>
              <a:t> </a:t>
            </a:r>
            <a:r>
              <a:rPr lang="en-GB" sz="2400" dirty="0" err="1" smtClean="0"/>
              <a:t>penjumlahan</a:t>
            </a:r>
            <a:r>
              <a:rPr lang="en-GB" sz="2400" dirty="0" smtClean="0"/>
              <a:t> yang </a:t>
            </a:r>
            <a:r>
              <a:rPr lang="en-GB" sz="2400" dirty="0" err="1" smtClean="0"/>
              <a:t>dilakukan</a:t>
            </a:r>
            <a:r>
              <a:rPr lang="en-GB" sz="2400" dirty="0" smtClean="0"/>
              <a:t> </a:t>
            </a: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dirty="0" err="1" smtClean="0"/>
              <a:t>bilangan</a:t>
            </a:r>
            <a:r>
              <a:rPr lang="en-GB" sz="2400" dirty="0" smtClean="0"/>
              <a:t> </a:t>
            </a:r>
            <a:r>
              <a:rPr lang="en-GB" sz="2400" dirty="0" err="1" smtClean="0"/>
              <a:t>biner</a:t>
            </a:r>
            <a:r>
              <a:rPr lang="en-GB" sz="2400" dirty="0" smtClean="0"/>
              <a:t>, </a:t>
            </a:r>
            <a:r>
              <a:rPr lang="en-GB" sz="2400" dirty="0" err="1" smtClean="0"/>
              <a:t>hanya</a:t>
            </a:r>
            <a:r>
              <a:rPr lang="en-GB" sz="2400" dirty="0" smtClean="0"/>
              <a:t> </a:t>
            </a:r>
            <a:r>
              <a:rPr lang="en-GB" sz="2400" dirty="0" err="1" smtClean="0"/>
              <a:t>saja</a:t>
            </a:r>
            <a:r>
              <a:rPr lang="en-GB" sz="2400" dirty="0" smtClean="0"/>
              <a:t> </a:t>
            </a:r>
            <a:r>
              <a:rPr lang="en-GB" sz="2400" dirty="0" err="1" smtClean="0"/>
              <a:t>bila</a:t>
            </a:r>
            <a:r>
              <a:rPr lang="en-GB" sz="2400" dirty="0" smtClean="0"/>
              <a:t> </a:t>
            </a:r>
            <a:r>
              <a:rPr lang="en-GB" sz="2400" dirty="0" err="1" smtClean="0"/>
              <a:t>hasil</a:t>
            </a:r>
            <a:r>
              <a:rPr lang="en-GB" sz="2400" dirty="0" smtClean="0"/>
              <a:t> </a:t>
            </a:r>
            <a:r>
              <a:rPr lang="en-GB" sz="2400" dirty="0" err="1" smtClean="0"/>
              <a:t>penjumlahan</a:t>
            </a:r>
            <a:r>
              <a:rPr lang="en-GB" sz="2400" dirty="0" smtClean="0"/>
              <a:t> </a:t>
            </a:r>
            <a:r>
              <a:rPr lang="en-GB" sz="2400" dirty="0" err="1" smtClean="0"/>
              <a:t>melebihi</a:t>
            </a:r>
            <a:r>
              <a:rPr lang="en-GB" sz="2400" dirty="0" smtClean="0"/>
              <a:t> 9</a:t>
            </a:r>
            <a:r>
              <a:rPr lang="en-GB" sz="2400" baseline="-25000" dirty="0" smtClean="0"/>
              <a:t>10</a:t>
            </a:r>
            <a:r>
              <a:rPr lang="en-GB" sz="2400" dirty="0" smtClean="0"/>
              <a:t>, </a:t>
            </a:r>
            <a:r>
              <a:rPr lang="en-GB" sz="2400" dirty="0" err="1" smtClean="0"/>
              <a:t>maka</a:t>
            </a:r>
            <a:r>
              <a:rPr lang="en-GB" sz="2400" dirty="0" smtClean="0"/>
              <a:t> </a:t>
            </a:r>
            <a:r>
              <a:rPr lang="en-GB" sz="2400" dirty="0" err="1" smtClean="0"/>
              <a:t>hasil</a:t>
            </a:r>
            <a:r>
              <a:rPr lang="en-GB" sz="2400" dirty="0" smtClean="0"/>
              <a:t> </a:t>
            </a:r>
            <a:r>
              <a:rPr lang="en-GB" sz="2400" dirty="0" err="1" smtClean="0"/>
              <a:t>penjumlahan</a:t>
            </a:r>
            <a:r>
              <a:rPr lang="en-GB" sz="2400" dirty="0" smtClean="0"/>
              <a:t> </a:t>
            </a:r>
            <a:r>
              <a:rPr lang="en-GB" sz="2400" dirty="0" err="1" smtClean="0"/>
              <a:t>harus</a:t>
            </a:r>
            <a:r>
              <a:rPr lang="en-GB" sz="2400" dirty="0" smtClean="0"/>
              <a:t> </a:t>
            </a:r>
            <a:r>
              <a:rPr lang="en-GB" sz="2400" dirty="0" err="1" smtClean="0"/>
              <a:t>dikoreksi</a:t>
            </a:r>
            <a:r>
              <a:rPr lang="en-GB" sz="2400" dirty="0" smtClean="0"/>
              <a:t>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</a:t>
            </a:r>
            <a:r>
              <a:rPr lang="en-GB" sz="2400" dirty="0" err="1" smtClean="0"/>
              <a:t>menambahkan</a:t>
            </a:r>
            <a:r>
              <a:rPr lang="en-GB" sz="2400" dirty="0" smtClean="0"/>
              <a:t> </a:t>
            </a:r>
            <a:r>
              <a:rPr lang="en-GB" sz="2400" dirty="0" err="1" smtClean="0"/>
              <a:t>bilangan</a:t>
            </a:r>
            <a:r>
              <a:rPr lang="en-GB" sz="2400" dirty="0" smtClean="0"/>
              <a:t> 6</a:t>
            </a:r>
            <a:r>
              <a:rPr lang="en-GB" sz="2400" baseline="-25000" dirty="0" smtClean="0"/>
              <a:t>10</a:t>
            </a:r>
            <a:r>
              <a:rPr lang="en-GB" sz="2400" dirty="0" smtClean="0"/>
              <a:t> = 0110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.</a:t>
            </a:r>
            <a:endParaRPr lang="en-US" sz="24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907704" y="4222205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55776" y="4222205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"/>
          <p:cNvSpPr txBox="1">
            <a:spLocks/>
          </p:cNvSpPr>
          <p:nvPr/>
        </p:nvSpPr>
        <p:spPr>
          <a:xfrm>
            <a:off x="395536" y="2924944"/>
            <a:ext cx="8496944" cy="3312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700" dirty="0" smtClean="0"/>
              <a:t>A	      =		</a:t>
            </a:r>
            <a:r>
              <a:rPr lang="en-GB" sz="2700" dirty="0"/>
              <a:t>	</a:t>
            </a:r>
            <a:r>
              <a:rPr lang="en-GB" sz="2700" dirty="0" smtClean="0"/>
              <a:t>				= 16</a:t>
            </a:r>
            <a:r>
              <a:rPr lang="en-GB" sz="2800" baseline="-25000" dirty="0" smtClean="0"/>
              <a:t>10</a:t>
            </a:r>
            <a:endParaRPr lang="en-GB" sz="2700" dirty="0" smtClean="0"/>
          </a:p>
          <a:p>
            <a:pPr marL="0" indent="0">
              <a:buNone/>
            </a:pPr>
            <a:r>
              <a:rPr lang="en-GB" sz="2700" dirty="0" smtClean="0"/>
              <a:t>B        </a:t>
            </a:r>
            <a:r>
              <a:rPr lang="en-GB" sz="1200" dirty="0" smtClean="0"/>
              <a:t>             </a:t>
            </a:r>
            <a:r>
              <a:rPr lang="en-GB" sz="1600" dirty="0" smtClean="0"/>
              <a:t> </a:t>
            </a:r>
            <a:r>
              <a:rPr lang="en-GB" sz="2700" dirty="0" smtClean="0"/>
              <a:t> =					</a:t>
            </a:r>
            <a:r>
              <a:rPr lang="en-GB" sz="2700" dirty="0"/>
              <a:t>		</a:t>
            </a:r>
            <a:r>
              <a:rPr lang="en-GB" sz="2700" dirty="0" smtClean="0"/>
              <a:t>= 29</a:t>
            </a:r>
            <a:r>
              <a:rPr lang="en-GB" sz="2800" baseline="-25000" dirty="0" smtClean="0"/>
              <a:t>10</a:t>
            </a:r>
            <a:endParaRPr lang="en-GB" sz="2700" dirty="0" smtClean="0"/>
          </a:p>
          <a:p>
            <a:pPr marL="0" indent="0">
              <a:buFont typeface="Arial" pitchFamily="34" charset="0"/>
              <a:buNone/>
            </a:pPr>
            <a:endParaRPr lang="en-GB" sz="1100" dirty="0" smtClean="0"/>
          </a:p>
          <a:p>
            <a:pPr marL="0" indent="0">
              <a:buNone/>
            </a:pPr>
            <a:r>
              <a:rPr lang="en-GB" sz="2700" dirty="0" err="1" smtClean="0"/>
              <a:t>Hasil</a:t>
            </a:r>
            <a:r>
              <a:rPr lang="en-GB" sz="2700" dirty="0" smtClean="0"/>
              <a:t>         </a:t>
            </a:r>
            <a:r>
              <a:rPr lang="en-GB" sz="1200" dirty="0" smtClean="0"/>
              <a:t> </a:t>
            </a:r>
            <a:r>
              <a:rPr lang="en-GB" sz="2700" dirty="0"/>
              <a:t>=							= </a:t>
            </a:r>
            <a:r>
              <a:rPr lang="en-GB" sz="2700" dirty="0" smtClean="0"/>
              <a:t>45</a:t>
            </a:r>
            <a:r>
              <a:rPr lang="en-GB" sz="2800" baseline="-25000" dirty="0" smtClean="0"/>
              <a:t>10</a:t>
            </a:r>
            <a:endParaRPr lang="en-GB" sz="2700" dirty="0" smtClean="0"/>
          </a:p>
          <a:p>
            <a:pPr marL="0" indent="0">
              <a:buNone/>
            </a:pPr>
            <a:r>
              <a:rPr lang="en-GB" sz="2700" dirty="0" err="1" smtClean="0"/>
              <a:t>Koreksi</a:t>
            </a:r>
            <a:r>
              <a:rPr lang="en-GB" sz="2700" dirty="0" smtClean="0"/>
              <a:t>    </a:t>
            </a:r>
            <a:r>
              <a:rPr lang="en-GB" sz="2000" dirty="0" smtClean="0"/>
              <a:t> </a:t>
            </a:r>
            <a:r>
              <a:rPr lang="en-GB" sz="1100" dirty="0" smtClean="0"/>
              <a:t> </a:t>
            </a:r>
            <a:r>
              <a:rPr lang="en-GB" sz="2700" dirty="0" smtClean="0"/>
              <a:t>=							=   6</a:t>
            </a:r>
            <a:r>
              <a:rPr lang="en-GB" sz="2800" baseline="-25000" dirty="0" smtClean="0"/>
              <a:t>10</a:t>
            </a:r>
            <a:endParaRPr lang="en-GB" sz="2700" dirty="0" smtClean="0"/>
          </a:p>
          <a:p>
            <a:pPr marL="0" indent="0">
              <a:buFont typeface="Arial" pitchFamily="34" charset="0"/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700" dirty="0" err="1" smtClean="0"/>
              <a:t>Hasil</a:t>
            </a:r>
            <a:r>
              <a:rPr lang="en-GB" sz="2700" dirty="0" smtClean="0"/>
              <a:t> </a:t>
            </a:r>
            <a:r>
              <a:rPr lang="en-GB" sz="2700" dirty="0"/>
              <a:t>BCD =							= </a:t>
            </a:r>
            <a:r>
              <a:rPr lang="en-GB" sz="2700" dirty="0" smtClean="0"/>
              <a:t>45</a:t>
            </a:r>
            <a:r>
              <a:rPr lang="en-GB" sz="2800" baseline="-25000" dirty="0" smtClean="0"/>
              <a:t>10</a:t>
            </a:r>
            <a:r>
              <a:rPr lang="en-GB" sz="2700" dirty="0" smtClean="0"/>
              <a:t>     					</a:t>
            </a:r>
            <a:endParaRPr lang="en-GB" sz="2700" dirty="0"/>
          </a:p>
        </p:txBody>
      </p:sp>
      <p:sp>
        <p:nvSpPr>
          <p:cNvPr id="15" name="TextBox 14"/>
          <p:cNvSpPr txBox="1"/>
          <p:nvPr/>
        </p:nvSpPr>
        <p:spPr>
          <a:xfrm>
            <a:off x="7380312" y="3645024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+</a:t>
            </a:r>
            <a:endParaRPr lang="en-GB" sz="2800" b="1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091408" y="548680"/>
            <a:ext cx="4961184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Operasi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enjumlahan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BCD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648741"/>
              </p:ext>
            </p:extLst>
          </p:nvPr>
        </p:nvGraphicFramePr>
        <p:xfrm>
          <a:off x="2339751" y="3002426"/>
          <a:ext cx="496854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126411"/>
              </p:ext>
            </p:extLst>
          </p:nvPr>
        </p:nvGraphicFramePr>
        <p:xfrm>
          <a:off x="2339749" y="3501008"/>
          <a:ext cx="496855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62"/>
                <a:gridCol w="552062"/>
                <a:gridCol w="552062"/>
                <a:gridCol w="552062"/>
                <a:gridCol w="552062"/>
                <a:gridCol w="552062"/>
                <a:gridCol w="552062"/>
                <a:gridCol w="552062"/>
                <a:gridCol w="552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480881"/>
              </p:ext>
            </p:extLst>
          </p:nvPr>
        </p:nvGraphicFramePr>
        <p:xfrm>
          <a:off x="2339749" y="4221088"/>
          <a:ext cx="496855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62"/>
                <a:gridCol w="552062"/>
                <a:gridCol w="552062"/>
                <a:gridCol w="552062"/>
                <a:gridCol w="552062"/>
                <a:gridCol w="552062"/>
                <a:gridCol w="552062"/>
                <a:gridCol w="552062"/>
                <a:gridCol w="552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27028"/>
              </p:ext>
            </p:extLst>
          </p:nvPr>
        </p:nvGraphicFramePr>
        <p:xfrm>
          <a:off x="2339749" y="4797152"/>
          <a:ext cx="496855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62"/>
                <a:gridCol w="552062"/>
                <a:gridCol w="552062"/>
                <a:gridCol w="552062"/>
                <a:gridCol w="552062"/>
                <a:gridCol w="552062"/>
                <a:gridCol w="552062"/>
                <a:gridCol w="552062"/>
                <a:gridCol w="55206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65695"/>
              </p:ext>
            </p:extLst>
          </p:nvPr>
        </p:nvGraphicFramePr>
        <p:xfrm>
          <a:off x="2339749" y="5578440"/>
          <a:ext cx="496855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62"/>
                <a:gridCol w="552062"/>
                <a:gridCol w="552062"/>
                <a:gridCol w="552062"/>
                <a:gridCol w="552062"/>
                <a:gridCol w="552062"/>
                <a:gridCol w="552062"/>
                <a:gridCol w="552062"/>
                <a:gridCol w="552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 flipV="1">
            <a:off x="2288432" y="5373217"/>
            <a:ext cx="5091880" cy="264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80312" y="5004465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+</a:t>
            </a:r>
            <a:endParaRPr lang="en-GB" sz="2800" b="1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2288432" y="4005064"/>
            <a:ext cx="5091880" cy="264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944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2" y="1340768"/>
            <a:ext cx="8170913" cy="1681555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300" dirty="0" err="1" smtClean="0"/>
              <a:t>Operasi</a:t>
            </a:r>
            <a:r>
              <a:rPr lang="en-GB" sz="2300" dirty="0" smtClean="0"/>
              <a:t> </a:t>
            </a:r>
            <a:r>
              <a:rPr lang="en-GB" sz="2300" dirty="0" err="1" smtClean="0"/>
              <a:t>pengurangan</a:t>
            </a:r>
            <a:r>
              <a:rPr lang="en-GB" sz="2300" dirty="0" smtClean="0"/>
              <a:t> BCD </a:t>
            </a:r>
            <a:r>
              <a:rPr lang="en-GB" sz="2300" dirty="0" err="1" smtClean="0"/>
              <a:t>menggunakan</a:t>
            </a:r>
            <a:r>
              <a:rPr lang="en-GB" sz="2300" dirty="0" smtClean="0"/>
              <a:t> </a:t>
            </a:r>
            <a:r>
              <a:rPr lang="en-GB" sz="2300" dirty="0" err="1" smtClean="0"/>
              <a:t>komplemen</a:t>
            </a:r>
            <a:r>
              <a:rPr lang="en-GB" sz="2300" dirty="0" smtClean="0"/>
              <a:t> 9 (K9) </a:t>
            </a:r>
            <a:r>
              <a:rPr lang="en-GB" sz="2300" dirty="0" err="1" smtClean="0"/>
              <a:t>dan</a:t>
            </a:r>
            <a:r>
              <a:rPr lang="en-GB" sz="2300" dirty="0" smtClean="0"/>
              <a:t> </a:t>
            </a:r>
            <a:r>
              <a:rPr lang="en-GB" sz="2300" dirty="0" err="1" smtClean="0"/>
              <a:t>komplemen</a:t>
            </a:r>
            <a:r>
              <a:rPr lang="en-GB" sz="2300" dirty="0" smtClean="0"/>
              <a:t> 10 (K10). </a:t>
            </a:r>
            <a:r>
              <a:rPr lang="en-GB" sz="2300" dirty="0" err="1" smtClean="0"/>
              <a:t>Komplemen</a:t>
            </a:r>
            <a:r>
              <a:rPr lang="en-GB" sz="2300" dirty="0" smtClean="0"/>
              <a:t> 9 </a:t>
            </a:r>
            <a:r>
              <a:rPr lang="en-GB" sz="2300" dirty="0" err="1" smtClean="0"/>
              <a:t>merupakan</a:t>
            </a:r>
            <a:r>
              <a:rPr lang="en-GB" sz="2300" dirty="0" smtClean="0"/>
              <a:t> </a:t>
            </a:r>
            <a:r>
              <a:rPr lang="en-GB" sz="2300" dirty="0" err="1" smtClean="0"/>
              <a:t>selisih</a:t>
            </a:r>
            <a:r>
              <a:rPr lang="en-GB" sz="2300" dirty="0" smtClean="0"/>
              <a:t> </a:t>
            </a:r>
            <a:r>
              <a:rPr lang="en-GB" sz="2300" dirty="0" err="1" smtClean="0"/>
              <a:t>antara</a:t>
            </a:r>
            <a:r>
              <a:rPr lang="en-GB" sz="2300" dirty="0" smtClean="0"/>
              <a:t> </a:t>
            </a:r>
            <a:r>
              <a:rPr lang="en-GB" sz="2300" dirty="0" err="1" smtClean="0"/>
              <a:t>bilangan</a:t>
            </a:r>
            <a:r>
              <a:rPr lang="en-GB" sz="2300" dirty="0" smtClean="0"/>
              <a:t> BCD </a:t>
            </a:r>
            <a:r>
              <a:rPr lang="en-GB" sz="2300" dirty="0" err="1" smtClean="0"/>
              <a:t>tertinggi</a:t>
            </a:r>
            <a:r>
              <a:rPr lang="en-GB" sz="2300" dirty="0" smtClean="0"/>
              <a:t> </a:t>
            </a:r>
            <a:r>
              <a:rPr lang="en-GB" sz="2300" dirty="0" err="1" smtClean="0"/>
              <a:t>dengan</a:t>
            </a:r>
            <a:r>
              <a:rPr lang="en-GB" sz="2300" dirty="0" smtClean="0"/>
              <a:t> </a:t>
            </a:r>
            <a:r>
              <a:rPr lang="en-GB" sz="2300" dirty="0" err="1" smtClean="0"/>
              <a:t>bilangan</a:t>
            </a:r>
            <a:r>
              <a:rPr lang="en-GB" sz="2300" dirty="0" smtClean="0"/>
              <a:t> </a:t>
            </a:r>
            <a:r>
              <a:rPr lang="en-GB" sz="2300" dirty="0" err="1" smtClean="0"/>
              <a:t>tersebut</a:t>
            </a:r>
            <a:r>
              <a:rPr lang="en-GB" sz="2300" dirty="0" smtClean="0"/>
              <a:t>. </a:t>
            </a:r>
            <a:r>
              <a:rPr lang="en-GB" sz="2300" dirty="0" err="1" smtClean="0"/>
              <a:t>Sementara</a:t>
            </a:r>
            <a:r>
              <a:rPr lang="en-GB" sz="2300" dirty="0" smtClean="0"/>
              <a:t> </a:t>
            </a:r>
            <a:r>
              <a:rPr lang="en-GB" sz="2300" dirty="0" err="1" smtClean="0"/>
              <a:t>komplemen</a:t>
            </a:r>
            <a:r>
              <a:rPr lang="en-GB" sz="2300" dirty="0" smtClean="0"/>
              <a:t> 10 </a:t>
            </a:r>
            <a:r>
              <a:rPr lang="en-GB" sz="2300" dirty="0" err="1" smtClean="0"/>
              <a:t>merupakan</a:t>
            </a:r>
            <a:r>
              <a:rPr lang="en-GB" sz="2300" dirty="0" smtClean="0"/>
              <a:t> increment </a:t>
            </a:r>
            <a:r>
              <a:rPr lang="en-GB" sz="2300" dirty="0" err="1" smtClean="0"/>
              <a:t>dari</a:t>
            </a:r>
            <a:r>
              <a:rPr lang="en-GB" sz="2300" dirty="0" smtClean="0"/>
              <a:t> </a:t>
            </a:r>
            <a:r>
              <a:rPr lang="en-GB" sz="2300" dirty="0" err="1" smtClean="0"/>
              <a:t>komplemen</a:t>
            </a:r>
            <a:r>
              <a:rPr lang="en-GB" sz="2300" dirty="0" smtClean="0"/>
              <a:t> 9. </a:t>
            </a:r>
            <a:endParaRPr lang="en-US" sz="23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771800" y="4510237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19872" y="4510237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"/>
          <p:cNvSpPr txBox="1">
            <a:spLocks/>
          </p:cNvSpPr>
          <p:nvPr/>
        </p:nvSpPr>
        <p:spPr>
          <a:xfrm>
            <a:off x="1259632" y="3212976"/>
            <a:ext cx="8496944" cy="3312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700" dirty="0" smtClean="0"/>
              <a:t>BCD </a:t>
            </a:r>
            <a:r>
              <a:rPr lang="en-GB" sz="2700" dirty="0" err="1" smtClean="0"/>
              <a:t>terbesar</a:t>
            </a:r>
            <a:r>
              <a:rPr lang="en-GB" sz="2700" dirty="0" smtClean="0"/>
              <a:t>	 = 		</a:t>
            </a:r>
            <a:r>
              <a:rPr lang="en-GB" sz="2700" dirty="0"/>
              <a:t>	</a:t>
            </a:r>
            <a:r>
              <a:rPr lang="en-GB" sz="2700" dirty="0" smtClean="0"/>
              <a:t>	= 9</a:t>
            </a:r>
            <a:r>
              <a:rPr lang="en-GB" sz="2800" baseline="-25000" dirty="0" smtClean="0"/>
              <a:t>10</a:t>
            </a:r>
            <a:endParaRPr lang="en-GB" sz="2700" dirty="0" smtClean="0"/>
          </a:p>
          <a:p>
            <a:pPr marL="0" indent="0">
              <a:buNone/>
            </a:pPr>
            <a:r>
              <a:rPr lang="en-GB" sz="2700" dirty="0" smtClean="0"/>
              <a:t>A		 =				= 7</a:t>
            </a:r>
            <a:r>
              <a:rPr lang="en-GB" sz="2800" baseline="-25000" dirty="0" smtClean="0"/>
              <a:t>10</a:t>
            </a:r>
            <a:endParaRPr lang="en-GB" sz="2700" dirty="0" smtClean="0"/>
          </a:p>
          <a:p>
            <a:pPr marL="0" indent="0">
              <a:buFont typeface="Arial" pitchFamily="34" charset="0"/>
              <a:buNone/>
            </a:pPr>
            <a:endParaRPr lang="en-GB" sz="1100" dirty="0" smtClean="0"/>
          </a:p>
          <a:p>
            <a:pPr marL="0" indent="0">
              <a:buNone/>
            </a:pPr>
            <a:r>
              <a:rPr lang="en-GB" sz="2700" dirty="0" err="1" smtClean="0"/>
              <a:t>Hasil</a:t>
            </a:r>
            <a:r>
              <a:rPr lang="en-GB" sz="2700" dirty="0" smtClean="0"/>
              <a:t> (K9)</a:t>
            </a:r>
            <a:r>
              <a:rPr lang="en-GB" sz="2700" dirty="0"/>
              <a:t>	</a:t>
            </a:r>
            <a:r>
              <a:rPr lang="en-GB" sz="1200" dirty="0" smtClean="0"/>
              <a:t> </a:t>
            </a:r>
            <a:r>
              <a:rPr lang="en-GB" sz="2700" dirty="0"/>
              <a:t>=				</a:t>
            </a:r>
            <a:r>
              <a:rPr lang="en-GB" sz="2700" dirty="0" smtClean="0"/>
              <a:t>= 2</a:t>
            </a:r>
            <a:r>
              <a:rPr lang="en-GB" sz="2800" baseline="-25000" dirty="0" smtClean="0"/>
              <a:t>10</a:t>
            </a:r>
            <a:endParaRPr lang="en-GB" sz="2700" dirty="0" smtClean="0"/>
          </a:p>
          <a:p>
            <a:pPr marL="0" indent="0">
              <a:buNone/>
            </a:pPr>
            <a:r>
              <a:rPr lang="en-GB" sz="2700" dirty="0" smtClean="0"/>
              <a:t>					</a:t>
            </a:r>
            <a:endParaRPr lang="en-GB" sz="2700" dirty="0"/>
          </a:p>
        </p:txBody>
      </p:sp>
      <p:sp>
        <p:nvSpPr>
          <p:cNvPr id="15" name="TextBox 14"/>
          <p:cNvSpPr txBox="1"/>
          <p:nvPr/>
        </p:nvSpPr>
        <p:spPr>
          <a:xfrm>
            <a:off x="6444208" y="3933056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+</a:t>
            </a:r>
            <a:endParaRPr lang="en-GB" sz="28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59610"/>
              </p:ext>
            </p:extLst>
          </p:nvPr>
        </p:nvGraphicFramePr>
        <p:xfrm>
          <a:off x="3683903" y="3290458"/>
          <a:ext cx="276030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61"/>
                <a:gridCol w="552061"/>
                <a:gridCol w="552061"/>
                <a:gridCol w="552061"/>
                <a:gridCol w="55206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346524"/>
              </p:ext>
            </p:extLst>
          </p:nvPr>
        </p:nvGraphicFramePr>
        <p:xfrm>
          <a:off x="3683898" y="3789040"/>
          <a:ext cx="27603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62"/>
                <a:gridCol w="552062"/>
                <a:gridCol w="552062"/>
                <a:gridCol w="552062"/>
                <a:gridCol w="55206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108368"/>
              </p:ext>
            </p:extLst>
          </p:nvPr>
        </p:nvGraphicFramePr>
        <p:xfrm>
          <a:off x="3707904" y="4509120"/>
          <a:ext cx="27603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62"/>
                <a:gridCol w="552062"/>
                <a:gridCol w="552062"/>
                <a:gridCol w="552062"/>
                <a:gridCol w="55206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9" name="Straight Connector 38"/>
          <p:cNvCxnSpPr/>
          <p:nvPr/>
        </p:nvCxnSpPr>
        <p:spPr>
          <a:xfrm flipV="1">
            <a:off x="3152528" y="4293096"/>
            <a:ext cx="3363688" cy="264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36" y="5046275"/>
            <a:ext cx="8170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mendapatkan</a:t>
            </a:r>
            <a:r>
              <a:rPr lang="en-GB" sz="2400" dirty="0" smtClean="0"/>
              <a:t> </a:t>
            </a:r>
            <a:r>
              <a:rPr lang="en-GB" sz="2400" dirty="0" err="1" smtClean="0"/>
              <a:t>komplemen</a:t>
            </a:r>
            <a:r>
              <a:rPr lang="en-GB" sz="2400" dirty="0" smtClean="0"/>
              <a:t> 10, </a:t>
            </a:r>
            <a:r>
              <a:rPr lang="en-GB" sz="2400" dirty="0" err="1" smtClean="0"/>
              <a:t>maka</a:t>
            </a:r>
            <a:r>
              <a:rPr lang="en-GB" sz="2400" dirty="0" smtClean="0"/>
              <a:t> </a:t>
            </a:r>
            <a:r>
              <a:rPr lang="en-GB" sz="2400" dirty="0" err="1" smtClean="0"/>
              <a:t>hanya</a:t>
            </a:r>
            <a:r>
              <a:rPr lang="en-GB" sz="2400" dirty="0" smtClean="0"/>
              <a:t> </a:t>
            </a:r>
            <a:r>
              <a:rPr lang="en-GB" sz="2400" dirty="0" err="1" smtClean="0"/>
              <a:t>tinggal</a:t>
            </a:r>
            <a:r>
              <a:rPr lang="en-GB" sz="2400" dirty="0" smtClean="0"/>
              <a:t> </a:t>
            </a:r>
            <a:r>
              <a:rPr lang="en-GB" sz="2400" dirty="0" err="1" smtClean="0"/>
              <a:t>menambah</a:t>
            </a:r>
            <a:r>
              <a:rPr lang="en-GB" sz="2400" dirty="0" smtClean="0"/>
              <a:t> 0010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0001, </a:t>
            </a:r>
            <a:r>
              <a:rPr lang="en-GB" sz="2400" dirty="0" err="1" smtClean="0"/>
              <a:t>sehingga</a:t>
            </a:r>
            <a:r>
              <a:rPr lang="en-GB" sz="2400" dirty="0" smtClean="0"/>
              <a:t> </a:t>
            </a:r>
            <a:r>
              <a:rPr lang="en-GB" sz="2400" dirty="0" err="1" smtClean="0"/>
              <a:t>didapatkan</a:t>
            </a:r>
            <a:r>
              <a:rPr lang="en-GB" sz="2400" dirty="0" smtClean="0"/>
              <a:t> </a:t>
            </a:r>
            <a:r>
              <a:rPr lang="en-GB" sz="2400" dirty="0" err="1" smtClean="0"/>
              <a:t>hasil</a:t>
            </a:r>
            <a:r>
              <a:rPr lang="en-GB" sz="2400" dirty="0" smtClean="0"/>
              <a:t> 0011.</a:t>
            </a:r>
            <a:endParaRPr lang="en-GB" sz="24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091408" y="548680"/>
            <a:ext cx="4961184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Operasi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d-ID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Pengurangan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BCD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886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5836" y="1412776"/>
            <a:ext cx="8384636" cy="963709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400" dirty="0" err="1" smtClean="0"/>
              <a:t>Berapakah</a:t>
            </a:r>
            <a:r>
              <a:rPr lang="en-GB" sz="2400" dirty="0" smtClean="0"/>
              <a:t> </a:t>
            </a:r>
            <a:r>
              <a:rPr lang="en-GB" sz="2400" dirty="0" err="1" smtClean="0"/>
              <a:t>hasil</a:t>
            </a:r>
            <a:r>
              <a:rPr lang="en-GB" sz="2400" dirty="0" smtClean="0"/>
              <a:t> </a:t>
            </a:r>
            <a:r>
              <a:rPr lang="en-GB" sz="2400" dirty="0" err="1" smtClean="0"/>
              <a:t>pengurangan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/>
              <a:t> </a:t>
            </a:r>
            <a:r>
              <a:rPr lang="en-GB" sz="2400" dirty="0" smtClean="0"/>
              <a:t>97</a:t>
            </a:r>
            <a:r>
              <a:rPr lang="en-GB" sz="2400" baseline="-25000" dirty="0" smtClean="0"/>
              <a:t>10</a:t>
            </a:r>
            <a:r>
              <a:rPr lang="en-GB" sz="2400" dirty="0" smtClean="0"/>
              <a:t> </a:t>
            </a:r>
            <a:r>
              <a:rPr lang="en-GB" sz="2400" dirty="0" err="1" smtClean="0"/>
              <a:t>dan</a:t>
            </a:r>
            <a:r>
              <a:rPr lang="en-GB" sz="2400" dirty="0"/>
              <a:t> </a:t>
            </a:r>
            <a:r>
              <a:rPr lang="en-GB" sz="2400" dirty="0" smtClean="0"/>
              <a:t>36</a:t>
            </a:r>
            <a:r>
              <a:rPr lang="en-GB" sz="2400" baseline="-25000" dirty="0" smtClean="0"/>
              <a:t>10</a:t>
            </a:r>
            <a:r>
              <a:rPr lang="en-GB" sz="2400" dirty="0" smtClean="0"/>
              <a:t> </a:t>
            </a:r>
            <a:r>
              <a:rPr lang="en-GB" sz="2400" dirty="0" err="1" smtClean="0"/>
              <a:t>dalam</a:t>
            </a:r>
            <a:r>
              <a:rPr lang="en-GB" sz="2400" dirty="0" smtClean="0"/>
              <a:t> </a:t>
            </a:r>
            <a:r>
              <a:rPr lang="en-GB" sz="2400" dirty="0" err="1" smtClean="0"/>
              <a:t>bentuk</a:t>
            </a:r>
            <a:r>
              <a:rPr lang="en-GB" sz="2400" dirty="0" smtClean="0"/>
              <a:t> BCD?</a:t>
            </a:r>
            <a:endParaRPr lang="en-US" sz="24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835696" y="3862165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83768" y="3862165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"/>
          <p:cNvSpPr txBox="1">
            <a:spLocks/>
          </p:cNvSpPr>
          <p:nvPr/>
        </p:nvSpPr>
        <p:spPr>
          <a:xfrm>
            <a:off x="323528" y="2564904"/>
            <a:ext cx="8496944" cy="3312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700" dirty="0" smtClean="0"/>
              <a:t>BCD </a:t>
            </a:r>
            <a:r>
              <a:rPr lang="en-GB" sz="2700" dirty="0" err="1" smtClean="0"/>
              <a:t>terbesar</a:t>
            </a:r>
            <a:r>
              <a:rPr lang="en-GB" sz="2700" dirty="0" smtClean="0"/>
              <a:t> =	      =		</a:t>
            </a:r>
            <a:r>
              <a:rPr lang="en-GB" sz="2700" dirty="0"/>
              <a:t>	</a:t>
            </a:r>
            <a:r>
              <a:rPr lang="en-GB" sz="2700" dirty="0" smtClean="0"/>
              <a:t>		= 99</a:t>
            </a:r>
            <a:r>
              <a:rPr lang="en-GB" sz="2800" baseline="-25000" dirty="0" smtClean="0"/>
              <a:t>10</a:t>
            </a:r>
            <a:endParaRPr lang="en-GB" sz="2700" dirty="0" smtClean="0"/>
          </a:p>
          <a:p>
            <a:pPr marL="0" indent="0">
              <a:buNone/>
            </a:pPr>
            <a:r>
              <a:rPr lang="en-GB" sz="2700" dirty="0" smtClean="0"/>
              <a:t>B        </a:t>
            </a:r>
            <a:r>
              <a:rPr lang="en-GB" sz="1200" dirty="0" smtClean="0"/>
              <a:t>             </a:t>
            </a:r>
            <a:r>
              <a:rPr lang="en-GB" sz="1600" dirty="0" smtClean="0"/>
              <a:t> </a:t>
            </a:r>
            <a:r>
              <a:rPr lang="en-GB" sz="2700" dirty="0" smtClean="0"/>
              <a:t> 	 =					</a:t>
            </a:r>
            <a:r>
              <a:rPr lang="en-GB" sz="2700" dirty="0"/>
              <a:t>	</a:t>
            </a:r>
            <a:r>
              <a:rPr lang="en-GB" sz="2700" dirty="0" smtClean="0"/>
              <a:t>= 36</a:t>
            </a:r>
            <a:r>
              <a:rPr lang="en-GB" sz="2800" baseline="-25000" dirty="0" smtClean="0"/>
              <a:t>10</a:t>
            </a:r>
            <a:endParaRPr lang="en-GB" sz="2700" dirty="0" smtClean="0"/>
          </a:p>
          <a:p>
            <a:pPr marL="0" indent="0">
              <a:buFont typeface="Arial" pitchFamily="34" charset="0"/>
              <a:buNone/>
            </a:pPr>
            <a:endParaRPr lang="en-GB" sz="1100" dirty="0" smtClean="0"/>
          </a:p>
          <a:p>
            <a:pPr marL="0" indent="0">
              <a:buNone/>
            </a:pPr>
            <a:r>
              <a:rPr lang="en-GB" sz="2700" dirty="0" err="1" smtClean="0"/>
              <a:t>Hasil</a:t>
            </a:r>
            <a:r>
              <a:rPr lang="en-GB" sz="2700" dirty="0"/>
              <a:t> </a:t>
            </a:r>
            <a:r>
              <a:rPr lang="en-GB" sz="2700" dirty="0" smtClean="0"/>
              <a:t>(K9)	</a:t>
            </a:r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2700" dirty="0" smtClean="0"/>
              <a:t>=</a:t>
            </a:r>
            <a:r>
              <a:rPr lang="en-GB" sz="2700" dirty="0"/>
              <a:t>						</a:t>
            </a:r>
            <a:r>
              <a:rPr lang="en-GB" sz="2700" dirty="0" smtClean="0"/>
              <a:t>= 63</a:t>
            </a:r>
            <a:r>
              <a:rPr lang="en-GB" sz="2800" baseline="-25000" dirty="0" smtClean="0"/>
              <a:t>10</a:t>
            </a:r>
            <a:endParaRPr lang="en-GB" sz="2700" dirty="0" smtClean="0"/>
          </a:p>
          <a:p>
            <a:pPr marL="0" indent="0">
              <a:buNone/>
            </a:pPr>
            <a:r>
              <a:rPr lang="en-GB" sz="2700" dirty="0" smtClean="0"/>
              <a:t>Increment 1</a:t>
            </a:r>
            <a:r>
              <a:rPr lang="en-GB" sz="2700" dirty="0"/>
              <a:t>	</a:t>
            </a:r>
            <a:r>
              <a:rPr lang="en-GB" sz="2700" dirty="0" smtClean="0"/>
              <a:t> =						=   1</a:t>
            </a:r>
            <a:r>
              <a:rPr lang="en-GB" sz="2800" baseline="-25000" dirty="0" smtClean="0"/>
              <a:t>10</a:t>
            </a:r>
            <a:endParaRPr lang="en-GB" sz="2700" dirty="0" smtClean="0"/>
          </a:p>
          <a:p>
            <a:pPr marL="0" indent="0">
              <a:buFont typeface="Arial" pitchFamily="34" charset="0"/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2700" dirty="0" err="1" smtClean="0"/>
              <a:t>Hasil</a:t>
            </a:r>
            <a:r>
              <a:rPr lang="en-GB" sz="2700" dirty="0" smtClean="0"/>
              <a:t> (K10)	 =</a:t>
            </a:r>
            <a:r>
              <a:rPr lang="en-GB" sz="2700" dirty="0"/>
              <a:t>						</a:t>
            </a:r>
            <a:r>
              <a:rPr lang="en-GB" sz="2700" dirty="0" smtClean="0"/>
              <a:t>= 64</a:t>
            </a:r>
            <a:r>
              <a:rPr lang="en-GB" sz="2800" baseline="-25000" dirty="0" smtClean="0"/>
              <a:t>10</a:t>
            </a:r>
            <a:r>
              <a:rPr lang="en-GB" sz="2700" dirty="0" smtClean="0"/>
              <a:t>     					</a:t>
            </a:r>
            <a:endParaRPr lang="en-GB" sz="2700" dirty="0"/>
          </a:p>
        </p:txBody>
      </p:sp>
      <p:sp>
        <p:nvSpPr>
          <p:cNvPr id="15" name="TextBox 14"/>
          <p:cNvSpPr txBox="1"/>
          <p:nvPr/>
        </p:nvSpPr>
        <p:spPr>
          <a:xfrm>
            <a:off x="7380312" y="3277390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+</a:t>
            </a:r>
            <a:endParaRPr lang="en-GB" sz="28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5539"/>
              </p:ext>
            </p:extLst>
          </p:nvPr>
        </p:nvGraphicFramePr>
        <p:xfrm>
          <a:off x="2627787" y="2642386"/>
          <a:ext cx="475252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058"/>
                <a:gridCol w="528058"/>
                <a:gridCol w="528058"/>
                <a:gridCol w="528058"/>
                <a:gridCol w="528058"/>
                <a:gridCol w="528058"/>
                <a:gridCol w="528058"/>
                <a:gridCol w="528058"/>
                <a:gridCol w="5280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56512"/>
              </p:ext>
            </p:extLst>
          </p:nvPr>
        </p:nvGraphicFramePr>
        <p:xfrm>
          <a:off x="2627784" y="3140968"/>
          <a:ext cx="4752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308304" y="4500409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+</a:t>
            </a:r>
            <a:endParaRPr lang="en-GB" sz="2800" b="1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2591780" y="3645024"/>
            <a:ext cx="4860540" cy="19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676199"/>
              </p:ext>
            </p:extLst>
          </p:nvPr>
        </p:nvGraphicFramePr>
        <p:xfrm>
          <a:off x="2627784" y="3861048"/>
          <a:ext cx="4752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036715"/>
              </p:ext>
            </p:extLst>
          </p:nvPr>
        </p:nvGraphicFramePr>
        <p:xfrm>
          <a:off x="2627781" y="4354304"/>
          <a:ext cx="4752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V="1">
            <a:off x="2555776" y="4921647"/>
            <a:ext cx="4860540" cy="19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284688"/>
              </p:ext>
            </p:extLst>
          </p:nvPr>
        </p:nvGraphicFramePr>
        <p:xfrm>
          <a:off x="2627784" y="5146392"/>
          <a:ext cx="4752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Content Placeholder 2"/>
          <p:cNvSpPr txBox="1">
            <a:spLocks/>
          </p:cNvSpPr>
          <p:nvPr/>
        </p:nvSpPr>
        <p:spPr>
          <a:xfrm>
            <a:off x="2091408" y="548680"/>
            <a:ext cx="4961184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Operasi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d-ID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Pengurangan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BCD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186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5836" y="1412777"/>
            <a:ext cx="8384636" cy="648072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400" dirty="0" err="1" smtClean="0"/>
              <a:t>Setelah</a:t>
            </a:r>
            <a:r>
              <a:rPr lang="en-GB" sz="2400" dirty="0" smtClean="0"/>
              <a:t> K(10) </a:t>
            </a:r>
            <a:r>
              <a:rPr lang="en-GB" sz="2400" dirty="0" err="1" smtClean="0"/>
              <a:t>didapatkan</a:t>
            </a:r>
            <a:r>
              <a:rPr lang="en-GB" sz="2400" dirty="0"/>
              <a:t>, 97</a:t>
            </a:r>
            <a:r>
              <a:rPr lang="en-GB" sz="2400" baseline="-25000" dirty="0"/>
              <a:t>10</a:t>
            </a:r>
            <a:r>
              <a:rPr lang="en-GB" sz="2400" dirty="0" smtClean="0"/>
              <a:t> </a:t>
            </a:r>
            <a:r>
              <a:rPr lang="en-GB" sz="2400" dirty="0" err="1" smtClean="0"/>
              <a:t>dijumlahkan</a:t>
            </a:r>
            <a:r>
              <a:rPr lang="en-GB" sz="2400" dirty="0" smtClean="0"/>
              <a:t>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K(10) </a:t>
            </a:r>
            <a:r>
              <a:rPr lang="en-GB" sz="2400" dirty="0" err="1" smtClean="0"/>
              <a:t>dari</a:t>
            </a:r>
            <a:r>
              <a:rPr lang="en-GB" sz="2400" dirty="0" smtClean="0"/>
              <a:t> B.</a:t>
            </a:r>
            <a:endParaRPr lang="en-US" sz="24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979712" y="3574133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27784" y="3574133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"/>
          <p:cNvSpPr txBox="1">
            <a:spLocks/>
          </p:cNvSpPr>
          <p:nvPr/>
        </p:nvSpPr>
        <p:spPr>
          <a:xfrm>
            <a:off x="323528" y="2276872"/>
            <a:ext cx="8855306" cy="3312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700" dirty="0" smtClean="0"/>
              <a:t>A		 =	      =		</a:t>
            </a:r>
            <a:r>
              <a:rPr lang="en-GB" sz="2700" dirty="0"/>
              <a:t>	</a:t>
            </a:r>
            <a:r>
              <a:rPr lang="en-GB" sz="2700" dirty="0" smtClean="0"/>
              <a:t>		= 97</a:t>
            </a:r>
            <a:r>
              <a:rPr lang="en-GB" sz="2800" baseline="-25000" dirty="0" smtClean="0"/>
              <a:t>10</a:t>
            </a:r>
            <a:endParaRPr lang="en-GB" sz="2700" dirty="0" smtClean="0"/>
          </a:p>
          <a:p>
            <a:pPr marL="0" indent="0">
              <a:buNone/>
            </a:pPr>
            <a:r>
              <a:rPr lang="en-GB" sz="2700" dirty="0" smtClean="0"/>
              <a:t>K(10) </a:t>
            </a:r>
            <a:r>
              <a:rPr lang="en-GB" sz="2700" dirty="0" err="1" smtClean="0"/>
              <a:t>dari</a:t>
            </a:r>
            <a:r>
              <a:rPr lang="en-GB" sz="2700" dirty="0" smtClean="0"/>
              <a:t> B</a:t>
            </a:r>
            <a:r>
              <a:rPr lang="en-GB" sz="1200" dirty="0" smtClean="0"/>
              <a:t>  </a:t>
            </a:r>
            <a:r>
              <a:rPr lang="en-GB" sz="1600" dirty="0" smtClean="0"/>
              <a:t> </a:t>
            </a:r>
            <a:r>
              <a:rPr lang="en-GB" sz="2700" dirty="0" smtClean="0"/>
              <a:t> 	 =					</a:t>
            </a:r>
            <a:r>
              <a:rPr lang="en-GB" sz="2700" dirty="0"/>
              <a:t>	</a:t>
            </a:r>
            <a:r>
              <a:rPr lang="en-GB" sz="2700" dirty="0" smtClean="0"/>
              <a:t>= 64</a:t>
            </a:r>
            <a:r>
              <a:rPr lang="en-GB" sz="2800" baseline="-25000" dirty="0" smtClean="0"/>
              <a:t>10</a:t>
            </a:r>
            <a:endParaRPr lang="en-GB" sz="2700" dirty="0" smtClean="0"/>
          </a:p>
          <a:p>
            <a:pPr marL="0" indent="0">
              <a:buFont typeface="Arial" pitchFamily="34" charset="0"/>
              <a:buNone/>
            </a:pPr>
            <a:endParaRPr lang="en-GB" sz="1100" dirty="0" smtClean="0"/>
          </a:p>
          <a:p>
            <a:pPr marL="0" indent="0">
              <a:buNone/>
            </a:pPr>
            <a:r>
              <a:rPr lang="en-GB" sz="2700" dirty="0" err="1" smtClean="0"/>
              <a:t>Hasil</a:t>
            </a:r>
            <a:r>
              <a:rPr lang="en-GB" sz="2700" dirty="0"/>
              <a:t> 	</a:t>
            </a:r>
            <a:r>
              <a:rPr lang="en-GB" sz="2700" dirty="0" smtClean="0"/>
              <a:t>	</a:t>
            </a:r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2700" dirty="0" smtClean="0"/>
              <a:t>=</a:t>
            </a:r>
            <a:r>
              <a:rPr lang="en-GB" sz="2700" dirty="0"/>
              <a:t>					</a:t>
            </a:r>
            <a:endParaRPr lang="en-GB" sz="2700" dirty="0" smtClean="0"/>
          </a:p>
          <a:p>
            <a:pPr marL="0" indent="0">
              <a:buNone/>
            </a:pPr>
            <a:r>
              <a:rPr lang="en-GB" sz="2700" dirty="0" err="1" smtClean="0"/>
              <a:t>Koreksi</a:t>
            </a:r>
            <a:r>
              <a:rPr lang="en-GB" sz="2700" dirty="0"/>
              <a:t>	</a:t>
            </a:r>
            <a:r>
              <a:rPr lang="en-GB" sz="2700" dirty="0" smtClean="0"/>
              <a:t> =						=   6</a:t>
            </a:r>
            <a:r>
              <a:rPr lang="en-GB" sz="2800" baseline="-25000" dirty="0" smtClean="0"/>
              <a:t>10</a:t>
            </a:r>
            <a:endParaRPr lang="en-GB" sz="2700" dirty="0" smtClean="0"/>
          </a:p>
          <a:p>
            <a:pPr marL="0" indent="0">
              <a:buFont typeface="Arial" pitchFamily="34" charset="0"/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2700" dirty="0" err="1" smtClean="0"/>
              <a:t>Hasil</a:t>
            </a:r>
            <a:r>
              <a:rPr lang="en-GB" sz="2700" dirty="0" smtClean="0"/>
              <a:t> </a:t>
            </a:r>
            <a:r>
              <a:rPr lang="en-GB" sz="2700" dirty="0" err="1" smtClean="0"/>
              <a:t>Akhir</a:t>
            </a:r>
            <a:r>
              <a:rPr lang="en-GB" sz="2700" dirty="0"/>
              <a:t> </a:t>
            </a:r>
            <a:r>
              <a:rPr lang="en-GB" sz="2700" dirty="0" smtClean="0"/>
              <a:t>=</a:t>
            </a:r>
            <a:r>
              <a:rPr lang="en-GB" sz="2700" dirty="0"/>
              <a:t>						</a:t>
            </a:r>
            <a:r>
              <a:rPr lang="en-GB" sz="2700" dirty="0" smtClean="0"/>
              <a:t>	= +61</a:t>
            </a:r>
            <a:r>
              <a:rPr lang="en-GB" sz="2800" baseline="-25000" dirty="0" smtClean="0"/>
              <a:t>10</a:t>
            </a:r>
            <a:r>
              <a:rPr lang="en-GB" sz="2700" dirty="0" smtClean="0"/>
              <a:t>     					</a:t>
            </a:r>
            <a:endParaRPr lang="en-GB" sz="2700" dirty="0"/>
          </a:p>
        </p:txBody>
      </p:sp>
      <p:sp>
        <p:nvSpPr>
          <p:cNvPr id="15" name="TextBox 14"/>
          <p:cNvSpPr txBox="1"/>
          <p:nvPr/>
        </p:nvSpPr>
        <p:spPr>
          <a:xfrm>
            <a:off x="7524328" y="2989358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+</a:t>
            </a:r>
            <a:endParaRPr lang="en-GB" sz="28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86199"/>
              </p:ext>
            </p:extLst>
          </p:nvPr>
        </p:nvGraphicFramePr>
        <p:xfrm>
          <a:off x="2771803" y="2354354"/>
          <a:ext cx="475252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058"/>
                <a:gridCol w="528058"/>
                <a:gridCol w="528058"/>
                <a:gridCol w="528058"/>
                <a:gridCol w="528058"/>
                <a:gridCol w="528058"/>
                <a:gridCol w="528058"/>
                <a:gridCol w="528058"/>
                <a:gridCol w="5280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66760"/>
              </p:ext>
            </p:extLst>
          </p:nvPr>
        </p:nvGraphicFramePr>
        <p:xfrm>
          <a:off x="2771800" y="2852936"/>
          <a:ext cx="4752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452320" y="4212377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+</a:t>
            </a:r>
            <a:endParaRPr lang="en-GB" sz="2800" b="1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2735796" y="3356992"/>
            <a:ext cx="4860540" cy="19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359707"/>
              </p:ext>
            </p:extLst>
          </p:nvPr>
        </p:nvGraphicFramePr>
        <p:xfrm>
          <a:off x="2771800" y="3573016"/>
          <a:ext cx="4752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131163"/>
              </p:ext>
            </p:extLst>
          </p:nvPr>
        </p:nvGraphicFramePr>
        <p:xfrm>
          <a:off x="2771797" y="4066272"/>
          <a:ext cx="4752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V="1">
            <a:off x="2699792" y="4633615"/>
            <a:ext cx="4860540" cy="19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935031"/>
              </p:ext>
            </p:extLst>
          </p:nvPr>
        </p:nvGraphicFramePr>
        <p:xfrm>
          <a:off x="2267748" y="4858360"/>
          <a:ext cx="52565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658"/>
                <a:gridCol w="525658"/>
                <a:gridCol w="525658"/>
                <a:gridCol w="525658"/>
                <a:gridCol w="525658"/>
                <a:gridCol w="525658"/>
                <a:gridCol w="525658"/>
                <a:gridCol w="525658"/>
                <a:gridCol w="525658"/>
                <a:gridCol w="525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Content Placeholder 2"/>
          <p:cNvSpPr txBox="1">
            <a:spLocks/>
          </p:cNvSpPr>
          <p:nvPr/>
        </p:nvSpPr>
        <p:spPr>
          <a:xfrm>
            <a:off x="2091408" y="548680"/>
            <a:ext cx="4961184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Operasi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d-ID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Pengurangan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BCD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97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8694" y="4509120"/>
            <a:ext cx="8384636" cy="1455682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400" dirty="0" err="1" smtClean="0"/>
              <a:t>Hasil</a:t>
            </a:r>
            <a:r>
              <a:rPr lang="en-GB" sz="2400" dirty="0" smtClean="0"/>
              <a:t> </a:t>
            </a:r>
            <a:r>
              <a:rPr lang="en-GB" sz="2400" dirty="0" err="1" smtClean="0"/>
              <a:t>akhir</a:t>
            </a:r>
            <a:r>
              <a:rPr lang="en-GB" sz="2400" dirty="0" smtClean="0"/>
              <a:t> yang </a:t>
            </a:r>
            <a:r>
              <a:rPr lang="en-GB" sz="2400" dirty="0" err="1" smtClean="0"/>
              <a:t>didapat</a:t>
            </a:r>
            <a:r>
              <a:rPr lang="en-GB" sz="2400" dirty="0" smtClean="0"/>
              <a:t> </a:t>
            </a:r>
            <a:r>
              <a:rPr lang="en-GB" sz="2400" dirty="0" err="1" smtClean="0"/>
              <a:t>adalah</a:t>
            </a:r>
            <a:r>
              <a:rPr lang="en-GB" sz="2400" dirty="0" smtClean="0"/>
              <a:t> 1 0110 0001. </a:t>
            </a:r>
            <a:r>
              <a:rPr lang="en-GB" sz="2400" dirty="0" err="1" smtClean="0"/>
              <a:t>Angka</a:t>
            </a:r>
            <a:r>
              <a:rPr lang="en-GB" sz="2400" dirty="0" smtClean="0"/>
              <a:t> 1 </a:t>
            </a:r>
            <a:r>
              <a:rPr lang="en-GB" sz="2400" dirty="0" err="1" smtClean="0"/>
              <a:t>pada</a:t>
            </a:r>
            <a:r>
              <a:rPr lang="en-GB" sz="2400" dirty="0" smtClean="0"/>
              <a:t> MSD </a:t>
            </a:r>
            <a:r>
              <a:rPr lang="en-GB" sz="2400" dirty="0" err="1" smtClean="0"/>
              <a:t>menunjukkan</a:t>
            </a:r>
            <a:r>
              <a:rPr lang="en-GB" sz="2400" dirty="0" smtClean="0"/>
              <a:t> </a:t>
            </a:r>
            <a:r>
              <a:rPr lang="en-GB" sz="2400" dirty="0" err="1" smtClean="0"/>
              <a:t>nilai</a:t>
            </a:r>
            <a:r>
              <a:rPr lang="en-GB" sz="2400" dirty="0" smtClean="0"/>
              <a:t> </a:t>
            </a:r>
            <a:r>
              <a:rPr lang="en-GB" sz="2400" i="1" dirty="0" smtClean="0"/>
              <a:t>carry</a:t>
            </a:r>
            <a:r>
              <a:rPr lang="en-GB" sz="2400" dirty="0" smtClean="0"/>
              <a:t>, </a:t>
            </a:r>
            <a:r>
              <a:rPr lang="en-GB" sz="2400" dirty="0" err="1" smtClean="0"/>
              <a:t>sehingga</a:t>
            </a:r>
            <a:r>
              <a:rPr lang="en-GB" sz="2400" dirty="0" smtClean="0"/>
              <a:t> </a:t>
            </a:r>
            <a:r>
              <a:rPr lang="en-GB" sz="2400" dirty="0" err="1" smtClean="0"/>
              <a:t>hasil</a:t>
            </a:r>
            <a:r>
              <a:rPr lang="en-GB" sz="2400" dirty="0" smtClean="0"/>
              <a:t> </a:t>
            </a:r>
            <a:r>
              <a:rPr lang="en-GB" sz="2400" dirty="0" err="1" smtClean="0"/>
              <a:t>akhir</a:t>
            </a:r>
            <a:r>
              <a:rPr lang="en-GB" sz="2400" dirty="0" smtClean="0"/>
              <a:t> yang </a:t>
            </a:r>
            <a:r>
              <a:rPr lang="en-GB" sz="2400" dirty="0" err="1" smtClean="0"/>
              <a:t>didapat</a:t>
            </a:r>
            <a:r>
              <a:rPr lang="en-GB" sz="2400" dirty="0" smtClean="0"/>
              <a:t> </a:t>
            </a:r>
            <a:r>
              <a:rPr lang="en-GB" sz="2400" dirty="0" err="1" smtClean="0"/>
              <a:t>adalah</a:t>
            </a:r>
            <a:r>
              <a:rPr lang="en-GB" sz="2400" dirty="0"/>
              <a:t> +</a:t>
            </a:r>
            <a:r>
              <a:rPr lang="en-GB" sz="2400" dirty="0" smtClean="0"/>
              <a:t>61</a:t>
            </a:r>
            <a:r>
              <a:rPr lang="en-GB" sz="2400" baseline="-25000" dirty="0" smtClean="0"/>
              <a:t>10</a:t>
            </a:r>
            <a:r>
              <a:rPr lang="en-GB" sz="2400" dirty="0" smtClean="0"/>
              <a:t> </a:t>
            </a:r>
            <a:r>
              <a:rPr lang="en-GB" sz="2400" dirty="0" err="1" smtClean="0"/>
              <a:t>atau</a:t>
            </a:r>
            <a:r>
              <a:rPr lang="en-GB" sz="2400" dirty="0"/>
              <a:t> </a:t>
            </a:r>
            <a:r>
              <a:rPr lang="en-GB" sz="2400" dirty="0" smtClean="0"/>
              <a:t>61</a:t>
            </a:r>
            <a:r>
              <a:rPr lang="en-GB" sz="2400" baseline="-25000" dirty="0" smtClean="0"/>
              <a:t>10</a:t>
            </a:r>
            <a:r>
              <a:rPr lang="en-GB" sz="2400" dirty="0" smtClean="0"/>
              <a:t> </a:t>
            </a:r>
            <a:endParaRPr lang="en-US" sz="24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907704" y="2652434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55776" y="2652434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80312" y="3290678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+</a:t>
            </a:r>
            <a:endParaRPr lang="en-GB" sz="2800" b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551814"/>
              </p:ext>
            </p:extLst>
          </p:nvPr>
        </p:nvGraphicFramePr>
        <p:xfrm>
          <a:off x="2699792" y="2651317"/>
          <a:ext cx="4752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723914"/>
              </p:ext>
            </p:extLst>
          </p:nvPr>
        </p:nvGraphicFramePr>
        <p:xfrm>
          <a:off x="2699789" y="3144573"/>
          <a:ext cx="4752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V="1">
            <a:off x="2627784" y="3711916"/>
            <a:ext cx="4860540" cy="19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360611"/>
              </p:ext>
            </p:extLst>
          </p:nvPr>
        </p:nvGraphicFramePr>
        <p:xfrm>
          <a:off x="2195740" y="3936661"/>
          <a:ext cx="52565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658"/>
                <a:gridCol w="525658"/>
                <a:gridCol w="525658"/>
                <a:gridCol w="525658"/>
                <a:gridCol w="525658"/>
                <a:gridCol w="525658"/>
                <a:gridCol w="525658"/>
                <a:gridCol w="525658"/>
                <a:gridCol w="525658"/>
                <a:gridCol w="525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Content Placeholder 1"/>
          <p:cNvSpPr txBox="1">
            <a:spLocks/>
          </p:cNvSpPr>
          <p:nvPr/>
        </p:nvSpPr>
        <p:spPr>
          <a:xfrm>
            <a:off x="288694" y="2564904"/>
            <a:ext cx="8855306" cy="3312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700" dirty="0" err="1" smtClean="0"/>
              <a:t>Hasil</a:t>
            </a:r>
            <a:r>
              <a:rPr lang="en-GB" sz="2700" dirty="0" smtClean="0"/>
              <a:t> </a:t>
            </a:r>
            <a:r>
              <a:rPr lang="en-GB" sz="2700" dirty="0"/>
              <a:t>	</a:t>
            </a:r>
            <a:r>
              <a:rPr lang="en-GB" sz="2700" dirty="0" smtClean="0"/>
              <a:t>	</a:t>
            </a:r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2700" dirty="0" smtClean="0"/>
              <a:t>=</a:t>
            </a:r>
            <a:r>
              <a:rPr lang="en-GB" sz="2700" dirty="0"/>
              <a:t>					</a:t>
            </a:r>
            <a:endParaRPr lang="en-GB" sz="2700" dirty="0" smtClean="0"/>
          </a:p>
          <a:p>
            <a:pPr marL="0" indent="0">
              <a:buNone/>
            </a:pPr>
            <a:r>
              <a:rPr lang="en-GB" sz="2700" dirty="0" err="1" smtClean="0"/>
              <a:t>Koreksi</a:t>
            </a:r>
            <a:r>
              <a:rPr lang="en-GB" sz="2700" dirty="0"/>
              <a:t>	</a:t>
            </a:r>
            <a:r>
              <a:rPr lang="en-GB" sz="2700" dirty="0" smtClean="0"/>
              <a:t> =						=   6</a:t>
            </a:r>
            <a:r>
              <a:rPr lang="en-GB" sz="2800" baseline="-25000" dirty="0" smtClean="0"/>
              <a:t>10</a:t>
            </a:r>
            <a:endParaRPr lang="en-GB" sz="2700" dirty="0" smtClean="0"/>
          </a:p>
          <a:p>
            <a:pPr marL="0" indent="0">
              <a:buFont typeface="Arial" pitchFamily="34" charset="0"/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2700" dirty="0" err="1" smtClean="0"/>
              <a:t>Hasil</a:t>
            </a:r>
            <a:r>
              <a:rPr lang="en-GB" sz="2700" dirty="0" smtClean="0"/>
              <a:t> </a:t>
            </a:r>
            <a:r>
              <a:rPr lang="en-GB" sz="2700" dirty="0" err="1" smtClean="0"/>
              <a:t>Akhir</a:t>
            </a:r>
            <a:r>
              <a:rPr lang="en-GB" sz="2700" dirty="0"/>
              <a:t> </a:t>
            </a:r>
            <a:r>
              <a:rPr lang="en-GB" sz="2700" dirty="0" smtClean="0"/>
              <a:t>=</a:t>
            </a:r>
            <a:r>
              <a:rPr lang="en-GB" sz="2700" dirty="0"/>
              <a:t>						</a:t>
            </a:r>
            <a:r>
              <a:rPr lang="en-GB" sz="2700" dirty="0" smtClean="0"/>
              <a:t>	= +61</a:t>
            </a:r>
            <a:r>
              <a:rPr lang="en-GB" sz="2800" baseline="-25000" dirty="0" smtClean="0"/>
              <a:t>10</a:t>
            </a:r>
            <a:r>
              <a:rPr lang="en-GB" sz="2700" dirty="0" smtClean="0"/>
              <a:t>     					</a:t>
            </a:r>
            <a:endParaRPr lang="en-GB" sz="2700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288694" y="1334981"/>
            <a:ext cx="8384636" cy="1085908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400" dirty="0" err="1" smtClean="0"/>
              <a:t>Karena</a:t>
            </a:r>
            <a:r>
              <a:rPr lang="en-GB" sz="2400" dirty="0" smtClean="0"/>
              <a:t> </a:t>
            </a:r>
            <a:r>
              <a:rPr lang="en-GB" sz="2400" dirty="0" err="1" smtClean="0"/>
              <a:t>hasil</a:t>
            </a:r>
            <a:r>
              <a:rPr lang="en-GB" sz="2400" dirty="0" smtClean="0"/>
              <a:t> </a:t>
            </a:r>
            <a:r>
              <a:rPr lang="en-GB" sz="2400" dirty="0" err="1" smtClean="0"/>
              <a:t>awal</a:t>
            </a:r>
            <a:r>
              <a:rPr lang="en-GB" sz="2400" dirty="0" smtClean="0"/>
              <a:t> </a:t>
            </a:r>
            <a:r>
              <a:rPr lang="en-GB" sz="2400" dirty="0" err="1" smtClean="0"/>
              <a:t>memiliki</a:t>
            </a:r>
            <a:r>
              <a:rPr lang="en-GB" sz="2400" dirty="0" smtClean="0"/>
              <a:t> </a:t>
            </a:r>
            <a:r>
              <a:rPr lang="en-GB" sz="2400" dirty="0" err="1" smtClean="0"/>
              <a:t>nilai</a:t>
            </a:r>
            <a:r>
              <a:rPr lang="en-GB" sz="2400" dirty="0" smtClean="0"/>
              <a:t> BCD yang </a:t>
            </a:r>
            <a:r>
              <a:rPr lang="en-GB" sz="2400" dirty="0" err="1" smtClean="0"/>
              <a:t>lebih</a:t>
            </a:r>
            <a:r>
              <a:rPr lang="en-GB" sz="2400" dirty="0" smtClean="0"/>
              <a:t> </a:t>
            </a:r>
            <a:r>
              <a:rPr lang="en-GB" sz="2400" dirty="0" err="1" smtClean="0"/>
              <a:t>besar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9</a:t>
            </a:r>
            <a:r>
              <a:rPr lang="en-GB" sz="2400" baseline="-25000" dirty="0" smtClean="0"/>
              <a:t>10</a:t>
            </a:r>
            <a:r>
              <a:rPr lang="en-GB" sz="2400" dirty="0" smtClean="0"/>
              <a:t>, </a:t>
            </a:r>
            <a:r>
              <a:rPr lang="en-GB" sz="2400" dirty="0" err="1" smtClean="0"/>
              <a:t>maka</a:t>
            </a:r>
            <a:r>
              <a:rPr lang="en-GB" sz="2400" dirty="0" smtClean="0"/>
              <a:t> </a:t>
            </a:r>
            <a:r>
              <a:rPr lang="en-GB" sz="2400" dirty="0" err="1" smtClean="0"/>
              <a:t>harus</a:t>
            </a:r>
            <a:r>
              <a:rPr lang="en-GB" sz="2400" dirty="0" smtClean="0"/>
              <a:t> </a:t>
            </a:r>
            <a:r>
              <a:rPr lang="en-GB" sz="2400" dirty="0" err="1" smtClean="0"/>
              <a:t>ditambahkan</a:t>
            </a:r>
            <a:r>
              <a:rPr lang="en-GB" sz="2400" dirty="0" smtClean="0"/>
              <a:t>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</a:t>
            </a:r>
            <a:r>
              <a:rPr lang="en-GB" sz="2400" dirty="0" err="1" smtClean="0"/>
              <a:t>nilai</a:t>
            </a:r>
            <a:r>
              <a:rPr lang="en-GB" sz="2400" dirty="0" smtClean="0"/>
              <a:t> </a:t>
            </a:r>
            <a:r>
              <a:rPr lang="en-GB" sz="2400" dirty="0" err="1" smtClean="0"/>
              <a:t>koreksi</a:t>
            </a:r>
            <a:r>
              <a:rPr lang="en-GB" sz="2400" dirty="0" smtClean="0"/>
              <a:t> </a:t>
            </a:r>
            <a:r>
              <a:rPr lang="en-GB" sz="2400" dirty="0" err="1" smtClean="0"/>
              <a:t>sebesar</a:t>
            </a:r>
            <a:r>
              <a:rPr lang="en-GB" sz="2400" dirty="0"/>
              <a:t> </a:t>
            </a:r>
            <a:r>
              <a:rPr lang="en-GB" sz="2400" dirty="0" smtClean="0"/>
              <a:t>6</a:t>
            </a:r>
            <a:r>
              <a:rPr lang="en-GB" sz="2400" baseline="-25000" dirty="0" smtClean="0"/>
              <a:t>10</a:t>
            </a:r>
            <a:r>
              <a:rPr lang="en-GB" sz="2400" dirty="0" smtClean="0"/>
              <a:t>. </a:t>
            </a:r>
            <a:endParaRPr lang="en-US" sz="2400" dirty="0" smtClean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091408" y="548680"/>
            <a:ext cx="4961184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Operasi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d-ID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Pengurangan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BCD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19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251520" y="1700808"/>
            <a:ext cx="8640960" cy="3744416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d-ID" sz="2400" b="1" i="1" dirty="0"/>
              <a:t>Jawablah pertanyaan di bawah ini dengan singkat dan </a:t>
            </a:r>
            <a:r>
              <a:rPr lang="id-ID" sz="2400" b="1" i="1" dirty="0" smtClean="0"/>
              <a:t>jelas</a:t>
            </a:r>
            <a:endParaRPr lang="en-US" sz="2400" b="1" i="1" dirty="0" smtClean="0"/>
          </a:p>
          <a:p>
            <a:endParaRPr lang="en-US" sz="2400" i="1" dirty="0"/>
          </a:p>
          <a:p>
            <a:pPr marL="457200" lvl="0" indent="-457200">
              <a:buFont typeface="+mj-lt"/>
              <a:buAutoNum type="arabicPeriod"/>
            </a:pPr>
            <a:r>
              <a:rPr lang="en-GB" sz="2400" dirty="0" err="1" smtClean="0"/>
              <a:t>Apa</a:t>
            </a:r>
            <a:r>
              <a:rPr lang="en-GB" sz="2400" dirty="0" smtClean="0"/>
              <a:t> yang </a:t>
            </a:r>
            <a:r>
              <a:rPr lang="en-GB" sz="2400" dirty="0" err="1" smtClean="0"/>
              <a:t>dimaksud</a:t>
            </a:r>
            <a:r>
              <a:rPr lang="en-GB" sz="2400" dirty="0" smtClean="0"/>
              <a:t>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</a:t>
            </a:r>
            <a:r>
              <a:rPr lang="en-GB" sz="2400" dirty="0" err="1" smtClean="0"/>
              <a:t>komplemen</a:t>
            </a:r>
            <a:r>
              <a:rPr lang="en-GB" sz="2400" dirty="0" smtClean="0"/>
              <a:t>, LSD, MSD, </a:t>
            </a:r>
            <a:r>
              <a:rPr lang="en-GB" sz="2400" dirty="0" err="1" smtClean="0"/>
              <a:t>dan</a:t>
            </a:r>
            <a:r>
              <a:rPr lang="en-GB" sz="2400" dirty="0" smtClean="0"/>
              <a:t> EAC?</a:t>
            </a:r>
            <a:endParaRPr lang="id-ID" sz="2400" dirty="0" smtClean="0"/>
          </a:p>
          <a:p>
            <a:pPr marL="457200" lvl="0" indent="-457200">
              <a:buFont typeface="+mj-lt"/>
              <a:buAutoNum type="arabicPeriod"/>
            </a:pPr>
            <a:endParaRPr lang="en-GB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dirty="0" err="1" smtClean="0"/>
              <a:t>Berapa</a:t>
            </a:r>
            <a:r>
              <a:rPr lang="en-GB" sz="2400" dirty="0" smtClean="0"/>
              <a:t> </a:t>
            </a:r>
            <a:r>
              <a:rPr lang="en-GB" sz="2400" dirty="0" err="1" smtClean="0"/>
              <a:t>hasil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</a:t>
            </a:r>
            <a:r>
              <a:rPr lang="en-GB" sz="2400" dirty="0" err="1" smtClean="0"/>
              <a:t>penjumlahan</a:t>
            </a:r>
            <a:r>
              <a:rPr lang="en-GB" sz="2400" dirty="0" smtClean="0"/>
              <a:t> 100101 + 110010?</a:t>
            </a: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en-GB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Berapa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pengurangan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BCD 1000 0110 0001 – 0001 1001 0011?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733265" y="581033"/>
            <a:ext cx="5677469" cy="1047767"/>
            <a:chOff x="1733265" y="468936"/>
            <a:chExt cx="5677469" cy="1047767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733265" y="680928"/>
              <a:ext cx="5677469" cy="835775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 dirty="0" smtClean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TUGAS</a:t>
              </a:r>
              <a:endParaRPr lang="id-ID" sz="4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195736" y="468936"/>
              <a:ext cx="716508" cy="716508"/>
            </a:xfrm>
            <a:prstGeom prst="ellipse">
              <a:avLst/>
            </a:prstGeom>
            <a:solidFill>
              <a:srgbClr val="C00000">
                <a:alpha val="8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Oval 8"/>
            <p:cNvSpPr/>
            <p:nvPr/>
          </p:nvSpPr>
          <p:spPr>
            <a:xfrm>
              <a:off x="2568942" y="906622"/>
              <a:ext cx="460211" cy="46021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Oval 9"/>
            <p:cNvSpPr/>
            <p:nvPr/>
          </p:nvSpPr>
          <p:spPr>
            <a:xfrm>
              <a:off x="6084168" y="736542"/>
              <a:ext cx="684923" cy="68492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6554568" y="785301"/>
              <a:ext cx="195802" cy="19580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Oval 11"/>
            <p:cNvSpPr/>
            <p:nvPr/>
          </p:nvSpPr>
          <p:spPr>
            <a:xfrm>
              <a:off x="5292080" y="1124744"/>
              <a:ext cx="169653" cy="16965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834409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339752" y="360977"/>
            <a:ext cx="6802760" cy="8357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Aljabar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 Boolean</a:t>
            </a:r>
            <a:endParaRPr lang="id-ID" sz="2000" b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48780"/>
            <a:ext cx="6984776" cy="3960440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GB" sz="2800" spc="50" dirty="0" err="1" smtClean="0"/>
              <a:t>Aljabar</a:t>
            </a:r>
            <a:r>
              <a:rPr lang="en-GB" sz="2800" spc="50" dirty="0" smtClean="0"/>
              <a:t> Boolean </a:t>
            </a:r>
            <a:r>
              <a:rPr lang="en-GB" sz="2800" spc="50" dirty="0" err="1" smtClean="0"/>
              <a:t>hanya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memiliki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dua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jenis</a:t>
            </a:r>
            <a:r>
              <a:rPr lang="en-GB" sz="2800" spc="50" dirty="0" smtClean="0"/>
              <a:t> </a:t>
            </a:r>
            <a:r>
              <a:rPr lang="en-GB" sz="2800" i="1" spc="50" dirty="0" smtClean="0"/>
              <a:t>input</a:t>
            </a:r>
            <a:r>
              <a:rPr lang="en-GB" sz="2800" spc="50" dirty="0" smtClean="0"/>
              <a:t>, </a:t>
            </a:r>
            <a:r>
              <a:rPr lang="en-GB" sz="2800" spc="50" dirty="0" err="1" smtClean="0"/>
              <a:t>yaitu</a:t>
            </a:r>
            <a:r>
              <a:rPr lang="en-GB" sz="2800" spc="50" dirty="0" smtClean="0"/>
              <a:t> 0 </a:t>
            </a:r>
            <a:r>
              <a:rPr lang="en-GB" sz="2800" spc="50" dirty="0" err="1" smtClean="0"/>
              <a:t>dan</a:t>
            </a:r>
            <a:r>
              <a:rPr lang="en-GB" sz="2800" spc="50" dirty="0" smtClean="0"/>
              <a:t> 1, </a:t>
            </a:r>
            <a:r>
              <a:rPr lang="en-GB" sz="2800" spc="50" dirty="0" err="1" smtClean="0"/>
              <a:t>sejalan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dengan</a:t>
            </a:r>
            <a:r>
              <a:rPr lang="en-GB" sz="2800" spc="50" dirty="0" smtClean="0"/>
              <a:t> proses </a:t>
            </a:r>
            <a:r>
              <a:rPr lang="en-GB" sz="2800" spc="50" dirty="0" err="1" smtClean="0"/>
              <a:t>operasi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bilangan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biner</a:t>
            </a:r>
            <a:r>
              <a:rPr lang="en-GB" sz="2800" spc="50" dirty="0" smtClean="0"/>
              <a:t>. </a:t>
            </a:r>
            <a:endParaRPr lang="id-ID" sz="2800" spc="50" dirty="0" smtClean="0"/>
          </a:p>
          <a:p>
            <a:pPr marL="0" indent="0" algn="just">
              <a:buNone/>
            </a:pPr>
            <a:r>
              <a:rPr lang="en-GB" sz="3000" spc="50" dirty="0" err="1" smtClean="0"/>
              <a:t>Dalam</a:t>
            </a:r>
            <a:r>
              <a:rPr lang="en-GB" sz="3000" spc="50" dirty="0" smtClean="0"/>
              <a:t> </a:t>
            </a:r>
            <a:r>
              <a:rPr lang="en-GB" sz="3000" spc="50" dirty="0" err="1" smtClean="0"/>
              <a:t>mengoperasikan</a:t>
            </a:r>
            <a:r>
              <a:rPr lang="en-GB" sz="3000" spc="50" dirty="0" smtClean="0"/>
              <a:t> </a:t>
            </a:r>
            <a:r>
              <a:rPr lang="en-GB" sz="3000" spc="50" dirty="0" err="1" smtClean="0"/>
              <a:t>aljabar</a:t>
            </a:r>
            <a:r>
              <a:rPr lang="en-GB" sz="3000" spc="50" dirty="0" smtClean="0"/>
              <a:t> Boolean, </a:t>
            </a:r>
            <a:r>
              <a:rPr lang="en-GB" sz="3000" spc="50" dirty="0" err="1" smtClean="0"/>
              <a:t>hanya</a:t>
            </a:r>
            <a:r>
              <a:rPr lang="en-GB" sz="3000" spc="50" dirty="0" smtClean="0"/>
              <a:t> </a:t>
            </a:r>
            <a:r>
              <a:rPr lang="en-GB" sz="3000" spc="50" dirty="0" err="1" smtClean="0"/>
              <a:t>dikenal</a:t>
            </a:r>
            <a:r>
              <a:rPr lang="en-GB" sz="3000" spc="50" dirty="0" smtClean="0"/>
              <a:t> </a:t>
            </a:r>
            <a:r>
              <a:rPr lang="en-GB" sz="3000" spc="50" dirty="0" err="1" smtClean="0"/>
              <a:t>tiga</a:t>
            </a:r>
            <a:r>
              <a:rPr lang="en-GB" sz="3000" spc="50" dirty="0" smtClean="0"/>
              <a:t> </a:t>
            </a:r>
            <a:r>
              <a:rPr lang="en-GB" sz="3000" spc="50" dirty="0" err="1" smtClean="0"/>
              <a:t>jenis</a:t>
            </a:r>
            <a:r>
              <a:rPr lang="en-GB" sz="3000" spc="50" dirty="0" smtClean="0"/>
              <a:t> </a:t>
            </a:r>
            <a:r>
              <a:rPr lang="en-GB" sz="3000" spc="50" dirty="0" err="1" smtClean="0"/>
              <a:t>operasi</a:t>
            </a:r>
            <a:r>
              <a:rPr lang="en-GB" sz="3000" spc="50" dirty="0" smtClean="0"/>
              <a:t> </a:t>
            </a:r>
            <a:r>
              <a:rPr lang="en-GB" sz="3000" spc="50" dirty="0" err="1" smtClean="0"/>
              <a:t>dasar</a:t>
            </a:r>
            <a:r>
              <a:rPr lang="en-GB" sz="3000" spc="50" dirty="0" smtClean="0"/>
              <a:t>, </a:t>
            </a:r>
            <a:r>
              <a:rPr lang="en-GB" sz="3000" spc="50" dirty="0" err="1" smtClean="0"/>
              <a:t>yaitu</a:t>
            </a:r>
            <a:r>
              <a:rPr lang="en-GB" sz="3000" spc="50" dirty="0" smtClean="0"/>
              <a:t> </a:t>
            </a:r>
            <a:r>
              <a:rPr lang="en-GB" sz="3000" spc="50" dirty="0" err="1" smtClean="0"/>
              <a:t>penjumlahan</a:t>
            </a:r>
            <a:r>
              <a:rPr lang="en-GB" sz="3000" spc="50" dirty="0" smtClean="0"/>
              <a:t>, </a:t>
            </a:r>
            <a:r>
              <a:rPr lang="en-GB" sz="3000" spc="50" dirty="0" err="1" smtClean="0"/>
              <a:t>perkalian</a:t>
            </a:r>
            <a:r>
              <a:rPr lang="en-GB" sz="3000" spc="50" dirty="0" smtClean="0"/>
              <a:t>, </a:t>
            </a:r>
            <a:r>
              <a:rPr lang="en-GB" sz="3000" spc="50" dirty="0" err="1" smtClean="0"/>
              <a:t>dan</a:t>
            </a:r>
            <a:r>
              <a:rPr lang="en-GB" sz="3000" spc="50" dirty="0" smtClean="0"/>
              <a:t> </a:t>
            </a:r>
            <a:r>
              <a:rPr lang="en-GB" sz="3000" spc="50" dirty="0" err="1" smtClean="0"/>
              <a:t>inversi</a:t>
            </a:r>
            <a:r>
              <a:rPr lang="en-GB" sz="3000" spc="50" dirty="0" smtClean="0"/>
              <a:t>. </a:t>
            </a:r>
            <a:endParaRPr lang="id-ID" sz="3000" spc="50" dirty="0" smtClean="0"/>
          </a:p>
          <a:p>
            <a:pPr marL="0" indent="0" algn="just">
              <a:buNone/>
            </a:pPr>
            <a:r>
              <a:rPr lang="en-GB" sz="2800" spc="50" dirty="0" err="1" smtClean="0"/>
              <a:t>Dengan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aljabar</a:t>
            </a:r>
            <a:r>
              <a:rPr lang="en-GB" sz="2800" spc="50" dirty="0" smtClean="0"/>
              <a:t> Boolean, </a:t>
            </a:r>
            <a:r>
              <a:rPr lang="en-GB" sz="2800" spc="50" dirty="0" err="1" smtClean="0"/>
              <a:t>anda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dapat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mempersingkat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penulisan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persamaan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logika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atau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meminimalisasi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rangkaian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logika</a:t>
            </a:r>
            <a:r>
              <a:rPr lang="en-GB" sz="2800" spc="50" dirty="0" smtClean="0"/>
              <a:t> yang </a:t>
            </a:r>
            <a:r>
              <a:rPr lang="en-GB" sz="2800" spc="50" dirty="0" err="1" smtClean="0"/>
              <a:t>dibuat</a:t>
            </a:r>
            <a:r>
              <a:rPr lang="en-GB" sz="2800" spc="50" dirty="0" smtClean="0"/>
              <a:t>. </a:t>
            </a:r>
            <a:r>
              <a:rPr lang="en-GB" sz="2800" spc="50" dirty="0" err="1" smtClean="0"/>
              <a:t>Terdapat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beberapa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pedoman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dalam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penerapan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teori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aljabar</a:t>
            </a:r>
            <a:r>
              <a:rPr lang="en-GB" sz="2800" spc="50" dirty="0" smtClean="0"/>
              <a:t> Boolean </a:t>
            </a:r>
            <a:r>
              <a:rPr lang="en-GB" sz="2800" spc="50" dirty="0" err="1" smtClean="0"/>
              <a:t>pada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tabel</a:t>
            </a:r>
            <a:r>
              <a:rPr lang="en-GB" sz="2800" spc="50" dirty="0" smtClean="0"/>
              <a:t> di </a:t>
            </a:r>
            <a:r>
              <a:rPr lang="en-GB" sz="2800" spc="50" dirty="0" err="1" smtClean="0"/>
              <a:t>halaman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berikutnya</a:t>
            </a:r>
            <a:r>
              <a:rPr lang="en-GB" sz="2800" dirty="0" smtClean="0"/>
              <a:t>.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045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95536" y="1340768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err="1" smtClean="0"/>
              <a:t>Tabel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teorema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Aljabar</a:t>
            </a:r>
            <a:r>
              <a:rPr lang="en-GB" sz="2000" b="1" dirty="0" smtClean="0"/>
              <a:t> Boolean</a:t>
            </a:r>
            <a:endParaRPr lang="en-GB" sz="2000" b="1" dirty="0"/>
          </a:p>
        </p:txBody>
      </p:sp>
      <p:graphicFrame>
        <p:nvGraphicFramePr>
          <p:cNvPr id="11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280802"/>
              </p:ext>
            </p:extLst>
          </p:nvPr>
        </p:nvGraphicFramePr>
        <p:xfrm>
          <a:off x="2987824" y="188640"/>
          <a:ext cx="5688632" cy="5791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736304"/>
                <a:gridCol w="2952328"/>
              </a:tblGrid>
              <a:tr h="191344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PERSAMAAN</a:t>
                      </a:r>
                      <a:endParaRPr lang="en-GB" sz="14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KETERANGAN</a:t>
                      </a:r>
                      <a:endParaRPr lang="en-GB" sz="14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657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 . 0 = 0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657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 . 1 = A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657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</a:t>
                      </a:r>
                      <a:r>
                        <a:rPr lang="en-GB" sz="1400" baseline="0" dirty="0" smtClean="0"/>
                        <a:t> . A = A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6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 . </a:t>
                      </a:r>
                      <a:r>
                        <a:rPr lang="el-GR" sz="1400" dirty="0" smtClean="0"/>
                        <a:t>Ᾱ</a:t>
                      </a:r>
                      <a:r>
                        <a:rPr lang="en-GB" sz="1400" dirty="0" smtClean="0"/>
                        <a:t> = 0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657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 + 0 = A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657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 + 1 = 1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657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 + A = A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6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 + </a:t>
                      </a:r>
                      <a:r>
                        <a:rPr lang="el-GR" sz="1400" dirty="0" smtClean="0"/>
                        <a:t>Ᾱ</a:t>
                      </a:r>
                      <a:r>
                        <a:rPr lang="en-GB" sz="1400" dirty="0" smtClean="0"/>
                        <a:t> = 1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6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 + AB = A</a:t>
                      </a:r>
                      <a:endParaRPr lang="en-GB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657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 +</a:t>
                      </a:r>
                      <a:r>
                        <a:rPr lang="en-GB" sz="1400" baseline="0" dirty="0" smtClean="0"/>
                        <a:t> AB = A + B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6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 +</a:t>
                      </a:r>
                      <a:r>
                        <a:rPr lang="en-GB" sz="1400" baseline="0" dirty="0" smtClean="0"/>
                        <a:t> B = </a:t>
                      </a:r>
                      <a:r>
                        <a:rPr lang="el-GR" sz="1400" dirty="0" smtClean="0"/>
                        <a:t>Ᾱ</a:t>
                      </a:r>
                      <a:r>
                        <a:rPr lang="en-GB" sz="1400" baseline="0" dirty="0" smtClean="0"/>
                        <a:t> . B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6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(A</a:t>
                      </a:r>
                      <a:r>
                        <a:rPr lang="en-GB" sz="1400" baseline="0" dirty="0" smtClean="0"/>
                        <a:t> . B) = </a:t>
                      </a:r>
                      <a:r>
                        <a:rPr lang="el-GR" sz="1400" dirty="0" smtClean="0"/>
                        <a:t>Ᾱ</a:t>
                      </a:r>
                      <a:r>
                        <a:rPr lang="en-GB" sz="1400" baseline="0" dirty="0" smtClean="0"/>
                        <a:t> + B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657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 +</a:t>
                      </a:r>
                      <a:r>
                        <a:rPr lang="en-GB" sz="1400" baseline="0" dirty="0" smtClean="0"/>
                        <a:t> B = B + A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Komutatif</a:t>
                      </a:r>
                      <a:r>
                        <a:rPr lang="en-GB" sz="1400" dirty="0" smtClean="0"/>
                        <a:t> OR</a:t>
                      </a:r>
                      <a:endParaRPr lang="en-GB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657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A. B = B</a:t>
                      </a:r>
                      <a:r>
                        <a:rPr lang="en-GB" sz="1400" baseline="0" dirty="0" smtClean="0"/>
                        <a:t> . A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Komutatif</a:t>
                      </a:r>
                      <a:r>
                        <a:rPr lang="en-GB" sz="1400" dirty="0" smtClean="0"/>
                        <a:t> AND</a:t>
                      </a:r>
                      <a:endParaRPr lang="en-GB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657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A+(B+C)</a:t>
                      </a:r>
                      <a:r>
                        <a:rPr lang="en-GB" sz="1400" baseline="0" dirty="0" smtClean="0"/>
                        <a:t> = (A+B)+C = A+B+C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Asosiatif</a:t>
                      </a:r>
                      <a:r>
                        <a:rPr lang="en-GB" sz="1400" dirty="0" smtClean="0"/>
                        <a:t> OR</a:t>
                      </a:r>
                      <a:endParaRPr lang="en-GB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657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A(BC) = (AB) C = ABC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Asosiatif</a:t>
                      </a:r>
                      <a:r>
                        <a:rPr lang="en-GB" sz="1400" dirty="0" smtClean="0"/>
                        <a:t> AND</a:t>
                      </a:r>
                      <a:endParaRPr lang="en-GB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657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A(B+C)</a:t>
                      </a:r>
                      <a:r>
                        <a:rPr lang="en-GB" sz="1400" baseline="0" dirty="0" smtClean="0"/>
                        <a:t> = AB + AC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Distributif</a:t>
                      </a:r>
                      <a:r>
                        <a:rPr lang="en-GB" sz="1400" dirty="0" smtClean="0"/>
                        <a:t> OR</a:t>
                      </a:r>
                      <a:endParaRPr lang="en-GB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657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(A+B)(C+D) = AC+BC+AD+BD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Distributif</a:t>
                      </a:r>
                      <a:r>
                        <a:rPr lang="en-GB" sz="1400" dirty="0" smtClean="0"/>
                        <a:t> AND</a:t>
                      </a:r>
                      <a:endParaRPr lang="en-GB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4139952" y="328498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16016" y="3906000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51920" y="390600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51920" y="360000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44008" y="3618000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23528" y="2067536"/>
            <a:ext cx="2448272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1680104" y="2307936"/>
            <a:ext cx="1091696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Isosceles Triangle 6"/>
          <p:cNvSpPr/>
          <p:nvPr/>
        </p:nvSpPr>
        <p:spPr>
          <a:xfrm>
            <a:off x="323528" y="1340768"/>
            <a:ext cx="648072" cy="707886"/>
          </a:xfrm>
          <a:prstGeom prst="triangle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808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2" y="1755496"/>
            <a:ext cx="4320482" cy="4049768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2500" spc="50" dirty="0" err="1" smtClean="0"/>
              <a:t>Operasi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aritmetika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pada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bilangan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biner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dapat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berupa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penjumlahan</a:t>
            </a:r>
            <a:r>
              <a:rPr lang="en-GB" sz="2500" spc="50" dirty="0" smtClean="0"/>
              <a:t>, </a:t>
            </a:r>
            <a:r>
              <a:rPr lang="en-GB" sz="2500" spc="50" dirty="0" err="1" smtClean="0"/>
              <a:t>pengurangan</a:t>
            </a:r>
            <a:r>
              <a:rPr lang="en-GB" sz="2500" spc="50" dirty="0" smtClean="0"/>
              <a:t>, </a:t>
            </a:r>
            <a:r>
              <a:rPr lang="en-GB" sz="2500" spc="50" dirty="0" err="1" smtClean="0"/>
              <a:t>pembagian</a:t>
            </a:r>
            <a:r>
              <a:rPr lang="en-GB" sz="2500" spc="50" dirty="0" smtClean="0"/>
              <a:t>, </a:t>
            </a:r>
            <a:r>
              <a:rPr lang="en-GB" sz="2500" spc="50" dirty="0" err="1" smtClean="0"/>
              <a:t>dan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perkalian</a:t>
            </a:r>
            <a:r>
              <a:rPr lang="en-GB" sz="2500" spc="50" dirty="0" smtClean="0"/>
              <a:t>. </a:t>
            </a:r>
            <a:r>
              <a:rPr lang="en-GB" sz="2500" spc="50" dirty="0" err="1" smtClean="0"/>
              <a:t>Prinsip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dasar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penjumlahan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biner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dapat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dilihat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pada</a:t>
            </a:r>
            <a:r>
              <a:rPr lang="en-GB" sz="2500" spc="50" dirty="0" smtClean="0"/>
              <a:t> </a:t>
            </a:r>
            <a:r>
              <a:rPr lang="en-GB" sz="2500" spc="50" dirty="0" err="1" smtClean="0"/>
              <a:t>tabel</a:t>
            </a:r>
            <a:r>
              <a:rPr lang="en-GB" sz="2500" spc="50" dirty="0" smtClean="0"/>
              <a:t> di </a:t>
            </a:r>
            <a:r>
              <a:rPr lang="en-GB" sz="2500" spc="50" dirty="0" err="1" smtClean="0"/>
              <a:t>samping</a:t>
            </a:r>
            <a:r>
              <a:rPr lang="en-GB" sz="2500" spc="50" dirty="0" smtClean="0"/>
              <a:t>. </a:t>
            </a:r>
            <a:endParaRPr lang="en-US" sz="2500" spc="50" dirty="0" smtClean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203751"/>
              </p:ext>
            </p:extLst>
          </p:nvPr>
        </p:nvGraphicFramePr>
        <p:xfrm>
          <a:off x="5148064" y="2420888"/>
          <a:ext cx="3360712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79397"/>
                <a:gridCol w="18813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Input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 smtClean="0"/>
                        <a:t>Hasil</a:t>
                      </a:r>
                      <a:r>
                        <a:rPr lang="en-GB" sz="2000" dirty="0" smtClean="0"/>
                        <a:t> </a:t>
                      </a:r>
                      <a:r>
                        <a:rPr lang="en-GB" sz="2000" dirty="0" err="1" smtClean="0"/>
                        <a:t>Jumlah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 + 0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 + 1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 + 0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 + 1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10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 + 1 + 1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11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339752" y="360977"/>
            <a:ext cx="6802760" cy="8357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OPERASI PENJUMLAHAN BILANGAN</a:t>
            </a:r>
            <a:endParaRPr lang="id-ID" sz="1800" b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9051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7071592" y="213285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719664" y="2132856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6896" y="1987723"/>
            <a:ext cx="8229600" cy="4177581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Berapakah</a:t>
            </a:r>
            <a:r>
              <a:rPr lang="en-GB" dirty="0" smtClean="0"/>
              <a:t> </a:t>
            </a:r>
            <a:r>
              <a:rPr lang="en-GB" dirty="0" err="1" smtClean="0"/>
              <a:t>hasil</a:t>
            </a:r>
            <a:r>
              <a:rPr lang="en-GB" dirty="0" smtClean="0"/>
              <a:t> </a:t>
            </a:r>
            <a:r>
              <a:rPr lang="en-GB" dirty="0" err="1" smtClean="0"/>
              <a:t>penjumlahan</a:t>
            </a:r>
            <a:r>
              <a:rPr lang="en-GB" dirty="0" smtClean="0"/>
              <a:t> 11011 </a:t>
            </a:r>
            <a:r>
              <a:rPr lang="en-GB" dirty="0" err="1" smtClean="0"/>
              <a:t>dan</a:t>
            </a:r>
            <a:r>
              <a:rPr lang="en-GB" dirty="0" smtClean="0"/>
              <a:t> 101?</a:t>
            </a:r>
          </a:p>
          <a:p>
            <a:pPr marL="0" indent="0">
              <a:buNone/>
            </a:pPr>
            <a:r>
              <a:rPr lang="en-GB" dirty="0" smtClean="0"/>
              <a:t>Carry = </a:t>
            </a:r>
          </a:p>
          <a:p>
            <a:pPr marL="0" indent="0">
              <a:buNone/>
            </a:pPr>
            <a:r>
              <a:rPr lang="en-GB" dirty="0" smtClean="0"/>
              <a:t>A</a:t>
            </a:r>
            <a:r>
              <a:rPr lang="en-GB" baseline="-25000" dirty="0" smtClean="0"/>
              <a:t>2</a:t>
            </a:r>
            <a:r>
              <a:rPr lang="en-GB" dirty="0"/>
              <a:t>	</a:t>
            </a:r>
            <a:r>
              <a:rPr lang="en-GB" dirty="0" smtClean="0"/>
              <a:t> =					= 27</a:t>
            </a:r>
            <a:r>
              <a:rPr lang="en-GB" baseline="-25000" dirty="0" smtClean="0"/>
              <a:t>10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</a:t>
            </a:r>
            <a:r>
              <a:rPr lang="en-GB" baseline="-25000" dirty="0" smtClean="0"/>
              <a:t>2</a:t>
            </a:r>
            <a:r>
              <a:rPr lang="en-GB" dirty="0" smtClean="0"/>
              <a:t> 	 =					= 5</a:t>
            </a:r>
            <a:r>
              <a:rPr lang="en-GB" baseline="-25000" dirty="0" smtClean="0"/>
              <a:t>10</a:t>
            </a:r>
            <a:endParaRPr lang="en-GB" dirty="0" smtClean="0"/>
          </a:p>
          <a:p>
            <a:pPr marL="0" indent="0">
              <a:buNone/>
            </a:pPr>
            <a:endParaRPr lang="en-GB" sz="1100" dirty="0" smtClean="0"/>
          </a:p>
          <a:p>
            <a:pPr marL="0" indent="0">
              <a:buNone/>
            </a:pPr>
            <a:r>
              <a:rPr lang="en-GB" dirty="0" smtClean="0"/>
              <a:t>A + B  =     					= 32</a:t>
            </a:r>
            <a:r>
              <a:rPr lang="en-GB" baseline="-25000" dirty="0" smtClean="0"/>
              <a:t>10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154693"/>
              </p:ext>
            </p:extLst>
          </p:nvPr>
        </p:nvGraphicFramePr>
        <p:xfrm>
          <a:off x="3039146" y="2708920"/>
          <a:ext cx="28083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11684"/>
              </p:ext>
            </p:extLst>
          </p:nvPr>
        </p:nvGraphicFramePr>
        <p:xfrm>
          <a:off x="3039146" y="3274184"/>
          <a:ext cx="28083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176205"/>
              </p:ext>
            </p:extLst>
          </p:nvPr>
        </p:nvGraphicFramePr>
        <p:xfrm>
          <a:off x="3039144" y="3850248"/>
          <a:ext cx="28083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86772"/>
              </p:ext>
            </p:extLst>
          </p:nvPr>
        </p:nvGraphicFramePr>
        <p:xfrm>
          <a:off x="2463082" y="4570328"/>
          <a:ext cx="338437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062"/>
                <a:gridCol w="564062"/>
                <a:gridCol w="564062"/>
                <a:gridCol w="564062"/>
                <a:gridCol w="564062"/>
                <a:gridCol w="564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806896" y="4437112"/>
            <a:ext cx="51845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91472" y="417550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+</a:t>
            </a:r>
            <a:endParaRPr lang="en-GB" sz="2800" b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710680" y="863916"/>
            <a:ext cx="5722640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Operasi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Penjumlahan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Biner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48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7071592" y="2024927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719664" y="2024927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6896" y="1879794"/>
            <a:ext cx="8229600" cy="4177581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Berapakah</a:t>
            </a:r>
            <a:r>
              <a:rPr lang="en-GB" dirty="0" smtClean="0"/>
              <a:t> </a:t>
            </a:r>
            <a:r>
              <a:rPr lang="en-GB" dirty="0" err="1" smtClean="0"/>
              <a:t>hasil</a:t>
            </a:r>
            <a:r>
              <a:rPr lang="en-GB" dirty="0" smtClean="0"/>
              <a:t> </a:t>
            </a:r>
            <a:r>
              <a:rPr lang="en-GB" dirty="0" err="1" smtClean="0"/>
              <a:t>penjumlahan</a:t>
            </a:r>
            <a:r>
              <a:rPr lang="en-GB" dirty="0" smtClean="0"/>
              <a:t> 354</a:t>
            </a:r>
            <a:r>
              <a:rPr lang="en-GB" baseline="-25000" dirty="0" smtClean="0"/>
              <a:t>8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513</a:t>
            </a:r>
            <a:r>
              <a:rPr lang="en-GB" baseline="-25000" dirty="0" smtClean="0"/>
              <a:t>8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r>
              <a:rPr lang="en-GB" dirty="0" smtClean="0"/>
              <a:t>Carry = </a:t>
            </a:r>
          </a:p>
          <a:p>
            <a:pPr marL="0" indent="0">
              <a:buNone/>
            </a:pPr>
            <a:r>
              <a:rPr lang="en-GB" dirty="0" smtClean="0"/>
              <a:t>A</a:t>
            </a:r>
            <a:r>
              <a:rPr lang="en-GB" baseline="-25000" dirty="0" smtClean="0"/>
              <a:t>2</a:t>
            </a:r>
            <a:r>
              <a:rPr lang="en-GB" dirty="0"/>
              <a:t>	</a:t>
            </a:r>
            <a:r>
              <a:rPr lang="en-GB" dirty="0" smtClean="0"/>
              <a:t> =					= 236</a:t>
            </a:r>
            <a:r>
              <a:rPr lang="en-GB" baseline="-25000" dirty="0" smtClean="0"/>
              <a:t>10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</a:t>
            </a:r>
            <a:r>
              <a:rPr lang="en-GB" baseline="-25000" dirty="0" smtClean="0"/>
              <a:t>2</a:t>
            </a:r>
            <a:r>
              <a:rPr lang="en-GB" dirty="0" smtClean="0"/>
              <a:t> 	 =					= 331</a:t>
            </a:r>
            <a:r>
              <a:rPr lang="en-GB" baseline="-25000" dirty="0" smtClean="0"/>
              <a:t>10</a:t>
            </a:r>
            <a:endParaRPr lang="en-GB" dirty="0" smtClean="0"/>
          </a:p>
          <a:p>
            <a:pPr marL="0" indent="0">
              <a:buNone/>
            </a:pPr>
            <a:endParaRPr lang="en-GB" sz="1100" dirty="0" smtClean="0"/>
          </a:p>
          <a:p>
            <a:pPr marL="0" indent="0">
              <a:buNone/>
            </a:pPr>
            <a:r>
              <a:rPr lang="en-GB" dirty="0" smtClean="0"/>
              <a:t>A + B  =     					= 567</a:t>
            </a:r>
            <a:r>
              <a:rPr lang="en-GB" baseline="-25000" dirty="0" smtClean="0"/>
              <a:t>10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23001"/>
              </p:ext>
            </p:extLst>
          </p:nvPr>
        </p:nvGraphicFramePr>
        <p:xfrm>
          <a:off x="3039146" y="2600991"/>
          <a:ext cx="28083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9060"/>
              </p:ext>
            </p:extLst>
          </p:nvPr>
        </p:nvGraphicFramePr>
        <p:xfrm>
          <a:off x="3039146" y="3166255"/>
          <a:ext cx="28083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3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5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4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498746"/>
              </p:ext>
            </p:extLst>
          </p:nvPr>
        </p:nvGraphicFramePr>
        <p:xfrm>
          <a:off x="3039144" y="3742319"/>
          <a:ext cx="28083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5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3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150949"/>
              </p:ext>
            </p:extLst>
          </p:nvPr>
        </p:nvGraphicFramePr>
        <p:xfrm>
          <a:off x="2463082" y="4462399"/>
          <a:ext cx="338437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062"/>
                <a:gridCol w="564062"/>
                <a:gridCol w="564062"/>
                <a:gridCol w="564062"/>
                <a:gridCol w="564062"/>
                <a:gridCol w="56406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6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7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806896" y="4329183"/>
            <a:ext cx="51845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91472" y="406757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+</a:t>
            </a:r>
            <a:endParaRPr lang="en-GB" sz="2800" b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710680" y="881424"/>
            <a:ext cx="5722640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Operasi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Penjumlahan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Oktal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253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7071592" y="2132856"/>
            <a:ext cx="144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719664" y="2132856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6896" y="1987723"/>
            <a:ext cx="8229600" cy="4177581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Berapakah</a:t>
            </a:r>
            <a:r>
              <a:rPr lang="en-GB" dirty="0" smtClean="0"/>
              <a:t> </a:t>
            </a:r>
            <a:r>
              <a:rPr lang="en-GB" dirty="0" err="1" smtClean="0"/>
              <a:t>hasil</a:t>
            </a:r>
            <a:r>
              <a:rPr lang="en-GB" dirty="0" smtClean="0"/>
              <a:t> </a:t>
            </a:r>
            <a:r>
              <a:rPr lang="en-GB" dirty="0" err="1" smtClean="0"/>
              <a:t>penjumlahan</a:t>
            </a:r>
            <a:r>
              <a:rPr lang="en-GB" dirty="0" smtClean="0"/>
              <a:t> 399</a:t>
            </a:r>
            <a:r>
              <a:rPr lang="en-GB" baseline="-25000" dirty="0" smtClean="0"/>
              <a:t>16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898</a:t>
            </a:r>
            <a:r>
              <a:rPr lang="en-GB" baseline="-25000" dirty="0" smtClean="0"/>
              <a:t>16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r>
              <a:rPr lang="en-GB" dirty="0" smtClean="0"/>
              <a:t>Carry = </a:t>
            </a:r>
          </a:p>
          <a:p>
            <a:pPr marL="0" indent="0">
              <a:buNone/>
            </a:pPr>
            <a:r>
              <a:rPr lang="en-GB" dirty="0" smtClean="0"/>
              <a:t>A</a:t>
            </a:r>
            <a:r>
              <a:rPr lang="en-GB" baseline="-25000" dirty="0" smtClean="0"/>
              <a:t>2</a:t>
            </a:r>
            <a:r>
              <a:rPr lang="en-GB" dirty="0"/>
              <a:t>	</a:t>
            </a:r>
            <a:r>
              <a:rPr lang="en-GB" dirty="0" smtClean="0"/>
              <a:t> =					= 921</a:t>
            </a:r>
            <a:r>
              <a:rPr lang="en-GB" baseline="-25000" dirty="0" smtClean="0"/>
              <a:t>10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</a:t>
            </a:r>
            <a:r>
              <a:rPr lang="en-GB" baseline="-25000" dirty="0" smtClean="0"/>
              <a:t>2</a:t>
            </a:r>
            <a:r>
              <a:rPr lang="en-GB" dirty="0" smtClean="0"/>
              <a:t> 	 =					= 2200</a:t>
            </a:r>
            <a:r>
              <a:rPr lang="en-GB" baseline="-25000" dirty="0" smtClean="0"/>
              <a:t>10</a:t>
            </a:r>
            <a:endParaRPr lang="en-GB" dirty="0" smtClean="0"/>
          </a:p>
          <a:p>
            <a:pPr marL="0" indent="0">
              <a:buNone/>
            </a:pPr>
            <a:endParaRPr lang="en-GB" sz="1100" dirty="0" smtClean="0"/>
          </a:p>
          <a:p>
            <a:pPr marL="0" indent="0">
              <a:buNone/>
            </a:pPr>
            <a:r>
              <a:rPr lang="en-GB" dirty="0" smtClean="0"/>
              <a:t>A + B  =     					= 3121</a:t>
            </a:r>
            <a:r>
              <a:rPr lang="en-GB" baseline="-25000" dirty="0" smtClean="0"/>
              <a:t>10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633366"/>
              </p:ext>
            </p:extLst>
          </p:nvPr>
        </p:nvGraphicFramePr>
        <p:xfrm>
          <a:off x="3039146" y="2708920"/>
          <a:ext cx="28083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95708"/>
              </p:ext>
            </p:extLst>
          </p:nvPr>
        </p:nvGraphicFramePr>
        <p:xfrm>
          <a:off x="3039146" y="3274184"/>
          <a:ext cx="28083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3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9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9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45170"/>
              </p:ext>
            </p:extLst>
          </p:nvPr>
        </p:nvGraphicFramePr>
        <p:xfrm>
          <a:off x="3039144" y="3850248"/>
          <a:ext cx="28083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8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9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8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325075"/>
              </p:ext>
            </p:extLst>
          </p:nvPr>
        </p:nvGraphicFramePr>
        <p:xfrm>
          <a:off x="2463082" y="4570328"/>
          <a:ext cx="338437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062"/>
                <a:gridCol w="564062"/>
                <a:gridCol w="564062"/>
                <a:gridCol w="564062"/>
                <a:gridCol w="564062"/>
                <a:gridCol w="56406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C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3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806896" y="4437112"/>
            <a:ext cx="51845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91472" y="417550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+</a:t>
            </a:r>
            <a:endParaRPr lang="en-GB" sz="2800" b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835696" y="631955"/>
            <a:ext cx="5329896" cy="97789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Operasi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Penjumlahan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id-ID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Heksadesimal</a:t>
            </a:r>
            <a:endParaRPr lang="id-ID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433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339752" y="360977"/>
            <a:ext cx="6802760" cy="8357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OPERASI PENGURANGAN BILANGAN</a:t>
            </a:r>
            <a:endParaRPr lang="id-ID" sz="1800" b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03648" y="1447684"/>
            <a:ext cx="6586738" cy="4285571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2000" spc="50" dirty="0" err="1" smtClean="0"/>
              <a:t>Operasi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aritmetika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pengurangan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sebenarnya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merupakan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penjumlahan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dua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buah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bilangan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biner</a:t>
            </a:r>
            <a:r>
              <a:rPr lang="en-GB" sz="2000" spc="50" dirty="0" smtClean="0"/>
              <a:t>. </a:t>
            </a:r>
            <a:r>
              <a:rPr lang="en-GB" sz="2000" spc="50" dirty="0" err="1" smtClean="0"/>
              <a:t>Namun</a:t>
            </a:r>
            <a:r>
              <a:rPr lang="en-GB" sz="2000" spc="50" dirty="0" smtClean="0"/>
              <a:t>, </a:t>
            </a:r>
            <a:r>
              <a:rPr lang="en-GB" sz="2000" spc="50" dirty="0" err="1" smtClean="0"/>
              <a:t>bilangan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penjumlahnya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bersifat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negatif</a:t>
            </a:r>
            <a:r>
              <a:rPr lang="en-GB" sz="2000" spc="50" dirty="0" smtClean="0"/>
              <a:t>. </a:t>
            </a:r>
            <a:r>
              <a:rPr lang="en-GB" sz="2000" spc="50" dirty="0" err="1" smtClean="0"/>
              <a:t>Komputer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tidak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mengenal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tanda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baca</a:t>
            </a:r>
            <a:r>
              <a:rPr lang="en-GB" sz="2000" spc="50" dirty="0" smtClean="0"/>
              <a:t>, </a:t>
            </a:r>
            <a:r>
              <a:rPr lang="en-GB" sz="2000" spc="50" dirty="0" err="1" smtClean="0"/>
              <a:t>sehingga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untuk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menyatakan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jenis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bilangan</a:t>
            </a:r>
            <a:r>
              <a:rPr lang="en-GB" sz="2000" spc="50" dirty="0" smtClean="0"/>
              <a:t>, </a:t>
            </a:r>
            <a:r>
              <a:rPr lang="en-GB" sz="2000" spc="50" dirty="0" err="1" smtClean="0"/>
              <a:t>digunakan</a:t>
            </a:r>
            <a:r>
              <a:rPr lang="en-GB" sz="2000" spc="50" dirty="0" smtClean="0"/>
              <a:t> </a:t>
            </a:r>
            <a:r>
              <a:rPr lang="en-GB" sz="2000" i="1" spc="50" dirty="0" smtClean="0"/>
              <a:t>sign bit</a:t>
            </a:r>
            <a:r>
              <a:rPr lang="en-GB" sz="2000" spc="50" dirty="0" smtClean="0"/>
              <a:t>. </a:t>
            </a:r>
            <a:r>
              <a:rPr lang="en-GB" sz="2000" spc="50" dirty="0" err="1" smtClean="0"/>
              <a:t>Dalam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sistem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biner</a:t>
            </a:r>
            <a:r>
              <a:rPr lang="en-GB" sz="2000" spc="50" dirty="0" smtClean="0"/>
              <a:t>, </a:t>
            </a:r>
            <a:r>
              <a:rPr lang="en-GB" sz="2000" spc="50" dirty="0" err="1" smtClean="0"/>
              <a:t>tanda</a:t>
            </a:r>
            <a:r>
              <a:rPr lang="en-GB" sz="2000" spc="50" dirty="0" smtClean="0"/>
              <a:t> “</a:t>
            </a:r>
            <a:r>
              <a:rPr lang="en-GB" sz="2000" b="1" spc="50" dirty="0" smtClean="0"/>
              <a:t>+</a:t>
            </a:r>
            <a:r>
              <a:rPr lang="en-GB" sz="2000" spc="50" dirty="0" smtClean="0"/>
              <a:t>” </a:t>
            </a:r>
            <a:r>
              <a:rPr lang="en-GB" sz="2000" spc="50" dirty="0" err="1" smtClean="0"/>
              <a:t>digantikan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dengan</a:t>
            </a:r>
            <a:r>
              <a:rPr lang="en-GB" sz="2000" spc="50" dirty="0" smtClean="0"/>
              <a:t> </a:t>
            </a:r>
            <a:r>
              <a:rPr lang="en-GB" sz="2000" b="1" spc="50" dirty="0" smtClean="0"/>
              <a:t>0</a:t>
            </a:r>
            <a:r>
              <a:rPr lang="en-GB" sz="2000" spc="50" dirty="0" smtClean="0"/>
              <a:t>, </a:t>
            </a:r>
            <a:r>
              <a:rPr lang="en-GB" sz="2000" spc="50" dirty="0" err="1" smtClean="0"/>
              <a:t>sementara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tanda</a:t>
            </a:r>
            <a:r>
              <a:rPr lang="en-GB" sz="2000" spc="50" dirty="0" smtClean="0"/>
              <a:t> “</a:t>
            </a:r>
            <a:r>
              <a:rPr lang="en-GB" sz="2000" b="1" spc="50" dirty="0" smtClean="0"/>
              <a:t>-</a:t>
            </a:r>
            <a:r>
              <a:rPr lang="en-GB" sz="2000" spc="50" dirty="0" smtClean="0"/>
              <a:t>” </a:t>
            </a:r>
            <a:r>
              <a:rPr lang="en-GB" sz="2000" spc="50" dirty="0" err="1" smtClean="0"/>
              <a:t>digantikan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dengan</a:t>
            </a:r>
            <a:r>
              <a:rPr lang="en-GB" sz="2000" spc="50" dirty="0" smtClean="0"/>
              <a:t> </a:t>
            </a:r>
            <a:r>
              <a:rPr lang="en-GB" sz="2000" b="1" spc="50" dirty="0" smtClean="0"/>
              <a:t>1</a:t>
            </a:r>
            <a:r>
              <a:rPr lang="en-GB" sz="2000" spc="50" dirty="0" smtClean="0"/>
              <a:t>. </a:t>
            </a:r>
            <a:endParaRPr lang="id-ID" sz="2000" spc="50" dirty="0" smtClean="0"/>
          </a:p>
          <a:p>
            <a:pPr marL="0" indent="0">
              <a:buNone/>
            </a:pPr>
            <a:r>
              <a:rPr lang="en-GB" sz="2000" spc="50" dirty="0" err="1" smtClean="0"/>
              <a:t>Terdapat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dua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metode</a:t>
            </a:r>
            <a:r>
              <a:rPr lang="en-GB" sz="2000" spc="50" dirty="0" smtClean="0"/>
              <a:t> yang </a:t>
            </a:r>
            <a:r>
              <a:rPr lang="en-GB" sz="2000" spc="50" dirty="0" err="1" smtClean="0"/>
              <a:t>lazim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digunakan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untuk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menyatakan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sebuah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bilangan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biner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negatif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dalam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rangkaian</a:t>
            </a:r>
            <a:r>
              <a:rPr lang="en-GB" sz="2000" spc="50" dirty="0" smtClean="0"/>
              <a:t> digital, </a:t>
            </a:r>
            <a:r>
              <a:rPr lang="en-GB" sz="2000" spc="50" dirty="0" err="1" smtClean="0"/>
              <a:t>yaitu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komplemen</a:t>
            </a:r>
            <a:r>
              <a:rPr lang="en-GB" sz="2000" spc="50" dirty="0" smtClean="0"/>
              <a:t> 1 </a:t>
            </a:r>
            <a:r>
              <a:rPr lang="en-GB" sz="2000" spc="50" dirty="0" err="1" smtClean="0"/>
              <a:t>dan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komplemen</a:t>
            </a:r>
            <a:r>
              <a:rPr lang="en-GB" sz="2000" spc="50" dirty="0" smtClean="0"/>
              <a:t> 2.</a:t>
            </a:r>
            <a:endParaRPr lang="en-US" sz="2000" b="1" spc="50" dirty="0" smtClean="0"/>
          </a:p>
        </p:txBody>
      </p:sp>
    </p:spTree>
    <p:extLst>
      <p:ext uri="{BB962C8B-B14F-4D97-AF65-F5344CB8AC3E}">
        <p14:creationId xmlns:p14="http://schemas.microsoft.com/office/powerpoint/2010/main" val="3383333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K13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PT K13N" id="{12D6752A-3749-4BEA-8E02-6EA751265D97}" vid="{3658E2D6-D359-45CD-B381-506049B80C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K13N</Template>
  <TotalTime>7455</TotalTime>
  <Words>1585</Words>
  <Application>Microsoft Office PowerPoint</Application>
  <PresentationFormat>On-screen Show (4:3)</PresentationFormat>
  <Paragraphs>657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Aharoni</vt:lpstr>
      <vt:lpstr>Arial</vt:lpstr>
      <vt:lpstr>Calibri</vt:lpstr>
      <vt:lpstr>Cambria Math</vt:lpstr>
      <vt:lpstr>Template PPT K13N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dgangsar</cp:lastModifiedBy>
  <cp:revision>404</cp:revision>
  <dcterms:created xsi:type="dcterms:W3CDTF">2015-05-08T02:58:52Z</dcterms:created>
  <dcterms:modified xsi:type="dcterms:W3CDTF">2017-03-17T04:45:59Z</dcterms:modified>
</cp:coreProperties>
</file>