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5" roundtripDataSignature="AMtx7mg7986YeGKQ/IXQ+Tmsxv+dGKD7g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1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9" name="Google Shape;19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30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3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1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1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3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3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3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3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4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24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8" name="Google Shape;38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5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25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5" name="Google Shape;45;p25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25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7" name="Google Shape;47;p2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8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8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2" name="Google Shape;62;p28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3" name="Google Shape;63;p2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9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9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29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0" name="Google Shape;70;p2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\\10.1.20.245\Public\TRANSIT JOB MULTIMEDIA\01_MEDIA MENGAJAR COE 2-3\TEMPLATE (PIPIT)\BANNER PPT SMK K13_3.png" id="15" name="Google Shape;15;p2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6086871"/>
            <a:ext cx="9144000" cy="798513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80528" y="773372"/>
            <a:ext cx="9583933" cy="634703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0" name="Google Shape;90;p1"/>
          <p:cNvGrpSpPr/>
          <p:nvPr/>
        </p:nvGrpSpPr>
        <p:grpSpPr>
          <a:xfrm>
            <a:off x="2123728" y="476672"/>
            <a:ext cx="7023645" cy="865351"/>
            <a:chOff x="2123728" y="476672"/>
            <a:chExt cx="7023645" cy="865351"/>
          </a:xfrm>
        </p:grpSpPr>
        <p:grpSp>
          <p:nvGrpSpPr>
            <p:cNvPr id="91" name="Google Shape;91;p1"/>
            <p:cNvGrpSpPr/>
            <p:nvPr/>
          </p:nvGrpSpPr>
          <p:grpSpPr>
            <a:xfrm>
              <a:off x="2127100" y="476672"/>
              <a:ext cx="7020273" cy="865351"/>
              <a:chOff x="1822023" y="501497"/>
              <a:chExt cx="7321977" cy="865351"/>
            </a:xfrm>
          </p:grpSpPr>
          <p:sp>
            <p:nvSpPr>
              <p:cNvPr id="92" name="Google Shape;92;p1"/>
              <p:cNvSpPr/>
              <p:nvPr/>
            </p:nvSpPr>
            <p:spPr>
              <a:xfrm>
                <a:off x="3635896" y="501497"/>
                <a:ext cx="5508104" cy="840526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1"/>
              <p:cNvSpPr txBox="1"/>
              <p:nvPr/>
            </p:nvSpPr>
            <p:spPr>
              <a:xfrm>
                <a:off x="3754637" y="535851"/>
                <a:ext cx="4732301" cy="830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24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MEDIA PENYIMPANAN </a:t>
                </a:r>
                <a:r>
                  <a:rPr b="1" i="1" lang="en-US" sz="24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(STORAGE)</a:t>
                </a:r>
                <a:endParaRPr b="1" i="1" sz="2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1"/>
              <p:cNvSpPr/>
              <p:nvPr/>
            </p:nvSpPr>
            <p:spPr>
              <a:xfrm flipH="1">
                <a:off x="1822023" y="501497"/>
                <a:ext cx="1813872" cy="840525"/>
              </a:xfrm>
              <a:prstGeom prst="homePlate">
                <a:avLst>
                  <a:gd fmla="val 50000" name="adj"/>
                </a:avLst>
              </a:prstGeom>
              <a:solidFill>
                <a:srgbClr val="E36C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1"/>
              <p:cNvSpPr txBox="1"/>
              <p:nvPr/>
            </p:nvSpPr>
            <p:spPr>
              <a:xfrm>
                <a:off x="2186558" y="609190"/>
                <a:ext cx="1146919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800">
                    <a:solidFill>
                      <a:srgbClr val="F2F2F2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BAB 7</a:t>
                </a:r>
                <a:endParaRPr sz="2800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1"/>
              <p:cNvSpPr/>
              <p:nvPr/>
            </p:nvSpPr>
            <p:spPr>
              <a:xfrm>
                <a:off x="3598590" y="501946"/>
                <a:ext cx="72008" cy="840075"/>
              </a:xfrm>
              <a:prstGeom prst="rect">
                <a:avLst/>
              </a:prstGeom>
              <a:gradFill>
                <a:gsLst>
                  <a:gs pos="0">
                    <a:srgbClr val="205867"/>
                  </a:gs>
                  <a:gs pos="100000">
                    <a:srgbClr val="205867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7" name="Google Shape;97;p1"/>
            <p:cNvSpPr/>
            <p:nvPr/>
          </p:nvSpPr>
          <p:spPr>
            <a:xfrm>
              <a:off x="2123728" y="785823"/>
              <a:ext cx="216024" cy="216024"/>
            </a:xfrm>
            <a:prstGeom prst="diamond">
              <a:avLst/>
            </a:prstGeom>
            <a:solidFill>
              <a:srgbClr val="FF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8" name="Google Shape;98;p1"/>
          <p:cNvSpPr txBox="1"/>
          <p:nvPr/>
        </p:nvSpPr>
        <p:spPr>
          <a:xfrm>
            <a:off x="0" y="6021288"/>
            <a:ext cx="273630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Sumber : </a:t>
            </a:r>
            <a:r>
              <a:rPr i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shutterstock.com</a:t>
            </a:r>
            <a:endParaRPr i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0"/>
          <p:cNvSpPr txBox="1"/>
          <p:nvPr/>
        </p:nvSpPr>
        <p:spPr>
          <a:xfrm>
            <a:off x="2843808" y="492346"/>
            <a:ext cx="5650632" cy="778098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3F3151"/>
              </a:buClr>
              <a:buSzPts val="3200"/>
              <a:buFont typeface="Arial"/>
              <a:buNone/>
            </a:pPr>
            <a:r>
              <a:rPr b="1" i="1" lang="en-US" sz="3200">
                <a:solidFill>
                  <a:srgbClr val="3F3151"/>
                </a:solidFill>
                <a:latin typeface="Calibri"/>
                <a:ea typeface="Calibri"/>
                <a:cs typeface="Calibri"/>
                <a:sym typeface="Calibri"/>
              </a:rPr>
              <a:t>Magnetic Disk</a:t>
            </a:r>
            <a:endParaRPr b="1" i="1" sz="3200">
              <a:solidFill>
                <a:srgbClr val="3F315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0"/>
          <p:cNvSpPr/>
          <p:nvPr/>
        </p:nvSpPr>
        <p:spPr>
          <a:xfrm>
            <a:off x="865584" y="1412776"/>
            <a:ext cx="7628856" cy="4536504"/>
          </a:xfrm>
          <a:prstGeom prst="roundRect">
            <a:avLst>
              <a:gd fmla="val 10636" name="adj"/>
            </a:avLst>
          </a:prstGeom>
          <a:noFill/>
          <a:ln cap="flat" cmpd="sng" w="38100">
            <a:solidFill>
              <a:srgbClr val="C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Magnetic Disk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adalah piringan atau cakram bundar yang terbuat dari logam maupun plastik yang mampu menyimpan daya magnet sebagai media penyimpan data.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Karakteristik sebuah memori sekunder bertipe </a:t>
            </a:r>
            <a:r>
              <a:rPr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magnetic disk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adalah:</a:t>
            </a:r>
            <a:endParaRPr/>
          </a:p>
          <a:p>
            <a:pPr indent="0" lvl="0" marL="0" marR="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1" marL="857250" marR="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Head moving 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1200150" marR="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Fixed Head Disk</a:t>
            </a:r>
            <a:endParaRPr/>
          </a:p>
          <a:p>
            <a:pPr indent="-285750" lvl="1" marL="1200150" marR="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Moved Head Disk</a:t>
            </a:r>
            <a:endParaRPr/>
          </a:p>
          <a:p>
            <a:pPr indent="-457200" lvl="1" marL="857250" marR="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 startAt="2"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Disk Potability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9062" lvl="1" marL="1206500" marR="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Permanent Disk</a:t>
            </a:r>
            <a:endParaRPr/>
          </a:p>
          <a:p>
            <a:pPr indent="-119062" lvl="1" marL="1206500" marR="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Removable Disk</a:t>
            </a:r>
            <a:endParaRPr/>
          </a:p>
          <a:p>
            <a:pPr indent="-457200" lvl="1" marL="857250" marR="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 startAt="3"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Surface</a:t>
            </a:r>
            <a:endParaRPr/>
          </a:p>
          <a:p>
            <a:pPr indent="-114300" lvl="0" marL="1314450" marR="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Double Side </a:t>
            </a:r>
            <a:endParaRPr/>
          </a:p>
          <a:p>
            <a:pPr indent="-114300" lvl="0" marL="1314450" marR="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Single Side</a:t>
            </a:r>
            <a:endParaRPr/>
          </a:p>
          <a:p>
            <a:pPr indent="-457200" lvl="1" marL="857250" marR="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 startAt="3"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 of Disk</a:t>
            </a:r>
            <a:endParaRPr/>
          </a:p>
          <a:p>
            <a:pPr indent="-114300" lvl="0" marL="1371600" marR="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Single Platter</a:t>
            </a:r>
            <a:endParaRPr/>
          </a:p>
          <a:p>
            <a:pPr indent="-114300" lvl="0" marL="1371600" marR="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 Platter</a:t>
            </a:r>
            <a:endParaRPr/>
          </a:p>
          <a:p>
            <a:pPr indent="0" lvl="0" marL="0" marR="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marR="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1"/>
          <p:cNvSpPr txBox="1"/>
          <p:nvPr/>
        </p:nvSpPr>
        <p:spPr>
          <a:xfrm>
            <a:off x="1979712" y="764704"/>
            <a:ext cx="5650632" cy="907783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3F3151"/>
              </a:buClr>
              <a:buSzPts val="2800"/>
              <a:buFont typeface="Arial"/>
              <a:buNone/>
            </a:pPr>
            <a:r>
              <a:rPr b="1" lang="en-US" sz="2800">
                <a:solidFill>
                  <a:srgbClr val="3F3151"/>
                </a:solidFill>
                <a:latin typeface="Calibri"/>
                <a:ea typeface="Calibri"/>
                <a:cs typeface="Calibri"/>
                <a:sym typeface="Calibri"/>
              </a:rPr>
              <a:t>Contoh Peranti yang menggunakan teknologi </a:t>
            </a:r>
            <a:r>
              <a:rPr b="1" i="1" lang="en-US" sz="2800">
                <a:solidFill>
                  <a:srgbClr val="3F3151"/>
                </a:solidFill>
                <a:latin typeface="Calibri"/>
                <a:ea typeface="Calibri"/>
                <a:cs typeface="Calibri"/>
                <a:sym typeface="Calibri"/>
              </a:rPr>
              <a:t>Magnetic Disk</a:t>
            </a:r>
            <a:endParaRPr b="1" sz="2800">
              <a:solidFill>
                <a:srgbClr val="3F315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11"/>
          <p:cNvSpPr/>
          <p:nvPr>
            <p:ph idx="1" type="body"/>
          </p:nvPr>
        </p:nvSpPr>
        <p:spPr>
          <a:xfrm>
            <a:off x="539552" y="1772816"/>
            <a:ext cx="8229600" cy="4176464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CC6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0" marL="51435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AutoNum type="arabicPeriod"/>
            </a:pPr>
            <a:r>
              <a:rPr b="1" lang="en-US" sz="2960"/>
              <a:t>Floppy Disk.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rPr lang="en-US" sz="2960"/>
              <a:t>Struktur cakram dalam </a:t>
            </a:r>
            <a:r>
              <a:rPr i="1" lang="en-US" sz="2960"/>
              <a:t>floppy disk</a:t>
            </a:r>
            <a:r>
              <a:rPr lang="en-US" sz="2960"/>
              <a:t>:  track (lingkaran atau lintasan magnetik dalam piringan dengan ukuran tertentu), sector (bagian kecil dalam track), Boot Area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rPr b="1" lang="en-US" sz="2960"/>
              <a:t>2. Hard Disk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rPr lang="en-US" sz="2960"/>
              <a:t>Terdiri dari: Platter, Spindle (poros/sumbu pemutar platter), Head, Logic Board</a:t>
            </a:r>
            <a:endParaRPr sz="2960"/>
          </a:p>
        </p:txBody>
      </p:sp>
    </p:spTree>
  </p:cSld>
  <p:clrMapOvr>
    <a:masterClrMapping/>
  </p:clrMapOvr>
  <p:transition spd="slow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2"/>
          <p:cNvSpPr/>
          <p:nvPr/>
        </p:nvSpPr>
        <p:spPr>
          <a:xfrm>
            <a:off x="1259632" y="1412776"/>
            <a:ext cx="6768752" cy="424847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12"/>
          <p:cNvSpPr txBox="1"/>
          <p:nvPr>
            <p:ph type="title"/>
          </p:nvPr>
        </p:nvSpPr>
        <p:spPr>
          <a:xfrm>
            <a:off x="1905737" y="713464"/>
            <a:ext cx="5573501" cy="576064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/>
              <a:t>Struktur Hard Disk</a:t>
            </a:r>
            <a:endParaRPr sz="3200"/>
          </a:p>
        </p:txBody>
      </p:sp>
      <p:pic>
        <p:nvPicPr>
          <p:cNvPr id="198" name="Google Shape;198;p1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78566" y="1705575"/>
            <a:ext cx="5530883" cy="366287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9" name="Google Shape;199;p12"/>
          <p:cNvCxnSpPr/>
          <p:nvPr/>
        </p:nvCxnSpPr>
        <p:spPr>
          <a:xfrm>
            <a:off x="2627784" y="2276872"/>
            <a:ext cx="936104" cy="216024"/>
          </a:xfrm>
          <a:prstGeom prst="straightConnector1">
            <a:avLst/>
          </a:prstGeom>
          <a:noFill/>
          <a:ln cap="flat" cmpd="sng" w="28575">
            <a:solidFill>
              <a:srgbClr val="BD4B48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00" name="Google Shape;200;p12"/>
          <p:cNvCxnSpPr/>
          <p:nvPr/>
        </p:nvCxnSpPr>
        <p:spPr>
          <a:xfrm>
            <a:off x="2414411" y="3337933"/>
            <a:ext cx="753433" cy="199078"/>
          </a:xfrm>
          <a:prstGeom prst="straightConnector1">
            <a:avLst/>
          </a:prstGeom>
          <a:noFill/>
          <a:ln cap="flat" cmpd="sng" w="28575">
            <a:solidFill>
              <a:srgbClr val="BD4B48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01" name="Google Shape;201;p12"/>
          <p:cNvCxnSpPr/>
          <p:nvPr/>
        </p:nvCxnSpPr>
        <p:spPr>
          <a:xfrm flipH="1" rot="10800000">
            <a:off x="2297619" y="3212976"/>
            <a:ext cx="1800200" cy="1296144"/>
          </a:xfrm>
          <a:prstGeom prst="straightConnector1">
            <a:avLst/>
          </a:prstGeom>
          <a:noFill/>
          <a:ln cap="flat" cmpd="sng" w="28575">
            <a:solidFill>
              <a:srgbClr val="BD4B48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02" name="Google Shape;202;p12"/>
          <p:cNvCxnSpPr/>
          <p:nvPr/>
        </p:nvCxnSpPr>
        <p:spPr>
          <a:xfrm flipH="1" rot="10800000">
            <a:off x="3563888" y="4144313"/>
            <a:ext cx="1008112" cy="796855"/>
          </a:xfrm>
          <a:prstGeom prst="straightConnector1">
            <a:avLst/>
          </a:prstGeom>
          <a:noFill/>
          <a:ln cap="flat" cmpd="sng" w="28575">
            <a:solidFill>
              <a:srgbClr val="BD4B48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03" name="Google Shape;203;p12"/>
          <p:cNvCxnSpPr/>
          <p:nvPr/>
        </p:nvCxnSpPr>
        <p:spPr>
          <a:xfrm rot="10800000">
            <a:off x="5448353" y="4360871"/>
            <a:ext cx="42871" cy="774000"/>
          </a:xfrm>
          <a:prstGeom prst="straightConnector1">
            <a:avLst/>
          </a:prstGeom>
          <a:noFill/>
          <a:ln cap="flat" cmpd="sng" w="28575">
            <a:solidFill>
              <a:srgbClr val="BD4B48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04" name="Google Shape;204;p12"/>
          <p:cNvCxnSpPr/>
          <p:nvPr/>
        </p:nvCxnSpPr>
        <p:spPr>
          <a:xfrm flipH="1">
            <a:off x="5436096" y="2132856"/>
            <a:ext cx="101146" cy="648072"/>
          </a:xfrm>
          <a:prstGeom prst="straightConnector1">
            <a:avLst/>
          </a:prstGeom>
          <a:noFill/>
          <a:ln cap="flat" cmpd="sng" w="28575">
            <a:solidFill>
              <a:srgbClr val="BD4B48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05" name="Google Shape;205;p12"/>
          <p:cNvCxnSpPr/>
          <p:nvPr/>
        </p:nvCxnSpPr>
        <p:spPr>
          <a:xfrm rot="10800000">
            <a:off x="5436095" y="3410997"/>
            <a:ext cx="1152129" cy="450051"/>
          </a:xfrm>
          <a:prstGeom prst="straightConnector1">
            <a:avLst/>
          </a:prstGeom>
          <a:noFill/>
          <a:ln cap="flat" cmpd="sng" w="28575">
            <a:solidFill>
              <a:srgbClr val="BD4B48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06" name="Google Shape;206;p12"/>
          <p:cNvSpPr txBox="1"/>
          <p:nvPr/>
        </p:nvSpPr>
        <p:spPr>
          <a:xfrm>
            <a:off x="1905737" y="1993196"/>
            <a:ext cx="10173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Head</a:t>
            </a:r>
            <a:endParaRPr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12"/>
          <p:cNvSpPr txBox="1"/>
          <p:nvPr/>
        </p:nvSpPr>
        <p:spPr>
          <a:xfrm flipH="1">
            <a:off x="1646381" y="3014768"/>
            <a:ext cx="96239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Logic Board</a:t>
            </a:r>
            <a:endParaRPr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12"/>
          <p:cNvSpPr txBox="1"/>
          <p:nvPr/>
        </p:nvSpPr>
        <p:spPr>
          <a:xfrm>
            <a:off x="1579419" y="4276304"/>
            <a:ext cx="10173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Arm</a:t>
            </a:r>
            <a:endParaRPr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12"/>
          <p:cNvSpPr txBox="1"/>
          <p:nvPr/>
        </p:nvSpPr>
        <p:spPr>
          <a:xfrm>
            <a:off x="2843808" y="4960850"/>
            <a:ext cx="114947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Cylinder 0</a:t>
            </a:r>
            <a:endParaRPr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12"/>
          <p:cNvSpPr txBox="1"/>
          <p:nvPr/>
        </p:nvSpPr>
        <p:spPr>
          <a:xfrm>
            <a:off x="6636311" y="3734348"/>
            <a:ext cx="114947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Spindle</a:t>
            </a:r>
            <a:endParaRPr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12"/>
          <p:cNvSpPr txBox="1"/>
          <p:nvPr/>
        </p:nvSpPr>
        <p:spPr>
          <a:xfrm>
            <a:off x="4962503" y="5129484"/>
            <a:ext cx="114947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Cylinder 1</a:t>
            </a:r>
            <a:endParaRPr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12"/>
          <p:cNvSpPr txBox="1"/>
          <p:nvPr/>
        </p:nvSpPr>
        <p:spPr>
          <a:xfrm>
            <a:off x="5076056" y="1714613"/>
            <a:ext cx="114947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Platter</a:t>
            </a:r>
            <a:endParaRPr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12"/>
          <p:cNvSpPr txBox="1"/>
          <p:nvPr/>
        </p:nvSpPr>
        <p:spPr>
          <a:xfrm>
            <a:off x="1878566" y="6173142"/>
            <a:ext cx="273630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Sumber : </a:t>
            </a:r>
            <a:r>
              <a:rPr i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shutterstock.com</a:t>
            </a:r>
            <a:endParaRPr i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3"/>
          <p:cNvSpPr txBox="1"/>
          <p:nvPr/>
        </p:nvSpPr>
        <p:spPr>
          <a:xfrm>
            <a:off x="3131840" y="476672"/>
            <a:ext cx="5218584" cy="648073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E36C0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3F3151"/>
              </a:buClr>
              <a:buSzPts val="3200"/>
              <a:buFont typeface="Arial"/>
              <a:buNone/>
            </a:pPr>
            <a:r>
              <a:rPr b="1" lang="en-US" sz="3200">
                <a:solidFill>
                  <a:srgbClr val="3F3151"/>
                </a:solidFill>
                <a:latin typeface="Calibri"/>
                <a:ea typeface="Calibri"/>
                <a:cs typeface="Calibri"/>
                <a:sym typeface="Calibri"/>
              </a:rPr>
              <a:t>Teknologi RAID</a:t>
            </a:r>
            <a:endParaRPr b="1" sz="3200">
              <a:solidFill>
                <a:srgbClr val="3F315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13"/>
          <p:cNvSpPr/>
          <p:nvPr>
            <p:ph idx="1" type="body"/>
          </p:nvPr>
        </p:nvSpPr>
        <p:spPr>
          <a:xfrm>
            <a:off x="971600" y="1628800"/>
            <a:ext cx="7378824" cy="2664296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C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RAID (</a:t>
            </a:r>
            <a:r>
              <a:rPr i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Redundant Array of Independent Di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sk) adalah model baru dalam penyimpanan data dengan mengombinasikan dan mengintegrasikan beberapa </a:t>
            </a:r>
            <a:r>
              <a:rPr i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hard drive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menjadi satu kesatuan unit.</a:t>
            </a:r>
            <a:endParaRPr sz="2800"/>
          </a:p>
        </p:txBody>
      </p:sp>
    </p:spTree>
  </p:cSld>
  <p:clrMapOvr>
    <a:masterClrMapping/>
  </p:clrMapOvr>
  <p:transition spd="slow"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4"/>
          <p:cNvSpPr txBox="1"/>
          <p:nvPr/>
        </p:nvSpPr>
        <p:spPr>
          <a:xfrm>
            <a:off x="3275856" y="476672"/>
            <a:ext cx="5218584" cy="648073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36609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3F3151"/>
              </a:buClr>
              <a:buSzPts val="3200"/>
              <a:buFont typeface="Arial"/>
              <a:buNone/>
            </a:pPr>
            <a:r>
              <a:rPr b="1" lang="en-US" sz="3200">
                <a:solidFill>
                  <a:srgbClr val="3F3151"/>
                </a:solidFill>
                <a:latin typeface="Calibri"/>
                <a:ea typeface="Calibri"/>
                <a:cs typeface="Calibri"/>
                <a:sym typeface="Calibri"/>
              </a:rPr>
              <a:t>Pita Magnetik</a:t>
            </a:r>
            <a:endParaRPr b="1" sz="3200">
              <a:solidFill>
                <a:srgbClr val="3F315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14"/>
          <p:cNvSpPr/>
          <p:nvPr>
            <p:ph idx="1" type="body"/>
          </p:nvPr>
        </p:nvSpPr>
        <p:spPr>
          <a:xfrm>
            <a:off x="1248508" y="1628800"/>
            <a:ext cx="7235018" cy="3672408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C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Pita Magnetik adalah media penyimpan data yang terbuat dari campuran plastik dan </a:t>
            </a:r>
            <a:r>
              <a:rPr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Ferric Oxide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seperti pipa untuk menyimpan informasi secara </a:t>
            </a:r>
            <a:r>
              <a:rPr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batch.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tipe media penyimpanan berbasis pita magnetik</a:t>
            </a:r>
            <a:r>
              <a:rPr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</a:t>
            </a:r>
            <a:endParaRPr sz="2400"/>
          </a:p>
          <a:p>
            <a:pPr indent="-4572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Reel to Reel Tape</a:t>
            </a:r>
            <a:endParaRPr i="1" sz="2400"/>
          </a:p>
          <a:p>
            <a:pPr indent="-4572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Cartridge Tape: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QIC</a:t>
            </a:r>
            <a:r>
              <a:rPr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(quater-inch-tape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), </a:t>
            </a:r>
            <a:r>
              <a:rPr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Travan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DAT (</a:t>
            </a:r>
            <a:r>
              <a:rPr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Digital Audio Tape)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LTO (</a:t>
            </a:r>
            <a:r>
              <a:rPr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Linear Tape Open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), 8mm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i="1" sz="2400"/>
          </a:p>
        </p:txBody>
      </p:sp>
    </p:spTree>
  </p:cSld>
  <p:clrMapOvr>
    <a:masterClrMapping/>
  </p:clrMapOvr>
  <p:transition spd="slow"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5"/>
          <p:cNvSpPr txBox="1"/>
          <p:nvPr>
            <p:ph type="title"/>
          </p:nvPr>
        </p:nvSpPr>
        <p:spPr>
          <a:xfrm>
            <a:off x="2771800" y="476672"/>
            <a:ext cx="4402832" cy="4369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1" i="1" lang="en-US" sz="3200"/>
              <a:t>Reel to reel tape</a:t>
            </a:r>
            <a:endParaRPr b="1" i="1" sz="3200"/>
          </a:p>
        </p:txBody>
      </p:sp>
      <p:pic>
        <p:nvPicPr>
          <p:cNvPr id="231" name="Google Shape;231;p1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06796" y="1196752"/>
            <a:ext cx="3132839" cy="3849291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15"/>
          <p:cNvSpPr txBox="1"/>
          <p:nvPr/>
        </p:nvSpPr>
        <p:spPr>
          <a:xfrm>
            <a:off x="1907704" y="6165304"/>
            <a:ext cx="273630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Sumber : </a:t>
            </a:r>
            <a:r>
              <a:rPr i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shutterstock.com</a:t>
            </a:r>
            <a:endParaRPr i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sh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6"/>
          <p:cNvSpPr txBox="1"/>
          <p:nvPr>
            <p:ph type="title"/>
          </p:nvPr>
        </p:nvSpPr>
        <p:spPr>
          <a:xfrm>
            <a:off x="2910644" y="836712"/>
            <a:ext cx="3322712" cy="5089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1" i="1" lang="en-US" sz="3200"/>
              <a:t>Cartridge</a:t>
            </a:r>
            <a:r>
              <a:rPr b="1" i="1" lang="en-US" sz="2800"/>
              <a:t> Tape</a:t>
            </a:r>
            <a:endParaRPr b="1" i="1" sz="2800"/>
          </a:p>
        </p:txBody>
      </p:sp>
      <p:pic>
        <p:nvPicPr>
          <p:cNvPr id="238" name="Google Shape;238;p1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11863" l="7573" r="7783" t="8368"/>
          <a:stretch/>
        </p:blipFill>
        <p:spPr>
          <a:xfrm>
            <a:off x="1698825" y="1700808"/>
            <a:ext cx="5746350" cy="3610314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16"/>
          <p:cNvSpPr txBox="1"/>
          <p:nvPr/>
        </p:nvSpPr>
        <p:spPr>
          <a:xfrm>
            <a:off x="1907704" y="6165304"/>
            <a:ext cx="273630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Sumber : </a:t>
            </a:r>
            <a:r>
              <a:rPr i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shutterstock.com</a:t>
            </a:r>
            <a:endParaRPr i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sh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7"/>
          <p:cNvSpPr txBox="1"/>
          <p:nvPr/>
        </p:nvSpPr>
        <p:spPr>
          <a:xfrm>
            <a:off x="3347864" y="476672"/>
            <a:ext cx="5218584" cy="648073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36609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3F3151"/>
              </a:buClr>
              <a:buSzPts val="3200"/>
              <a:buFont typeface="Arial"/>
              <a:buNone/>
            </a:pPr>
            <a:r>
              <a:rPr b="1" lang="en-US" sz="3200">
                <a:solidFill>
                  <a:srgbClr val="3F3151"/>
                </a:solidFill>
                <a:latin typeface="Calibri"/>
                <a:ea typeface="Calibri"/>
                <a:cs typeface="Calibri"/>
                <a:sym typeface="Calibri"/>
              </a:rPr>
              <a:t>Optical Disk</a:t>
            </a:r>
            <a:endParaRPr b="1" sz="3200">
              <a:solidFill>
                <a:srgbClr val="3F315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17"/>
          <p:cNvSpPr/>
          <p:nvPr>
            <p:ph idx="1" type="body"/>
          </p:nvPr>
        </p:nvSpPr>
        <p:spPr>
          <a:xfrm>
            <a:off x="858072" y="1700808"/>
            <a:ext cx="7708376" cy="3888432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C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Optical Disk adalah bentuk media penyimpan yang terbuat dari bahan bahan optic. Ciri utamanya:</a:t>
            </a:r>
            <a:endParaRPr/>
          </a:p>
          <a:p>
            <a:pPr indent="-4572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Memiliki kapasitas penyimpanan dalam jumlah besar hingga </a:t>
            </a:r>
            <a:r>
              <a:rPr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gigabyte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-4572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Menggunakan teknologi laser untuk menulis dan membaca data pada </a:t>
            </a:r>
            <a:r>
              <a:rPr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disk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-4572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Akses data cukup cepat yang bergantung pada putaran </a:t>
            </a:r>
            <a:r>
              <a:rPr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disk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/>
          </a:p>
        </p:txBody>
      </p:sp>
    </p:spTree>
  </p:cSld>
  <p:clrMapOvr>
    <a:masterClrMapping/>
  </p:clrMapOvr>
  <p:transition spd="slow">
    <p:push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0" name="Google Shape;250;p18"/>
          <p:cNvGrpSpPr/>
          <p:nvPr/>
        </p:nvGrpSpPr>
        <p:grpSpPr>
          <a:xfrm>
            <a:off x="399792" y="1628797"/>
            <a:ext cx="8221086" cy="2401125"/>
            <a:chOff x="4256" y="936101"/>
            <a:chExt cx="8221086" cy="2401125"/>
          </a:xfrm>
        </p:grpSpPr>
        <p:sp>
          <p:nvSpPr>
            <p:cNvPr id="251" name="Google Shape;251;p18"/>
            <p:cNvSpPr/>
            <p:nvPr/>
          </p:nvSpPr>
          <p:spPr>
            <a:xfrm>
              <a:off x="4272190" y="1823908"/>
              <a:ext cx="3065346" cy="625512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84233"/>
                  </a:lnTo>
                  <a:lnTo>
                    <a:pt x="120000" y="84233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25400">
              <a:solidFill>
                <a:srgbClr val="153963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52" name="Google Shape;252;p18"/>
            <p:cNvSpPr/>
            <p:nvPr/>
          </p:nvSpPr>
          <p:spPr>
            <a:xfrm>
              <a:off x="4272190" y="1823908"/>
              <a:ext cx="916855" cy="625512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84233"/>
                  </a:lnTo>
                  <a:lnTo>
                    <a:pt x="120000" y="84233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25400">
              <a:solidFill>
                <a:srgbClr val="153963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53" name="Google Shape;253;p18"/>
            <p:cNvSpPr/>
            <p:nvPr/>
          </p:nvSpPr>
          <p:spPr>
            <a:xfrm>
              <a:off x="3040554" y="1823908"/>
              <a:ext cx="1231635" cy="625512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84233"/>
                  </a:lnTo>
                  <a:lnTo>
                    <a:pt x="0" y="84233"/>
                  </a:lnTo>
                  <a:lnTo>
                    <a:pt x="0" y="120000"/>
                  </a:lnTo>
                </a:path>
              </a:pathLst>
            </a:custGeom>
            <a:noFill/>
            <a:ln cap="flat" cmpd="sng" w="25400">
              <a:solidFill>
                <a:srgbClr val="153963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54" name="Google Shape;254;p18"/>
            <p:cNvSpPr/>
            <p:nvPr/>
          </p:nvSpPr>
          <p:spPr>
            <a:xfrm>
              <a:off x="892063" y="1823908"/>
              <a:ext cx="3380127" cy="625512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84233"/>
                  </a:lnTo>
                  <a:lnTo>
                    <a:pt x="0" y="84233"/>
                  </a:lnTo>
                  <a:lnTo>
                    <a:pt x="0" y="120000"/>
                  </a:lnTo>
                </a:path>
              </a:pathLst>
            </a:custGeom>
            <a:noFill/>
            <a:ln cap="flat" cmpd="sng" w="25400">
              <a:solidFill>
                <a:srgbClr val="153963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55" name="Google Shape;255;p18"/>
            <p:cNvSpPr/>
            <p:nvPr/>
          </p:nvSpPr>
          <p:spPr>
            <a:xfrm>
              <a:off x="3384384" y="936101"/>
              <a:ext cx="1775612" cy="887806"/>
            </a:xfrm>
            <a:prstGeom prst="rect">
              <a:avLst/>
            </a:prstGeom>
            <a:solidFill>
              <a:srgbClr val="1D497D"/>
            </a:solidFill>
            <a:ln cap="flat" cmpd="sng" w="25400">
              <a:solidFill>
                <a:srgbClr val="EEECE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18"/>
            <p:cNvSpPr txBox="1"/>
            <p:nvPr/>
          </p:nvSpPr>
          <p:spPr>
            <a:xfrm>
              <a:off x="3384384" y="936101"/>
              <a:ext cx="1775612" cy="8878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Optical Disk</a:t>
              </a:r>
              <a:endParaRPr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8"/>
            <p:cNvSpPr/>
            <p:nvPr/>
          </p:nvSpPr>
          <p:spPr>
            <a:xfrm>
              <a:off x="4256" y="2449420"/>
              <a:ext cx="1775612" cy="887806"/>
            </a:xfrm>
            <a:prstGeom prst="rect">
              <a:avLst/>
            </a:prstGeom>
            <a:solidFill>
              <a:srgbClr val="1D497D"/>
            </a:solidFill>
            <a:ln cap="flat" cmpd="sng" w="25400">
              <a:solidFill>
                <a:srgbClr val="EEECE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18"/>
            <p:cNvSpPr txBox="1"/>
            <p:nvPr/>
          </p:nvSpPr>
          <p:spPr>
            <a:xfrm>
              <a:off x="4256" y="2449420"/>
              <a:ext cx="1775612" cy="8878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Laser Disk</a:t>
              </a:r>
              <a:endParaRPr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8"/>
            <p:cNvSpPr/>
            <p:nvPr/>
          </p:nvSpPr>
          <p:spPr>
            <a:xfrm>
              <a:off x="2152748" y="2449420"/>
              <a:ext cx="1775612" cy="887806"/>
            </a:xfrm>
            <a:prstGeom prst="rect">
              <a:avLst/>
            </a:prstGeom>
            <a:solidFill>
              <a:srgbClr val="1D497D"/>
            </a:solidFill>
            <a:ln cap="flat" cmpd="sng" w="25400">
              <a:solidFill>
                <a:srgbClr val="EEECE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18"/>
            <p:cNvSpPr txBox="1"/>
            <p:nvPr/>
          </p:nvSpPr>
          <p:spPr>
            <a:xfrm>
              <a:off x="2152748" y="2449420"/>
              <a:ext cx="1775612" cy="8878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Compact Disk</a:t>
              </a:r>
              <a:endParaRPr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8"/>
            <p:cNvSpPr/>
            <p:nvPr/>
          </p:nvSpPr>
          <p:spPr>
            <a:xfrm>
              <a:off x="4301239" y="2449420"/>
              <a:ext cx="1775612" cy="887806"/>
            </a:xfrm>
            <a:prstGeom prst="rect">
              <a:avLst/>
            </a:prstGeom>
            <a:solidFill>
              <a:srgbClr val="1D497D"/>
            </a:solidFill>
            <a:ln cap="flat" cmpd="sng" w="25400">
              <a:solidFill>
                <a:srgbClr val="EEECE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18"/>
            <p:cNvSpPr txBox="1"/>
            <p:nvPr/>
          </p:nvSpPr>
          <p:spPr>
            <a:xfrm>
              <a:off x="4301239" y="2449420"/>
              <a:ext cx="1775612" cy="8878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Mini Disk</a:t>
              </a:r>
              <a:endParaRPr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8"/>
            <p:cNvSpPr/>
            <p:nvPr/>
          </p:nvSpPr>
          <p:spPr>
            <a:xfrm>
              <a:off x="6449730" y="2449420"/>
              <a:ext cx="1775612" cy="887806"/>
            </a:xfrm>
            <a:prstGeom prst="rect">
              <a:avLst/>
            </a:prstGeom>
            <a:solidFill>
              <a:srgbClr val="1D497D"/>
            </a:solidFill>
            <a:ln cap="flat" cmpd="sng" w="25400">
              <a:solidFill>
                <a:srgbClr val="EEECE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18"/>
            <p:cNvSpPr txBox="1"/>
            <p:nvPr/>
          </p:nvSpPr>
          <p:spPr>
            <a:xfrm>
              <a:off x="6449730" y="2449420"/>
              <a:ext cx="1775612" cy="8878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DVD</a:t>
              </a:r>
              <a:endParaRPr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ransition spd="slow">
    <p:push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9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19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19"/>
          <p:cNvSpPr/>
          <p:nvPr/>
        </p:nvSpPr>
        <p:spPr>
          <a:xfrm>
            <a:off x="827584" y="1850310"/>
            <a:ext cx="7488832" cy="3445412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rgbClr val="36609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Jawablah pertanyaan di bawah ini dengan singkat dan jelas</a:t>
            </a:r>
            <a:endParaRPr b="1" i="1"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Jelaskan pengertian </a:t>
            </a:r>
            <a:r>
              <a:rPr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memory.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Jelaskan perbedaan struktur </a:t>
            </a:r>
            <a:r>
              <a:rPr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floppy disk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dan </a:t>
            </a:r>
            <a:r>
              <a:rPr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hard disk.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Jelaskan pengertian RAID dalam sistem komputer.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2" name="Google Shape;272;p19"/>
          <p:cNvGrpSpPr/>
          <p:nvPr/>
        </p:nvGrpSpPr>
        <p:grpSpPr>
          <a:xfrm>
            <a:off x="1733265" y="581033"/>
            <a:ext cx="5677469" cy="1047767"/>
            <a:chOff x="1733265" y="468936"/>
            <a:chExt cx="5677469" cy="1047767"/>
          </a:xfrm>
        </p:grpSpPr>
        <p:sp>
          <p:nvSpPr>
            <p:cNvPr id="273" name="Google Shape;273;p19"/>
            <p:cNvSpPr txBox="1"/>
            <p:nvPr/>
          </p:nvSpPr>
          <p:spPr>
            <a:xfrm>
              <a:off x="1733265" y="680928"/>
              <a:ext cx="5677469" cy="835775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rgbClr val="36609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rm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3F3151"/>
                </a:buClr>
                <a:buSzPts val="4000"/>
                <a:buFont typeface="Arial"/>
                <a:buNone/>
              </a:pPr>
              <a:r>
                <a:rPr b="1" lang="en-US" sz="4000">
                  <a:solidFill>
                    <a:srgbClr val="3F3151"/>
                  </a:solidFill>
                  <a:latin typeface="Calibri"/>
                  <a:ea typeface="Calibri"/>
                  <a:cs typeface="Calibri"/>
                  <a:sym typeface="Calibri"/>
                </a:rPr>
                <a:t>TUGAS</a:t>
              </a:r>
              <a:endParaRPr b="1" sz="4000">
                <a:solidFill>
                  <a:srgbClr val="3F315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9"/>
            <p:cNvSpPr/>
            <p:nvPr/>
          </p:nvSpPr>
          <p:spPr>
            <a:xfrm>
              <a:off x="2195736" y="468936"/>
              <a:ext cx="716508" cy="716508"/>
            </a:xfrm>
            <a:prstGeom prst="ellipse">
              <a:avLst/>
            </a:prstGeom>
            <a:solidFill>
              <a:srgbClr val="C00000">
                <a:alpha val="88627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9"/>
            <p:cNvSpPr/>
            <p:nvPr/>
          </p:nvSpPr>
          <p:spPr>
            <a:xfrm>
              <a:off x="2568942" y="906622"/>
              <a:ext cx="460211" cy="460211"/>
            </a:xfrm>
            <a:prstGeom prst="ellipse">
              <a:avLst/>
            </a:prstGeom>
            <a:solidFill>
              <a:srgbClr val="B6DDE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9"/>
            <p:cNvSpPr/>
            <p:nvPr/>
          </p:nvSpPr>
          <p:spPr>
            <a:xfrm>
              <a:off x="6084168" y="736542"/>
              <a:ext cx="684923" cy="684923"/>
            </a:xfrm>
            <a:prstGeom prst="ellipse">
              <a:avLst/>
            </a:prstGeom>
            <a:solidFill>
              <a:srgbClr val="C2D59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9"/>
            <p:cNvSpPr/>
            <p:nvPr/>
          </p:nvSpPr>
          <p:spPr>
            <a:xfrm>
              <a:off x="6554568" y="785301"/>
              <a:ext cx="195802" cy="195802"/>
            </a:xfrm>
            <a:prstGeom prst="ellipse">
              <a:avLst/>
            </a:prstGeom>
            <a:solidFill>
              <a:srgbClr val="20586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9"/>
            <p:cNvSpPr/>
            <p:nvPr/>
          </p:nvSpPr>
          <p:spPr>
            <a:xfrm>
              <a:off x="5292080" y="1124744"/>
              <a:ext cx="169653" cy="169653"/>
            </a:xfrm>
            <a:prstGeom prst="ellipse">
              <a:avLst/>
            </a:prstGeom>
            <a:solidFill>
              <a:srgbClr val="E36C0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2"/>
          <p:cNvGrpSpPr/>
          <p:nvPr/>
        </p:nvGrpSpPr>
        <p:grpSpPr>
          <a:xfrm>
            <a:off x="612230" y="2479900"/>
            <a:ext cx="7847531" cy="1625943"/>
            <a:chOff x="670" y="1211140"/>
            <a:chExt cx="7847531" cy="1625943"/>
          </a:xfrm>
        </p:grpSpPr>
        <p:sp>
          <p:nvSpPr>
            <p:cNvPr id="104" name="Google Shape;104;p2"/>
            <p:cNvSpPr/>
            <p:nvPr/>
          </p:nvSpPr>
          <p:spPr>
            <a:xfrm>
              <a:off x="3924436" y="1883017"/>
              <a:ext cx="3251887" cy="282188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60000"/>
                  </a:lnTo>
                  <a:lnTo>
                    <a:pt x="120000" y="6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25400">
              <a:solidFill>
                <a:srgbClr val="F79543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05" name="Google Shape;105;p2"/>
            <p:cNvSpPr/>
            <p:nvPr/>
          </p:nvSpPr>
          <p:spPr>
            <a:xfrm>
              <a:off x="3924436" y="1883017"/>
              <a:ext cx="1625943" cy="282188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60000"/>
                  </a:lnTo>
                  <a:lnTo>
                    <a:pt x="120000" y="6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9525">
              <a:solidFill>
                <a:srgbClr val="F5913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sp>
        <p:sp>
          <p:nvSpPr>
            <p:cNvPr id="106" name="Google Shape;106;p2"/>
            <p:cNvSpPr/>
            <p:nvPr/>
          </p:nvSpPr>
          <p:spPr>
            <a:xfrm>
              <a:off x="3878716" y="1883017"/>
              <a:ext cx="91440" cy="282188"/>
            </a:xfrm>
            <a:custGeom>
              <a:rect b="b" l="l" r="r" t="t"/>
              <a:pathLst>
                <a:path extrusionOk="0" h="120000" w="120000">
                  <a:moveTo>
                    <a:pt x="60000" y="0"/>
                  </a:moveTo>
                  <a:lnTo>
                    <a:pt x="60000" y="120000"/>
                  </a:lnTo>
                </a:path>
              </a:pathLst>
            </a:custGeom>
            <a:noFill/>
            <a:ln cap="flat" cmpd="sng" w="9525">
              <a:solidFill>
                <a:srgbClr val="F5913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sp>
        <p:sp>
          <p:nvSpPr>
            <p:cNvPr id="107" name="Google Shape;107;p2"/>
            <p:cNvSpPr/>
            <p:nvPr/>
          </p:nvSpPr>
          <p:spPr>
            <a:xfrm>
              <a:off x="2298492" y="1883017"/>
              <a:ext cx="1625943" cy="282188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60000"/>
                  </a:lnTo>
                  <a:lnTo>
                    <a:pt x="0" y="60000"/>
                  </a:lnTo>
                  <a:lnTo>
                    <a:pt x="0" y="120000"/>
                  </a:lnTo>
                </a:path>
              </a:pathLst>
            </a:custGeom>
            <a:noFill/>
            <a:ln cap="flat" cmpd="sng" w="9525">
              <a:solidFill>
                <a:srgbClr val="F5913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sp>
        <p:sp>
          <p:nvSpPr>
            <p:cNvPr id="108" name="Google Shape;108;p2"/>
            <p:cNvSpPr/>
            <p:nvPr/>
          </p:nvSpPr>
          <p:spPr>
            <a:xfrm>
              <a:off x="672548" y="1883017"/>
              <a:ext cx="3251887" cy="282188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60000"/>
                  </a:lnTo>
                  <a:lnTo>
                    <a:pt x="0" y="60000"/>
                  </a:lnTo>
                  <a:lnTo>
                    <a:pt x="0" y="120000"/>
                  </a:lnTo>
                </a:path>
              </a:pathLst>
            </a:custGeom>
            <a:noFill/>
            <a:ln cap="flat" cmpd="sng" w="9525">
              <a:solidFill>
                <a:srgbClr val="F5913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sp>
        <p:sp>
          <p:nvSpPr>
            <p:cNvPr id="109" name="Google Shape;109;p2"/>
            <p:cNvSpPr/>
            <p:nvPr/>
          </p:nvSpPr>
          <p:spPr>
            <a:xfrm>
              <a:off x="3252558" y="1211140"/>
              <a:ext cx="1343755" cy="671877"/>
            </a:xfrm>
            <a:prstGeom prst="rect">
              <a:avLst/>
            </a:prstGeom>
            <a:gradFill>
              <a:gsLst>
                <a:gs pos="0">
                  <a:srgbClr val="FFBB82"/>
                </a:gs>
                <a:gs pos="35000">
                  <a:srgbClr val="FFCFA8"/>
                </a:gs>
                <a:gs pos="100000">
                  <a:srgbClr val="FFEBD9"/>
                </a:gs>
              </a:gsLst>
              <a:lin ang="16200000" scaled="0"/>
            </a:gradFill>
            <a:ln cap="flat" cmpd="sng" w="9525">
              <a:solidFill>
                <a:srgbClr val="F5913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2"/>
            <p:cNvSpPr txBox="1"/>
            <p:nvPr/>
          </p:nvSpPr>
          <p:spPr>
            <a:xfrm>
              <a:off x="3252558" y="1211140"/>
              <a:ext cx="1343755" cy="6718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950" lIns="13950" spcFirstLastPara="1" rIns="13950" wrap="square" tIns="139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Media</a:t>
              </a:r>
              <a:r>
                <a:rPr lang="en-US" sz="2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Penyimpan</a:t>
              </a:r>
              <a:endParaRPr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670" y="2165206"/>
              <a:ext cx="1343755" cy="671877"/>
            </a:xfrm>
            <a:prstGeom prst="rect">
              <a:avLst/>
            </a:prstGeom>
            <a:gradFill>
              <a:gsLst>
                <a:gs pos="0">
                  <a:srgbClr val="FFBB82"/>
                </a:gs>
                <a:gs pos="35000">
                  <a:srgbClr val="FFCFA8"/>
                </a:gs>
                <a:gs pos="100000">
                  <a:srgbClr val="FFEBD9"/>
                </a:gs>
              </a:gsLst>
              <a:lin ang="16200000" scaled="0"/>
            </a:gradFill>
            <a:ln cap="flat" cmpd="sng" w="9525">
              <a:solidFill>
                <a:srgbClr val="F5913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2"/>
            <p:cNvSpPr txBox="1"/>
            <p:nvPr/>
          </p:nvSpPr>
          <p:spPr>
            <a:xfrm>
              <a:off x="670" y="2165206"/>
              <a:ext cx="1343755" cy="6718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950" lIns="13950" spcFirstLastPara="1" rIns="13950" wrap="square" tIns="139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Memori</a:t>
              </a:r>
              <a:endParaRPr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626614" y="2165206"/>
              <a:ext cx="1343755" cy="671877"/>
            </a:xfrm>
            <a:prstGeom prst="rect">
              <a:avLst/>
            </a:prstGeom>
            <a:gradFill>
              <a:gsLst>
                <a:gs pos="0">
                  <a:srgbClr val="FFBB82"/>
                </a:gs>
                <a:gs pos="35000">
                  <a:srgbClr val="FFCFA8"/>
                </a:gs>
                <a:gs pos="100000">
                  <a:srgbClr val="FFEBD9"/>
                </a:gs>
              </a:gsLst>
              <a:lin ang="16200000" scaled="0"/>
            </a:gradFill>
            <a:ln cap="flat" cmpd="sng" w="9525">
              <a:solidFill>
                <a:srgbClr val="F5913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2"/>
            <p:cNvSpPr txBox="1"/>
            <p:nvPr/>
          </p:nvSpPr>
          <p:spPr>
            <a:xfrm>
              <a:off x="1626614" y="2165206"/>
              <a:ext cx="1343755" cy="6718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950" lIns="13950" spcFirstLastPara="1" rIns="13950" wrap="square" tIns="139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Magnetic</a:t>
              </a:r>
              <a:r>
                <a:rPr lang="en-US" sz="2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Disk</a:t>
              </a:r>
              <a:endParaRPr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3252558" y="2165206"/>
              <a:ext cx="1343755" cy="671877"/>
            </a:xfrm>
            <a:prstGeom prst="rect">
              <a:avLst/>
            </a:prstGeom>
            <a:gradFill>
              <a:gsLst>
                <a:gs pos="0">
                  <a:srgbClr val="FFBB82"/>
                </a:gs>
                <a:gs pos="35000">
                  <a:srgbClr val="FFCFA8"/>
                </a:gs>
                <a:gs pos="100000">
                  <a:srgbClr val="FFEBD9"/>
                </a:gs>
              </a:gsLst>
              <a:lin ang="16200000" scaled="0"/>
            </a:gradFill>
            <a:ln cap="flat" cmpd="sng" w="9525">
              <a:solidFill>
                <a:srgbClr val="F5913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2"/>
            <p:cNvSpPr txBox="1"/>
            <p:nvPr/>
          </p:nvSpPr>
          <p:spPr>
            <a:xfrm>
              <a:off x="3252558" y="2165206"/>
              <a:ext cx="1343755" cy="6718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950" lIns="13950" spcFirstLastPara="1" rIns="13950" wrap="square" tIns="139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Teknologi RAID</a:t>
              </a:r>
              <a:endParaRPr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4878502" y="2165206"/>
              <a:ext cx="1343755" cy="671877"/>
            </a:xfrm>
            <a:prstGeom prst="rect">
              <a:avLst/>
            </a:prstGeom>
            <a:gradFill>
              <a:gsLst>
                <a:gs pos="0">
                  <a:srgbClr val="FFBB82"/>
                </a:gs>
                <a:gs pos="35000">
                  <a:srgbClr val="FFCFA8"/>
                </a:gs>
                <a:gs pos="100000">
                  <a:srgbClr val="FFEBD9"/>
                </a:gs>
              </a:gsLst>
              <a:lin ang="16200000" scaled="0"/>
            </a:gradFill>
            <a:ln cap="flat" cmpd="sng" w="9525">
              <a:solidFill>
                <a:srgbClr val="F5913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2"/>
            <p:cNvSpPr txBox="1"/>
            <p:nvPr/>
          </p:nvSpPr>
          <p:spPr>
            <a:xfrm>
              <a:off x="4878502" y="2165206"/>
              <a:ext cx="1343755" cy="6718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950" lIns="13950" spcFirstLastPara="1" rIns="13950" wrap="square" tIns="139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Pita</a:t>
              </a:r>
              <a:r>
                <a:rPr lang="en-US" sz="2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Magnetik</a:t>
              </a:r>
              <a:endParaRPr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6504446" y="2165206"/>
              <a:ext cx="1343755" cy="671877"/>
            </a:xfrm>
            <a:prstGeom prst="rect">
              <a:avLst/>
            </a:prstGeom>
            <a:gradFill>
              <a:gsLst>
                <a:gs pos="0">
                  <a:srgbClr val="FFBD80"/>
                </a:gs>
                <a:gs pos="35000">
                  <a:srgbClr val="FFCFA8"/>
                </a:gs>
                <a:gs pos="100000">
                  <a:srgbClr val="FFEBD9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2"/>
            <p:cNvSpPr txBox="1"/>
            <p:nvPr/>
          </p:nvSpPr>
          <p:spPr>
            <a:xfrm>
              <a:off x="6504446" y="2165206"/>
              <a:ext cx="1343755" cy="6718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950" lIns="13950" spcFirstLastPara="1" rIns="13950" wrap="square" tIns="139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2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Optical Disk</a:t>
              </a:r>
              <a:endParaRPr i="1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1" name="Google Shape;121;p2"/>
          <p:cNvSpPr txBox="1"/>
          <p:nvPr/>
        </p:nvSpPr>
        <p:spPr>
          <a:xfrm>
            <a:off x="1072342" y="425237"/>
            <a:ext cx="699931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PETA KONSEP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"/>
          <p:cNvSpPr txBox="1"/>
          <p:nvPr/>
        </p:nvSpPr>
        <p:spPr>
          <a:xfrm>
            <a:off x="1979712" y="908720"/>
            <a:ext cx="5362600" cy="835775"/>
          </a:xfrm>
          <a:prstGeom prst="rect">
            <a:avLst/>
          </a:prstGeom>
          <a:solidFill>
            <a:schemeClr val="accent6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1"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Media Penyimpan (</a:t>
            </a:r>
            <a:r>
              <a:rPr b="1" i="1"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Storage</a:t>
            </a:r>
            <a:r>
              <a:rPr b="1"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1"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3"/>
          <p:cNvSpPr/>
          <p:nvPr>
            <p:ph idx="1" type="body"/>
          </p:nvPr>
        </p:nvSpPr>
        <p:spPr>
          <a:xfrm>
            <a:off x="1079612" y="1988840"/>
            <a:ext cx="6984776" cy="2952328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38100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Peranti-peranti seperti </a:t>
            </a:r>
            <a:r>
              <a:rPr i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flash disk,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CD, DVD, atau </a:t>
            </a:r>
            <a:r>
              <a:rPr i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hard disk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dapat dikategorikan sebagai media penyimpan (</a:t>
            </a:r>
            <a:r>
              <a:rPr i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storage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yang dapat digunakan untuk menyimpan data, baik berupa audio, video, gambar, teks, dan lain-lain. </a:t>
            </a:r>
            <a:endParaRPr i="1" sz="280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"/>
          <p:cNvSpPr txBox="1"/>
          <p:nvPr/>
        </p:nvSpPr>
        <p:spPr>
          <a:xfrm>
            <a:off x="1710680" y="1196752"/>
            <a:ext cx="5722640" cy="691759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200"/>
              <a:buFont typeface="Arial"/>
              <a:buNone/>
            </a:pPr>
            <a:r>
              <a:rPr b="1" lang="en-US" sz="320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Pengertian Media Penyimpan</a:t>
            </a:r>
            <a:endParaRPr b="1" sz="3200">
              <a:solidFill>
                <a:srgbClr val="0C0C0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4"/>
          <p:cNvSpPr/>
          <p:nvPr>
            <p:ph idx="1" type="body"/>
          </p:nvPr>
        </p:nvSpPr>
        <p:spPr>
          <a:xfrm>
            <a:off x="1115616" y="2420888"/>
            <a:ext cx="6912900" cy="2160300"/>
          </a:xfrm>
          <a:prstGeom prst="snip2DiagRect">
            <a:avLst>
              <a:gd fmla="val 0" name="adj1"/>
              <a:gd fmla="val 16667" name="adj2"/>
            </a:avLst>
          </a:prstGeom>
          <a:noFill/>
          <a:ln cap="flat" cmpd="sng" w="38100">
            <a:solidFill>
              <a:srgbClr val="FFC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Media Penyimpan adalah peranti yang dapat digunakan untuk menyimpan data (audio, video, gambar, teks, dll.)</a:t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 txBox="1"/>
          <p:nvPr/>
        </p:nvSpPr>
        <p:spPr>
          <a:xfrm>
            <a:off x="2609266" y="476672"/>
            <a:ext cx="6082680" cy="763767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3F3151"/>
              </a:buClr>
              <a:buSzPts val="3200"/>
              <a:buFont typeface="Arial"/>
              <a:buNone/>
            </a:pPr>
            <a:r>
              <a:rPr b="1" lang="en-US" sz="3200">
                <a:solidFill>
                  <a:srgbClr val="3F3151"/>
                </a:solidFill>
                <a:latin typeface="Calibri"/>
                <a:ea typeface="Calibri"/>
                <a:cs typeface="Calibri"/>
                <a:sym typeface="Calibri"/>
              </a:rPr>
              <a:t>Memori</a:t>
            </a:r>
            <a:endParaRPr b="1" sz="3200">
              <a:solidFill>
                <a:srgbClr val="3F315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5"/>
          <p:cNvSpPr/>
          <p:nvPr>
            <p:ph idx="1" type="body"/>
          </p:nvPr>
        </p:nvSpPr>
        <p:spPr>
          <a:xfrm>
            <a:off x="467544" y="1412777"/>
            <a:ext cx="8229600" cy="1224136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97480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Memori adalah peranti dalam komputer yang dapat menyimpan data.</a:t>
            </a:r>
            <a:endParaRPr sz="2800"/>
          </a:p>
        </p:txBody>
      </p:sp>
      <p:sp>
        <p:nvSpPr>
          <p:cNvPr id="140" name="Google Shape;140;p5"/>
          <p:cNvSpPr/>
          <p:nvPr/>
        </p:nvSpPr>
        <p:spPr>
          <a:xfrm>
            <a:off x="1259632" y="2708920"/>
            <a:ext cx="6624736" cy="3199904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0"/>
                </a:moveTo>
                <a:close/>
                <a:lnTo>
                  <a:pt x="-10000" y="120000"/>
                </a:lnTo>
              </a:path>
              <a:path extrusionOk="0" fill="none" h="120000" w="120000">
                <a:moveTo>
                  <a:pt x="-10000" y="22500"/>
                </a:moveTo>
                <a:lnTo>
                  <a:pt x="-46000" y="135000"/>
                </a:lnTo>
              </a:path>
            </a:pathLst>
          </a:custGeom>
          <a:noFill/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-152400" lvl="1" marL="11430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Memori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4300" lvl="2" marL="228600" marR="0" rtl="0" algn="l">
              <a:lnSpc>
                <a:spcPct val="75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Memori Primer</a:t>
            </a:r>
            <a:endParaRPr/>
          </a:p>
          <a:p>
            <a:pPr indent="-114300" lvl="2" marL="228600" marR="0" rtl="0" algn="l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0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volatile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/sementara)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228600" marR="0" rtl="0" algn="l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4300" lvl="2" marL="228600" marR="0" rtl="0" algn="l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Memori Sekunder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4300" lvl="2" marL="228600" marR="0" rtl="0" algn="l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(tetap)</a:t>
            </a:r>
            <a:endParaRPr/>
          </a:p>
          <a:p>
            <a:pPr indent="-114300" lvl="2" marL="228600" marR="0" rtl="0" algn="l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0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flash disk, hard disk, floppy disk,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CD, DVD, </a:t>
            </a:r>
            <a:r>
              <a:rPr b="0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Chip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dll.)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228600" marR="0" rtl="0" algn="l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6"/>
          <p:cNvSpPr/>
          <p:nvPr/>
        </p:nvSpPr>
        <p:spPr>
          <a:xfrm>
            <a:off x="457200" y="1619672"/>
            <a:ext cx="8229600" cy="4525963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Memori adalah peranti dalam komputer yang dapat menyimpan data.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6"/>
          <p:cNvSpPr/>
          <p:nvPr/>
        </p:nvSpPr>
        <p:spPr>
          <a:xfrm>
            <a:off x="5226529" y="2721264"/>
            <a:ext cx="3312368" cy="298519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0"/>
                </a:moveTo>
                <a:close/>
                <a:lnTo>
                  <a:pt x="-10000" y="120000"/>
                </a:lnTo>
              </a:path>
              <a:path extrusionOk="0" fill="none" h="120000" w="120000">
                <a:moveTo>
                  <a:pt x="-10000" y="22500"/>
                </a:moveTo>
                <a:lnTo>
                  <a:pt x="-46000" y="135000"/>
                </a:lnTo>
              </a:path>
            </a:pathLst>
          </a:custGeom>
          <a:noFill/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-114300" lvl="1" marL="11430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b="0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Onboard Memory</a:t>
            </a:r>
            <a:endParaRPr b="0" i="1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4300" lvl="1" marL="114300" marR="0" rtl="0" algn="l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b="0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Outboard Memory</a:t>
            </a:r>
            <a:endParaRPr b="0" i="1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4300" lvl="1" marL="114300" marR="0" rtl="0" algn="l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b="0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Off-Line Storage</a:t>
            </a:r>
            <a:endParaRPr b="0" i="1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6"/>
          <p:cNvSpPr txBox="1"/>
          <p:nvPr/>
        </p:nvSpPr>
        <p:spPr>
          <a:xfrm>
            <a:off x="2613946" y="476672"/>
            <a:ext cx="6082680" cy="763767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3F3151"/>
              </a:buClr>
              <a:buSzPts val="3200"/>
              <a:buFont typeface="Arial"/>
              <a:buNone/>
            </a:pPr>
            <a:r>
              <a:rPr b="1" lang="en-US" sz="3200">
                <a:solidFill>
                  <a:srgbClr val="3F3151"/>
                </a:solidFill>
                <a:latin typeface="Calibri"/>
                <a:ea typeface="Calibri"/>
                <a:cs typeface="Calibri"/>
                <a:sym typeface="Calibri"/>
              </a:rPr>
              <a:t>Memori</a:t>
            </a:r>
            <a:endParaRPr b="1" sz="3200">
              <a:solidFill>
                <a:srgbClr val="3F315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6"/>
          <p:cNvSpPr/>
          <p:nvPr/>
        </p:nvSpPr>
        <p:spPr>
          <a:xfrm>
            <a:off x="4860032" y="4921146"/>
            <a:ext cx="360040" cy="40069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 cap="flat" cmpd="sng" w="25400">
            <a:solidFill>
              <a:srgbClr val="B46D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6"/>
          <p:cNvSpPr txBox="1"/>
          <p:nvPr/>
        </p:nvSpPr>
        <p:spPr>
          <a:xfrm>
            <a:off x="606252" y="2900492"/>
            <a:ext cx="389459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Kecepatan waktu akses semakin lambat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6"/>
          <p:cNvSpPr/>
          <p:nvPr/>
        </p:nvSpPr>
        <p:spPr>
          <a:xfrm flipH="1">
            <a:off x="4866489" y="3536274"/>
            <a:ext cx="360040" cy="40069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 cap="flat" cmpd="sng" w="25400">
            <a:solidFill>
              <a:srgbClr val="B46D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6"/>
          <p:cNvSpPr txBox="1"/>
          <p:nvPr/>
        </p:nvSpPr>
        <p:spPr>
          <a:xfrm>
            <a:off x="606252" y="3518895"/>
            <a:ext cx="425982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Kapasitas penyimpanan data semakin besar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6"/>
          <p:cNvSpPr/>
          <p:nvPr/>
        </p:nvSpPr>
        <p:spPr>
          <a:xfrm flipH="1">
            <a:off x="4858184" y="4171939"/>
            <a:ext cx="360040" cy="40069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 cap="flat" cmpd="sng" w="25400">
            <a:solidFill>
              <a:srgbClr val="B46D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6"/>
          <p:cNvSpPr txBox="1"/>
          <p:nvPr/>
        </p:nvSpPr>
        <p:spPr>
          <a:xfrm>
            <a:off x="628175" y="4137298"/>
            <a:ext cx="410920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Posisi memori terhadap prosesor semakin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jauh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6"/>
          <p:cNvSpPr/>
          <p:nvPr/>
        </p:nvSpPr>
        <p:spPr>
          <a:xfrm>
            <a:off x="4854488" y="2843838"/>
            <a:ext cx="360040" cy="40069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 cap="flat" cmpd="sng" w="25400">
            <a:solidFill>
              <a:srgbClr val="B46D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6"/>
          <p:cNvSpPr txBox="1"/>
          <p:nvPr/>
        </p:nvSpPr>
        <p:spPr>
          <a:xfrm>
            <a:off x="598382" y="4921146"/>
            <a:ext cx="302262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Harga memori semakin murah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7"/>
          <p:cNvSpPr/>
          <p:nvPr/>
        </p:nvSpPr>
        <p:spPr>
          <a:xfrm>
            <a:off x="457200" y="1484784"/>
            <a:ext cx="8229600" cy="4525963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i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Onboard Memory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adalah memori dalam yang sudah terintegrasi dalam </a:t>
            </a:r>
            <a:r>
              <a:rPr i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mainboard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computer yang dapat secara langsung diakses oleh </a:t>
            </a:r>
            <a:r>
              <a:rPr i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processor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Ada 3 jenis </a:t>
            </a:r>
            <a:r>
              <a:rPr i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onboard memory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  <a:p>
            <a:pPr indent="-514350" lvl="0" marL="5143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i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Memory</a:t>
            </a:r>
            <a:endParaRPr/>
          </a:p>
          <a:p>
            <a:pPr indent="-514350" lvl="0" marL="5143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i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Cache Memory</a:t>
            </a:r>
            <a:endParaRPr/>
          </a:p>
          <a:p>
            <a:pPr indent="-514350" lvl="0" marL="5143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163" name="Google Shape;163;p7"/>
          <p:cNvSpPr txBox="1"/>
          <p:nvPr/>
        </p:nvSpPr>
        <p:spPr>
          <a:xfrm>
            <a:off x="2613946" y="476672"/>
            <a:ext cx="6082680" cy="763767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3F3151"/>
              </a:buClr>
              <a:buSzPts val="3200"/>
              <a:buFont typeface="Arial"/>
              <a:buNone/>
            </a:pPr>
            <a:r>
              <a:rPr b="1" i="1" lang="en-US" sz="3200">
                <a:solidFill>
                  <a:srgbClr val="3F3151"/>
                </a:solidFill>
                <a:latin typeface="Calibri"/>
                <a:ea typeface="Calibri"/>
                <a:cs typeface="Calibri"/>
                <a:sym typeface="Calibri"/>
              </a:rPr>
              <a:t>Onboard Memory</a:t>
            </a:r>
            <a:endParaRPr b="1" i="1" sz="3200">
              <a:solidFill>
                <a:srgbClr val="3F315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7"/>
          <p:cNvSpPr/>
          <p:nvPr/>
        </p:nvSpPr>
        <p:spPr>
          <a:xfrm>
            <a:off x="1187624" y="3140968"/>
            <a:ext cx="6552728" cy="2016224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0"/>
                </a:moveTo>
                <a:close/>
                <a:lnTo>
                  <a:pt x="-10000" y="120000"/>
                </a:lnTo>
              </a:path>
              <a:path extrusionOk="0" fill="none" h="120000" w="120000">
                <a:moveTo>
                  <a:pt x="-10000" y="22500"/>
                </a:moveTo>
                <a:lnTo>
                  <a:pt x="-46000" y="135000"/>
                </a:lnTo>
              </a:path>
            </a:pathLst>
          </a:custGeom>
          <a:noFill/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-114300" lvl="1" marL="11430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Cache Memory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4300" lvl="2" marL="228600" marR="0" rtl="0" algn="l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Cache L1</a:t>
            </a:r>
            <a:endParaRPr/>
          </a:p>
          <a:p>
            <a:pPr indent="0" lvl="2" marL="228600" marR="0" rtl="0" algn="l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4300" lvl="2" marL="228600" marR="0" rtl="0" algn="l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Cache L2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228600" marR="0" rtl="0" algn="l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4300" lvl="2" marL="228600" marR="0" rtl="0" algn="l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Cache L3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228600" marR="0" rtl="0" algn="l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7"/>
          <p:cNvSpPr/>
          <p:nvPr/>
        </p:nvSpPr>
        <p:spPr>
          <a:xfrm>
            <a:off x="107504" y="4725144"/>
            <a:ext cx="4330824" cy="1224136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0"/>
                </a:moveTo>
                <a:close/>
                <a:lnTo>
                  <a:pt x="-10000" y="120000"/>
                </a:lnTo>
              </a:path>
              <a:path extrusionOk="0" fill="none" h="120000" w="120000">
                <a:moveTo>
                  <a:pt x="-10000" y="22500"/>
                </a:moveTo>
                <a:lnTo>
                  <a:pt x="-46000" y="135000"/>
                </a:lnTo>
              </a:path>
            </a:pathLst>
          </a:custGeom>
          <a:noFill/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-139700" lvl="1" marL="11430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Memori Utama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4300" lvl="2" marL="228600" marR="0" rtl="0" algn="l">
              <a:lnSpc>
                <a:spcPct val="75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ROM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228600" marR="0" rtl="0" algn="l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4300" lvl="2" marL="228600" marR="0" rtl="0" algn="l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RAM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228600" marR="0" rtl="0" algn="l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"/>
          <p:cNvSpPr/>
          <p:nvPr/>
        </p:nvSpPr>
        <p:spPr>
          <a:xfrm>
            <a:off x="1182452" y="2204864"/>
            <a:ext cx="6779096" cy="252028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i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Outboard Storage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adalah memori/media penyimpanan yang memiliki kapasitas lebih besar dari </a:t>
            </a:r>
            <a:r>
              <a:rPr i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onboard memory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/>
          </a:p>
          <a:p>
            <a:pPr indent="0" lvl="0" marL="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Contoh: </a:t>
            </a:r>
            <a:r>
              <a:rPr i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Magnetic Disk, Hard Disk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i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Cache Memory</a:t>
            </a:r>
            <a:endParaRPr/>
          </a:p>
        </p:txBody>
      </p:sp>
      <p:sp>
        <p:nvSpPr>
          <p:cNvPr id="172" name="Google Shape;172;p8"/>
          <p:cNvSpPr txBox="1"/>
          <p:nvPr/>
        </p:nvSpPr>
        <p:spPr>
          <a:xfrm>
            <a:off x="1547664" y="908720"/>
            <a:ext cx="6082680" cy="763767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3F3151"/>
              </a:buClr>
              <a:buSzPts val="3200"/>
              <a:buFont typeface="Arial"/>
              <a:buNone/>
            </a:pPr>
            <a:r>
              <a:rPr b="1" i="1" lang="en-US" sz="3200">
                <a:solidFill>
                  <a:srgbClr val="3F3151"/>
                </a:solidFill>
                <a:latin typeface="Calibri"/>
                <a:ea typeface="Calibri"/>
                <a:cs typeface="Calibri"/>
                <a:sym typeface="Calibri"/>
              </a:rPr>
              <a:t>Outboard Storage</a:t>
            </a:r>
            <a:endParaRPr b="1" i="1" sz="3200">
              <a:solidFill>
                <a:srgbClr val="3F315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9"/>
          <p:cNvSpPr/>
          <p:nvPr/>
        </p:nvSpPr>
        <p:spPr>
          <a:xfrm>
            <a:off x="467026" y="2308313"/>
            <a:ext cx="8229600" cy="2241375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i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Off-Line Storage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adalah media penyimpanan yang memiliki kecepatan akses lebih lambat dari </a:t>
            </a:r>
            <a:r>
              <a:rPr i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outboard storage. 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Contoh: </a:t>
            </a:r>
            <a:r>
              <a:rPr i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cartridge tape, worm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9"/>
          <p:cNvSpPr txBox="1"/>
          <p:nvPr/>
        </p:nvSpPr>
        <p:spPr>
          <a:xfrm>
            <a:off x="1540486" y="1196752"/>
            <a:ext cx="6082680" cy="763767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3F3151"/>
              </a:buClr>
              <a:buSzPts val="3200"/>
              <a:buFont typeface="Arial"/>
              <a:buNone/>
            </a:pPr>
            <a:r>
              <a:rPr b="1" i="1" lang="en-US" sz="3200">
                <a:solidFill>
                  <a:srgbClr val="3F3151"/>
                </a:solidFill>
                <a:latin typeface="Calibri"/>
                <a:ea typeface="Calibri"/>
                <a:cs typeface="Calibri"/>
                <a:sym typeface="Calibri"/>
              </a:rPr>
              <a:t>Off-Line Storage</a:t>
            </a:r>
            <a:endParaRPr b="1" i="1" sz="3200">
              <a:solidFill>
                <a:srgbClr val="3F315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plate PPT K13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2015-05-08T02:58:52Z</dcterms:created>
  <dc:creator>USER</dc:creator>
</cp:coreProperties>
</file>