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16" r:id="rId2"/>
    <p:sldId id="320" r:id="rId3"/>
    <p:sldId id="277" r:id="rId4"/>
    <p:sldId id="328" r:id="rId5"/>
    <p:sldId id="413" r:id="rId6"/>
    <p:sldId id="398" r:id="rId7"/>
    <p:sldId id="399" r:id="rId8"/>
    <p:sldId id="400" r:id="rId9"/>
    <p:sldId id="410" r:id="rId10"/>
    <p:sldId id="402" r:id="rId11"/>
    <p:sldId id="411" r:id="rId12"/>
    <p:sldId id="412" r:id="rId13"/>
    <p:sldId id="404" r:id="rId14"/>
    <p:sldId id="414" r:id="rId15"/>
    <p:sldId id="406" r:id="rId16"/>
    <p:sldId id="407" r:id="rId17"/>
    <p:sldId id="41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EC7CAC"/>
    <a:srgbClr val="CC6600"/>
    <a:srgbClr val="FF5050"/>
    <a:srgbClr val="B9F070"/>
    <a:srgbClr val="00FF99"/>
    <a:srgbClr val="FFCC66"/>
    <a:srgbClr val="FF9966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7" autoAdjust="0"/>
    <p:restoredTop sz="94454" autoAdjust="0"/>
  </p:normalViewPr>
  <p:slideViewPr>
    <p:cSldViewPr>
      <p:cViewPr varScale="1">
        <p:scale>
          <a:sx n="70" d="100"/>
          <a:sy n="70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4EF7C-99F7-4510-B542-73A675E6B0E3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9A0FDB7-6186-49A4-9EE1-2A52502ECBF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Karakteristik</a:t>
          </a:r>
          <a:r>
            <a:rPr lang="en-GB" sz="1800" dirty="0" smtClean="0"/>
            <a:t> </a:t>
          </a:r>
          <a:r>
            <a:rPr lang="en-GB" sz="1800" dirty="0" err="1" smtClean="0"/>
            <a:t>Memori</a:t>
          </a:r>
          <a:endParaRPr lang="en-GB" sz="1800" dirty="0"/>
        </a:p>
      </dgm:t>
    </dgm:pt>
    <dgm:pt modelId="{16F3DDF3-103F-4896-A96C-86CC45AB6D18}" type="parTrans" cxnId="{3029F709-E849-49B1-A3D8-365D58A1186D}">
      <dgm:prSet/>
      <dgm:spPr/>
      <dgm:t>
        <a:bodyPr/>
        <a:lstStyle/>
        <a:p>
          <a:endParaRPr lang="en-GB"/>
        </a:p>
      </dgm:t>
    </dgm:pt>
    <dgm:pt modelId="{3F526FA5-7FF7-4EB6-A9B0-4F9C041B82DF}" type="sibTrans" cxnId="{3029F709-E849-49B1-A3D8-365D58A1186D}">
      <dgm:prSet/>
      <dgm:spPr/>
      <dgm:t>
        <a:bodyPr/>
        <a:lstStyle/>
        <a:p>
          <a:endParaRPr lang="en-GB"/>
        </a:p>
      </dgm:t>
    </dgm:pt>
    <dgm:pt modelId="{5CE330BC-A520-4B65-A6CB-4998781D87EE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Lokasi</a:t>
          </a:r>
          <a:r>
            <a:rPr lang="en-GB" sz="1800" baseline="0" dirty="0" smtClean="0"/>
            <a:t> </a:t>
          </a:r>
          <a:r>
            <a:rPr lang="en-GB" sz="1800" baseline="0" dirty="0" err="1" smtClean="0"/>
            <a:t>Memori</a:t>
          </a:r>
          <a:endParaRPr lang="en-GB" sz="1800" dirty="0"/>
        </a:p>
      </dgm:t>
    </dgm:pt>
    <dgm:pt modelId="{BBDCFAE8-0890-40B1-A861-6D379C5B98FA}" type="parTrans" cxnId="{AB3E6E3D-BA9E-4162-B88C-5FE2F5E65A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40B483EC-7C53-4882-9C2E-4151DB9FAC9F}" type="sibTrans" cxnId="{AB3E6E3D-BA9E-4162-B88C-5FE2F5E65A82}">
      <dgm:prSet/>
      <dgm:spPr/>
      <dgm:t>
        <a:bodyPr/>
        <a:lstStyle/>
        <a:p>
          <a:endParaRPr lang="en-GB"/>
        </a:p>
      </dgm:t>
    </dgm:pt>
    <dgm:pt modelId="{C0009F13-0ED2-47C0-91B3-5190986A435F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Kinerja</a:t>
          </a:r>
          <a:r>
            <a:rPr lang="en-GB" sz="1800" baseline="0" dirty="0" smtClean="0"/>
            <a:t> &amp; </a:t>
          </a:r>
          <a:r>
            <a:rPr lang="en-GB" sz="1800" baseline="0" dirty="0" err="1" smtClean="0"/>
            <a:t>Tipe</a:t>
          </a:r>
          <a:r>
            <a:rPr lang="en-GB" sz="1800" baseline="0" dirty="0" smtClean="0"/>
            <a:t> </a:t>
          </a:r>
          <a:r>
            <a:rPr lang="en-GB" sz="1800" baseline="0" dirty="0" err="1" smtClean="0"/>
            <a:t>Fisik</a:t>
          </a:r>
          <a:r>
            <a:rPr lang="en-GB" sz="1800" baseline="0" dirty="0" smtClean="0"/>
            <a:t> </a:t>
          </a:r>
          <a:r>
            <a:rPr lang="en-GB" sz="1800" baseline="0" dirty="0" err="1" smtClean="0"/>
            <a:t>Memori</a:t>
          </a:r>
          <a:endParaRPr lang="en-GB" sz="1800" dirty="0"/>
        </a:p>
      </dgm:t>
    </dgm:pt>
    <dgm:pt modelId="{7294CB1F-2A94-41D4-9A15-3E09444617B0}" type="parTrans" cxnId="{0E094F3A-37B9-4882-88EC-75175B3935F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24081914-EADA-4BAF-93DC-BE1330236E87}" type="sibTrans" cxnId="{0E094F3A-37B9-4882-88EC-75175B3935FA}">
      <dgm:prSet/>
      <dgm:spPr/>
      <dgm:t>
        <a:bodyPr/>
        <a:lstStyle/>
        <a:p>
          <a:endParaRPr lang="en-GB"/>
        </a:p>
      </dgm:t>
    </dgm:pt>
    <dgm:pt modelId="{9BE6909C-426D-41A3-91EA-262258AD843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Rangkaian</a:t>
          </a:r>
          <a:r>
            <a:rPr lang="en-GB" sz="1800" baseline="0" dirty="0" smtClean="0"/>
            <a:t> </a:t>
          </a:r>
          <a:r>
            <a:rPr lang="en-GB" sz="1800" baseline="0" dirty="0" err="1" smtClean="0"/>
            <a:t>Memori</a:t>
          </a:r>
          <a:r>
            <a:rPr lang="en-GB" sz="1800" baseline="0" dirty="0" smtClean="0"/>
            <a:t> RAM</a:t>
          </a:r>
          <a:endParaRPr lang="en-GB" sz="1800" dirty="0"/>
        </a:p>
      </dgm:t>
    </dgm:pt>
    <dgm:pt modelId="{B202AC5B-CC76-4677-9ADD-590747F6CD8F}" type="parTrans" cxnId="{455C6D7C-E6CD-4DF1-BD87-3A4E58B70FB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AF658D27-4E94-49F9-9A4E-F6218B621E6A}" type="sibTrans" cxnId="{455C6D7C-E6CD-4DF1-BD87-3A4E58B70FB6}">
      <dgm:prSet/>
      <dgm:spPr/>
      <dgm:t>
        <a:bodyPr/>
        <a:lstStyle/>
        <a:p>
          <a:endParaRPr lang="en-GB"/>
        </a:p>
      </dgm:t>
    </dgm:pt>
    <dgm:pt modelId="{B020E1E4-8AFB-44AB-82D9-CD6E2680C5F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err="1" smtClean="0"/>
            <a:t>Kapasitas</a:t>
          </a:r>
          <a:r>
            <a:rPr lang="en-GB" sz="1800" baseline="0" dirty="0" smtClean="0"/>
            <a:t> </a:t>
          </a:r>
          <a:r>
            <a:rPr lang="en-GB" sz="1800" baseline="0" dirty="0" err="1" smtClean="0"/>
            <a:t>Memori</a:t>
          </a:r>
          <a:endParaRPr lang="en-GB" sz="1800" dirty="0"/>
        </a:p>
      </dgm:t>
    </dgm:pt>
    <dgm:pt modelId="{930D3233-CB34-446F-AB06-F10A05DBB972}" type="parTrans" cxnId="{0DFC4A0E-11D4-41B6-A16B-A20318CE451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AC03161F-82F4-44A2-8FEA-BDCDDB0EBA27}" type="sibTrans" cxnId="{0DFC4A0E-11D4-41B6-A16B-A20318CE451A}">
      <dgm:prSet/>
      <dgm:spPr/>
      <dgm:t>
        <a:bodyPr/>
        <a:lstStyle/>
        <a:p>
          <a:endParaRPr lang="en-GB"/>
        </a:p>
      </dgm:t>
    </dgm:pt>
    <dgm:pt modelId="{6FEE40F0-A4B2-4A4F-81B0-75A9F791CE85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800" dirty="0" smtClean="0"/>
            <a:t>Transfer</a:t>
          </a:r>
          <a:r>
            <a:rPr lang="en-GB" sz="1800" baseline="0" dirty="0" smtClean="0"/>
            <a:t> Data &amp; </a:t>
          </a:r>
          <a:r>
            <a:rPr lang="en-GB" sz="1800" baseline="0" dirty="0" err="1" smtClean="0"/>
            <a:t>Metode</a:t>
          </a:r>
          <a:r>
            <a:rPr lang="en-GB" sz="1800" baseline="0" dirty="0" smtClean="0"/>
            <a:t> </a:t>
          </a:r>
          <a:r>
            <a:rPr lang="en-GB" sz="1800" baseline="0" dirty="0" err="1" smtClean="0"/>
            <a:t>Akses</a:t>
          </a:r>
          <a:endParaRPr lang="en-GB" sz="1800" dirty="0"/>
        </a:p>
      </dgm:t>
    </dgm:pt>
    <dgm:pt modelId="{9F8850BB-9BD1-477F-B7E6-9DC54A21998F}" type="parTrans" cxnId="{59E21162-17BF-48DD-B2C1-45E3C0E3B06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 sz="4400"/>
        </a:p>
      </dgm:t>
    </dgm:pt>
    <dgm:pt modelId="{94014FB3-633E-4075-A097-7B411396B48B}" type="sibTrans" cxnId="{59E21162-17BF-48DD-B2C1-45E3C0E3B063}">
      <dgm:prSet/>
      <dgm:spPr/>
      <dgm:t>
        <a:bodyPr/>
        <a:lstStyle/>
        <a:p>
          <a:endParaRPr lang="en-GB"/>
        </a:p>
      </dgm:t>
    </dgm:pt>
    <dgm:pt modelId="{B71C0C8E-9189-4B6E-B32C-94D17276EAA2}" type="pres">
      <dgm:prSet presAssocID="{1544EF7C-99F7-4510-B542-73A675E6B0E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E12DBE7-240A-41D4-8164-C71BE60CE1D2}" type="pres">
      <dgm:prSet presAssocID="{1544EF7C-99F7-4510-B542-73A675E6B0E3}" presName="hierFlow" presStyleCnt="0"/>
      <dgm:spPr/>
    </dgm:pt>
    <dgm:pt modelId="{14F88A6F-293A-42C9-BD59-0551845C593D}" type="pres">
      <dgm:prSet presAssocID="{1544EF7C-99F7-4510-B542-73A675E6B0E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6026113-455A-490B-88EE-123BE9B79A95}" type="pres">
      <dgm:prSet presAssocID="{89A0FDB7-6186-49A4-9EE1-2A52502ECBFE}" presName="Name14" presStyleCnt="0"/>
      <dgm:spPr/>
    </dgm:pt>
    <dgm:pt modelId="{6891770D-BF0A-4421-ABA6-793F58780A95}" type="pres">
      <dgm:prSet presAssocID="{89A0FDB7-6186-49A4-9EE1-2A52502ECBF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98F5BD1-40CA-4CA7-8A3C-1E94248B78B3}" type="pres">
      <dgm:prSet presAssocID="{89A0FDB7-6186-49A4-9EE1-2A52502ECBFE}" presName="hierChild2" presStyleCnt="0"/>
      <dgm:spPr/>
    </dgm:pt>
    <dgm:pt modelId="{4486B342-6ED2-485B-BF5F-EEC375F3AEB7}" type="pres">
      <dgm:prSet presAssocID="{BBDCFAE8-0890-40B1-A861-6D379C5B98FA}" presName="Name19" presStyleLbl="parChTrans1D2" presStyleIdx="0" presStyleCnt="5"/>
      <dgm:spPr/>
      <dgm:t>
        <a:bodyPr/>
        <a:lstStyle/>
        <a:p>
          <a:endParaRPr lang="en-GB"/>
        </a:p>
      </dgm:t>
    </dgm:pt>
    <dgm:pt modelId="{89C2C5E7-DBFF-46F3-B056-972069455054}" type="pres">
      <dgm:prSet presAssocID="{5CE330BC-A520-4B65-A6CB-4998781D87EE}" presName="Name21" presStyleCnt="0"/>
      <dgm:spPr/>
    </dgm:pt>
    <dgm:pt modelId="{B48C2B0C-5CF0-4A06-9B8F-6AA76A1079AF}" type="pres">
      <dgm:prSet presAssocID="{5CE330BC-A520-4B65-A6CB-4998781D87EE}" presName="level2Shape" presStyleLbl="node2" presStyleIdx="0" presStyleCnt="5"/>
      <dgm:spPr/>
      <dgm:t>
        <a:bodyPr/>
        <a:lstStyle/>
        <a:p>
          <a:endParaRPr lang="en-GB"/>
        </a:p>
      </dgm:t>
    </dgm:pt>
    <dgm:pt modelId="{6FC1A277-EBBD-403D-AA76-5CCBDB35AC80}" type="pres">
      <dgm:prSet presAssocID="{5CE330BC-A520-4B65-A6CB-4998781D87EE}" presName="hierChild3" presStyleCnt="0"/>
      <dgm:spPr/>
    </dgm:pt>
    <dgm:pt modelId="{1E2B41D3-FD97-4351-8ECC-D8E548A0AC0B}" type="pres">
      <dgm:prSet presAssocID="{B202AC5B-CC76-4677-9ADD-590747F6CD8F}" presName="Name19" presStyleLbl="parChTrans1D2" presStyleIdx="1" presStyleCnt="5"/>
      <dgm:spPr/>
      <dgm:t>
        <a:bodyPr/>
        <a:lstStyle/>
        <a:p>
          <a:endParaRPr lang="en-GB"/>
        </a:p>
      </dgm:t>
    </dgm:pt>
    <dgm:pt modelId="{F41CCDB8-66A8-4D54-9B1F-EF8E1562F691}" type="pres">
      <dgm:prSet presAssocID="{9BE6909C-426D-41A3-91EA-262258AD8431}" presName="Name21" presStyleCnt="0"/>
      <dgm:spPr/>
    </dgm:pt>
    <dgm:pt modelId="{E3A153F5-94A3-45E1-B588-67B8E9C3381F}" type="pres">
      <dgm:prSet presAssocID="{9BE6909C-426D-41A3-91EA-262258AD8431}" presName="level2Shape" presStyleLbl="node2" presStyleIdx="1" presStyleCnt="5"/>
      <dgm:spPr/>
      <dgm:t>
        <a:bodyPr/>
        <a:lstStyle/>
        <a:p>
          <a:endParaRPr lang="en-GB"/>
        </a:p>
      </dgm:t>
    </dgm:pt>
    <dgm:pt modelId="{538FE8E2-8092-41DC-AA6C-1202D9FE84DF}" type="pres">
      <dgm:prSet presAssocID="{9BE6909C-426D-41A3-91EA-262258AD8431}" presName="hierChild3" presStyleCnt="0"/>
      <dgm:spPr/>
    </dgm:pt>
    <dgm:pt modelId="{C3E5F17D-79BD-4200-BD2E-F4D057ED56FF}" type="pres">
      <dgm:prSet presAssocID="{930D3233-CB34-446F-AB06-F10A05DBB972}" presName="Name19" presStyleLbl="parChTrans1D2" presStyleIdx="2" presStyleCnt="5"/>
      <dgm:spPr/>
      <dgm:t>
        <a:bodyPr/>
        <a:lstStyle/>
        <a:p>
          <a:endParaRPr lang="en-GB"/>
        </a:p>
      </dgm:t>
    </dgm:pt>
    <dgm:pt modelId="{73FF017C-CE87-43F0-B461-4D8DF60B31A3}" type="pres">
      <dgm:prSet presAssocID="{B020E1E4-8AFB-44AB-82D9-CD6E2680C5F2}" presName="Name21" presStyleCnt="0"/>
      <dgm:spPr/>
    </dgm:pt>
    <dgm:pt modelId="{61970973-F3B1-4768-9A6A-EBBD43179FEF}" type="pres">
      <dgm:prSet presAssocID="{B020E1E4-8AFB-44AB-82D9-CD6E2680C5F2}" presName="level2Shape" presStyleLbl="node2" presStyleIdx="2" presStyleCnt="5"/>
      <dgm:spPr/>
      <dgm:t>
        <a:bodyPr/>
        <a:lstStyle/>
        <a:p>
          <a:endParaRPr lang="en-GB"/>
        </a:p>
      </dgm:t>
    </dgm:pt>
    <dgm:pt modelId="{FA1E61F8-8B2A-488D-A0D7-8173DCDC899F}" type="pres">
      <dgm:prSet presAssocID="{B020E1E4-8AFB-44AB-82D9-CD6E2680C5F2}" presName="hierChild3" presStyleCnt="0"/>
      <dgm:spPr/>
    </dgm:pt>
    <dgm:pt modelId="{5712C811-D1E4-4FDE-8B77-4E26C2D06D85}" type="pres">
      <dgm:prSet presAssocID="{9F8850BB-9BD1-477F-B7E6-9DC54A21998F}" presName="Name19" presStyleLbl="parChTrans1D2" presStyleIdx="3" presStyleCnt="5"/>
      <dgm:spPr/>
      <dgm:t>
        <a:bodyPr/>
        <a:lstStyle/>
        <a:p>
          <a:endParaRPr lang="en-GB"/>
        </a:p>
      </dgm:t>
    </dgm:pt>
    <dgm:pt modelId="{65031488-2793-45DB-A4B6-256155E7231B}" type="pres">
      <dgm:prSet presAssocID="{6FEE40F0-A4B2-4A4F-81B0-75A9F791CE85}" presName="Name21" presStyleCnt="0"/>
      <dgm:spPr/>
    </dgm:pt>
    <dgm:pt modelId="{8F0538BE-3AD4-4B52-8353-E9486DDE6314}" type="pres">
      <dgm:prSet presAssocID="{6FEE40F0-A4B2-4A4F-81B0-75A9F791CE85}" presName="level2Shape" presStyleLbl="node2" presStyleIdx="3" presStyleCnt="5"/>
      <dgm:spPr/>
      <dgm:t>
        <a:bodyPr/>
        <a:lstStyle/>
        <a:p>
          <a:endParaRPr lang="en-GB"/>
        </a:p>
      </dgm:t>
    </dgm:pt>
    <dgm:pt modelId="{4809E7B0-B8D3-4F5E-A47E-0AAD278136D3}" type="pres">
      <dgm:prSet presAssocID="{6FEE40F0-A4B2-4A4F-81B0-75A9F791CE85}" presName="hierChild3" presStyleCnt="0"/>
      <dgm:spPr/>
    </dgm:pt>
    <dgm:pt modelId="{B99BDC3A-2AF8-4ABE-9401-0BA788A2F5E2}" type="pres">
      <dgm:prSet presAssocID="{7294CB1F-2A94-41D4-9A15-3E09444617B0}" presName="Name19" presStyleLbl="parChTrans1D2" presStyleIdx="4" presStyleCnt="5"/>
      <dgm:spPr/>
      <dgm:t>
        <a:bodyPr/>
        <a:lstStyle/>
        <a:p>
          <a:endParaRPr lang="en-GB"/>
        </a:p>
      </dgm:t>
    </dgm:pt>
    <dgm:pt modelId="{C3B175D2-A41A-47BA-909A-00C66766F623}" type="pres">
      <dgm:prSet presAssocID="{C0009F13-0ED2-47C0-91B3-5190986A435F}" presName="Name21" presStyleCnt="0"/>
      <dgm:spPr/>
    </dgm:pt>
    <dgm:pt modelId="{6A0F9D2D-BFB4-4DE3-B55E-4F77B07BD639}" type="pres">
      <dgm:prSet presAssocID="{C0009F13-0ED2-47C0-91B3-5190986A435F}" presName="level2Shape" presStyleLbl="node2" presStyleIdx="4" presStyleCnt="5"/>
      <dgm:spPr/>
      <dgm:t>
        <a:bodyPr/>
        <a:lstStyle/>
        <a:p>
          <a:endParaRPr lang="en-GB"/>
        </a:p>
      </dgm:t>
    </dgm:pt>
    <dgm:pt modelId="{72C52792-7ADC-4368-9F1D-40F6CCA701F3}" type="pres">
      <dgm:prSet presAssocID="{C0009F13-0ED2-47C0-91B3-5190986A435F}" presName="hierChild3" presStyleCnt="0"/>
      <dgm:spPr/>
    </dgm:pt>
    <dgm:pt modelId="{BA696D39-53E7-4F35-86CE-C4B9A3D2957B}" type="pres">
      <dgm:prSet presAssocID="{1544EF7C-99F7-4510-B542-73A675E6B0E3}" presName="bgShapesFlow" presStyleCnt="0"/>
      <dgm:spPr/>
    </dgm:pt>
  </dgm:ptLst>
  <dgm:cxnLst>
    <dgm:cxn modelId="{455C6D7C-E6CD-4DF1-BD87-3A4E58B70FB6}" srcId="{89A0FDB7-6186-49A4-9EE1-2A52502ECBFE}" destId="{9BE6909C-426D-41A3-91EA-262258AD8431}" srcOrd="1" destOrd="0" parTransId="{B202AC5B-CC76-4677-9ADD-590747F6CD8F}" sibTransId="{AF658D27-4E94-49F9-9A4E-F6218B621E6A}"/>
    <dgm:cxn modelId="{0210B3A3-2EBB-4664-9997-5EE399F36AE1}" type="presOf" srcId="{BBDCFAE8-0890-40B1-A861-6D379C5B98FA}" destId="{4486B342-6ED2-485B-BF5F-EEC375F3AEB7}" srcOrd="0" destOrd="0" presId="urn:microsoft.com/office/officeart/2005/8/layout/hierarchy6"/>
    <dgm:cxn modelId="{CED34096-D8F8-4AC7-A96B-0DC253A65BE8}" type="presOf" srcId="{1544EF7C-99F7-4510-B542-73A675E6B0E3}" destId="{B71C0C8E-9189-4B6E-B32C-94D17276EAA2}" srcOrd="0" destOrd="0" presId="urn:microsoft.com/office/officeart/2005/8/layout/hierarchy6"/>
    <dgm:cxn modelId="{929C89A5-7110-4439-8C2C-DCAC77B8D737}" type="presOf" srcId="{B020E1E4-8AFB-44AB-82D9-CD6E2680C5F2}" destId="{61970973-F3B1-4768-9A6A-EBBD43179FEF}" srcOrd="0" destOrd="0" presId="urn:microsoft.com/office/officeart/2005/8/layout/hierarchy6"/>
    <dgm:cxn modelId="{1EAD2163-3B04-4B1D-B420-F103F934ED01}" type="presOf" srcId="{6FEE40F0-A4B2-4A4F-81B0-75A9F791CE85}" destId="{8F0538BE-3AD4-4B52-8353-E9486DDE6314}" srcOrd="0" destOrd="0" presId="urn:microsoft.com/office/officeart/2005/8/layout/hierarchy6"/>
    <dgm:cxn modelId="{0DFC4A0E-11D4-41B6-A16B-A20318CE451A}" srcId="{89A0FDB7-6186-49A4-9EE1-2A52502ECBFE}" destId="{B020E1E4-8AFB-44AB-82D9-CD6E2680C5F2}" srcOrd="2" destOrd="0" parTransId="{930D3233-CB34-446F-AB06-F10A05DBB972}" sibTransId="{AC03161F-82F4-44A2-8FEA-BDCDDB0EBA27}"/>
    <dgm:cxn modelId="{4241D7AE-4D2D-4B57-B1B2-896124E92F41}" type="presOf" srcId="{C0009F13-0ED2-47C0-91B3-5190986A435F}" destId="{6A0F9D2D-BFB4-4DE3-B55E-4F77B07BD639}" srcOrd="0" destOrd="0" presId="urn:microsoft.com/office/officeart/2005/8/layout/hierarchy6"/>
    <dgm:cxn modelId="{08437862-7ACB-49E1-80CC-2DDE0F735647}" type="presOf" srcId="{89A0FDB7-6186-49A4-9EE1-2A52502ECBFE}" destId="{6891770D-BF0A-4421-ABA6-793F58780A95}" srcOrd="0" destOrd="0" presId="urn:microsoft.com/office/officeart/2005/8/layout/hierarchy6"/>
    <dgm:cxn modelId="{0E094F3A-37B9-4882-88EC-75175B3935FA}" srcId="{89A0FDB7-6186-49A4-9EE1-2A52502ECBFE}" destId="{C0009F13-0ED2-47C0-91B3-5190986A435F}" srcOrd="4" destOrd="0" parTransId="{7294CB1F-2A94-41D4-9A15-3E09444617B0}" sibTransId="{24081914-EADA-4BAF-93DC-BE1330236E87}"/>
    <dgm:cxn modelId="{F3D7DCC3-90E0-4E3F-8749-03D928097DA3}" type="presOf" srcId="{9BE6909C-426D-41A3-91EA-262258AD8431}" destId="{E3A153F5-94A3-45E1-B588-67B8E9C3381F}" srcOrd="0" destOrd="0" presId="urn:microsoft.com/office/officeart/2005/8/layout/hierarchy6"/>
    <dgm:cxn modelId="{01666942-1527-4D9C-8900-ABD6D0D8D64E}" type="presOf" srcId="{7294CB1F-2A94-41D4-9A15-3E09444617B0}" destId="{B99BDC3A-2AF8-4ABE-9401-0BA788A2F5E2}" srcOrd="0" destOrd="0" presId="urn:microsoft.com/office/officeart/2005/8/layout/hierarchy6"/>
    <dgm:cxn modelId="{3029F709-E849-49B1-A3D8-365D58A1186D}" srcId="{1544EF7C-99F7-4510-B542-73A675E6B0E3}" destId="{89A0FDB7-6186-49A4-9EE1-2A52502ECBFE}" srcOrd="0" destOrd="0" parTransId="{16F3DDF3-103F-4896-A96C-86CC45AB6D18}" sibTransId="{3F526FA5-7FF7-4EB6-A9B0-4F9C041B82DF}"/>
    <dgm:cxn modelId="{981D7406-9C7F-4FDD-8274-E1C1AEAE4D0E}" type="presOf" srcId="{5CE330BC-A520-4B65-A6CB-4998781D87EE}" destId="{B48C2B0C-5CF0-4A06-9B8F-6AA76A1079AF}" srcOrd="0" destOrd="0" presId="urn:microsoft.com/office/officeart/2005/8/layout/hierarchy6"/>
    <dgm:cxn modelId="{1C550CD9-432F-4F63-B907-162F0A58851E}" type="presOf" srcId="{B202AC5B-CC76-4677-9ADD-590747F6CD8F}" destId="{1E2B41D3-FD97-4351-8ECC-D8E548A0AC0B}" srcOrd="0" destOrd="0" presId="urn:microsoft.com/office/officeart/2005/8/layout/hierarchy6"/>
    <dgm:cxn modelId="{AB3E6E3D-BA9E-4162-B88C-5FE2F5E65A82}" srcId="{89A0FDB7-6186-49A4-9EE1-2A52502ECBFE}" destId="{5CE330BC-A520-4B65-A6CB-4998781D87EE}" srcOrd="0" destOrd="0" parTransId="{BBDCFAE8-0890-40B1-A861-6D379C5B98FA}" sibTransId="{40B483EC-7C53-4882-9C2E-4151DB9FAC9F}"/>
    <dgm:cxn modelId="{5308472F-CE14-4887-93B8-E770547B49F5}" type="presOf" srcId="{9F8850BB-9BD1-477F-B7E6-9DC54A21998F}" destId="{5712C811-D1E4-4FDE-8B77-4E26C2D06D85}" srcOrd="0" destOrd="0" presId="urn:microsoft.com/office/officeart/2005/8/layout/hierarchy6"/>
    <dgm:cxn modelId="{5090AA67-17D5-4FD7-9F6E-A6CC56252979}" type="presOf" srcId="{930D3233-CB34-446F-AB06-F10A05DBB972}" destId="{C3E5F17D-79BD-4200-BD2E-F4D057ED56FF}" srcOrd="0" destOrd="0" presId="urn:microsoft.com/office/officeart/2005/8/layout/hierarchy6"/>
    <dgm:cxn modelId="{59E21162-17BF-48DD-B2C1-45E3C0E3B063}" srcId="{89A0FDB7-6186-49A4-9EE1-2A52502ECBFE}" destId="{6FEE40F0-A4B2-4A4F-81B0-75A9F791CE85}" srcOrd="3" destOrd="0" parTransId="{9F8850BB-9BD1-477F-B7E6-9DC54A21998F}" sibTransId="{94014FB3-633E-4075-A097-7B411396B48B}"/>
    <dgm:cxn modelId="{EC043650-427E-45D0-8F9A-C53FBE79DE8C}" type="presParOf" srcId="{B71C0C8E-9189-4B6E-B32C-94D17276EAA2}" destId="{6E12DBE7-240A-41D4-8164-C71BE60CE1D2}" srcOrd="0" destOrd="0" presId="urn:microsoft.com/office/officeart/2005/8/layout/hierarchy6"/>
    <dgm:cxn modelId="{AECFC0FA-B4B3-428F-B9E2-858915476622}" type="presParOf" srcId="{6E12DBE7-240A-41D4-8164-C71BE60CE1D2}" destId="{14F88A6F-293A-42C9-BD59-0551845C593D}" srcOrd="0" destOrd="0" presId="urn:microsoft.com/office/officeart/2005/8/layout/hierarchy6"/>
    <dgm:cxn modelId="{6BBE6268-7574-4134-AC6C-E24BD68196B2}" type="presParOf" srcId="{14F88A6F-293A-42C9-BD59-0551845C593D}" destId="{16026113-455A-490B-88EE-123BE9B79A95}" srcOrd="0" destOrd="0" presId="urn:microsoft.com/office/officeart/2005/8/layout/hierarchy6"/>
    <dgm:cxn modelId="{3D7B2745-A54E-4911-8681-B722A648C30C}" type="presParOf" srcId="{16026113-455A-490B-88EE-123BE9B79A95}" destId="{6891770D-BF0A-4421-ABA6-793F58780A95}" srcOrd="0" destOrd="0" presId="urn:microsoft.com/office/officeart/2005/8/layout/hierarchy6"/>
    <dgm:cxn modelId="{3F453B90-14C7-4AD2-9B0C-351459CBB735}" type="presParOf" srcId="{16026113-455A-490B-88EE-123BE9B79A95}" destId="{998F5BD1-40CA-4CA7-8A3C-1E94248B78B3}" srcOrd="1" destOrd="0" presId="urn:microsoft.com/office/officeart/2005/8/layout/hierarchy6"/>
    <dgm:cxn modelId="{11CDB667-FAA6-4D78-A238-B587771EC104}" type="presParOf" srcId="{998F5BD1-40CA-4CA7-8A3C-1E94248B78B3}" destId="{4486B342-6ED2-485B-BF5F-EEC375F3AEB7}" srcOrd="0" destOrd="0" presId="urn:microsoft.com/office/officeart/2005/8/layout/hierarchy6"/>
    <dgm:cxn modelId="{9C2266F5-FE95-43E2-A1F9-69DAAD8E118D}" type="presParOf" srcId="{998F5BD1-40CA-4CA7-8A3C-1E94248B78B3}" destId="{89C2C5E7-DBFF-46F3-B056-972069455054}" srcOrd="1" destOrd="0" presId="urn:microsoft.com/office/officeart/2005/8/layout/hierarchy6"/>
    <dgm:cxn modelId="{218F718D-0392-42DC-8C2D-EF6803A68474}" type="presParOf" srcId="{89C2C5E7-DBFF-46F3-B056-972069455054}" destId="{B48C2B0C-5CF0-4A06-9B8F-6AA76A1079AF}" srcOrd="0" destOrd="0" presId="urn:microsoft.com/office/officeart/2005/8/layout/hierarchy6"/>
    <dgm:cxn modelId="{0F0DC275-9BF9-4A35-A969-A466EBE5AF03}" type="presParOf" srcId="{89C2C5E7-DBFF-46F3-B056-972069455054}" destId="{6FC1A277-EBBD-403D-AA76-5CCBDB35AC80}" srcOrd="1" destOrd="0" presId="urn:microsoft.com/office/officeart/2005/8/layout/hierarchy6"/>
    <dgm:cxn modelId="{C7C394BC-3EAA-45EF-A390-4C80A2018A9E}" type="presParOf" srcId="{998F5BD1-40CA-4CA7-8A3C-1E94248B78B3}" destId="{1E2B41D3-FD97-4351-8ECC-D8E548A0AC0B}" srcOrd="2" destOrd="0" presId="urn:microsoft.com/office/officeart/2005/8/layout/hierarchy6"/>
    <dgm:cxn modelId="{C8A3DC74-BE31-44B7-8F04-BFD528BB9A48}" type="presParOf" srcId="{998F5BD1-40CA-4CA7-8A3C-1E94248B78B3}" destId="{F41CCDB8-66A8-4D54-9B1F-EF8E1562F691}" srcOrd="3" destOrd="0" presId="urn:microsoft.com/office/officeart/2005/8/layout/hierarchy6"/>
    <dgm:cxn modelId="{595BA00B-DA93-445B-96E3-6D7B0EEAD269}" type="presParOf" srcId="{F41CCDB8-66A8-4D54-9B1F-EF8E1562F691}" destId="{E3A153F5-94A3-45E1-B588-67B8E9C3381F}" srcOrd="0" destOrd="0" presId="urn:microsoft.com/office/officeart/2005/8/layout/hierarchy6"/>
    <dgm:cxn modelId="{D6EE46B6-4044-45E1-A4E7-B8344EA1D0C8}" type="presParOf" srcId="{F41CCDB8-66A8-4D54-9B1F-EF8E1562F691}" destId="{538FE8E2-8092-41DC-AA6C-1202D9FE84DF}" srcOrd="1" destOrd="0" presId="urn:microsoft.com/office/officeart/2005/8/layout/hierarchy6"/>
    <dgm:cxn modelId="{43A1A457-E62C-4A48-B88F-DEBF3363B7B1}" type="presParOf" srcId="{998F5BD1-40CA-4CA7-8A3C-1E94248B78B3}" destId="{C3E5F17D-79BD-4200-BD2E-F4D057ED56FF}" srcOrd="4" destOrd="0" presId="urn:microsoft.com/office/officeart/2005/8/layout/hierarchy6"/>
    <dgm:cxn modelId="{31031D42-D990-43AB-BB92-FC40BD73728B}" type="presParOf" srcId="{998F5BD1-40CA-4CA7-8A3C-1E94248B78B3}" destId="{73FF017C-CE87-43F0-B461-4D8DF60B31A3}" srcOrd="5" destOrd="0" presId="urn:microsoft.com/office/officeart/2005/8/layout/hierarchy6"/>
    <dgm:cxn modelId="{50719779-71EC-4228-A376-833D12B87ABB}" type="presParOf" srcId="{73FF017C-CE87-43F0-B461-4D8DF60B31A3}" destId="{61970973-F3B1-4768-9A6A-EBBD43179FEF}" srcOrd="0" destOrd="0" presId="urn:microsoft.com/office/officeart/2005/8/layout/hierarchy6"/>
    <dgm:cxn modelId="{B4F9A166-BFAF-45F3-8C72-A25EEB7D196B}" type="presParOf" srcId="{73FF017C-CE87-43F0-B461-4D8DF60B31A3}" destId="{FA1E61F8-8B2A-488D-A0D7-8173DCDC899F}" srcOrd="1" destOrd="0" presId="urn:microsoft.com/office/officeart/2005/8/layout/hierarchy6"/>
    <dgm:cxn modelId="{D903EF61-4E2C-458F-912B-BFFA1159EE89}" type="presParOf" srcId="{998F5BD1-40CA-4CA7-8A3C-1E94248B78B3}" destId="{5712C811-D1E4-4FDE-8B77-4E26C2D06D85}" srcOrd="6" destOrd="0" presId="urn:microsoft.com/office/officeart/2005/8/layout/hierarchy6"/>
    <dgm:cxn modelId="{F16CB493-594B-44D2-BFA5-5609E4CE8748}" type="presParOf" srcId="{998F5BD1-40CA-4CA7-8A3C-1E94248B78B3}" destId="{65031488-2793-45DB-A4B6-256155E7231B}" srcOrd="7" destOrd="0" presId="urn:microsoft.com/office/officeart/2005/8/layout/hierarchy6"/>
    <dgm:cxn modelId="{39E06DD9-9DD0-4798-B166-D45B495DE13C}" type="presParOf" srcId="{65031488-2793-45DB-A4B6-256155E7231B}" destId="{8F0538BE-3AD4-4B52-8353-E9486DDE6314}" srcOrd="0" destOrd="0" presId="urn:microsoft.com/office/officeart/2005/8/layout/hierarchy6"/>
    <dgm:cxn modelId="{77E0FA5D-C989-49EC-BBB3-0CC1B4A6C42C}" type="presParOf" srcId="{65031488-2793-45DB-A4B6-256155E7231B}" destId="{4809E7B0-B8D3-4F5E-A47E-0AAD278136D3}" srcOrd="1" destOrd="0" presId="urn:microsoft.com/office/officeart/2005/8/layout/hierarchy6"/>
    <dgm:cxn modelId="{FBC0811C-BF18-4BA6-ACA6-36A78E445FF3}" type="presParOf" srcId="{998F5BD1-40CA-4CA7-8A3C-1E94248B78B3}" destId="{B99BDC3A-2AF8-4ABE-9401-0BA788A2F5E2}" srcOrd="8" destOrd="0" presId="urn:microsoft.com/office/officeart/2005/8/layout/hierarchy6"/>
    <dgm:cxn modelId="{4F238651-C7D6-4D73-AA41-25A94885D612}" type="presParOf" srcId="{998F5BD1-40CA-4CA7-8A3C-1E94248B78B3}" destId="{C3B175D2-A41A-47BA-909A-00C66766F623}" srcOrd="9" destOrd="0" presId="urn:microsoft.com/office/officeart/2005/8/layout/hierarchy6"/>
    <dgm:cxn modelId="{660F5AE2-CD3D-4EC4-B432-F3E4BFB8A6AC}" type="presParOf" srcId="{C3B175D2-A41A-47BA-909A-00C66766F623}" destId="{6A0F9D2D-BFB4-4DE3-B55E-4F77B07BD639}" srcOrd="0" destOrd="0" presId="urn:microsoft.com/office/officeart/2005/8/layout/hierarchy6"/>
    <dgm:cxn modelId="{73E750DE-061C-4883-BC8F-D476FAFC3187}" type="presParOf" srcId="{C3B175D2-A41A-47BA-909A-00C66766F623}" destId="{72C52792-7ADC-4368-9F1D-40F6CCA701F3}" srcOrd="1" destOrd="0" presId="urn:microsoft.com/office/officeart/2005/8/layout/hierarchy6"/>
    <dgm:cxn modelId="{A98F0A17-D951-419F-947D-EFE2E45B129F}" type="presParOf" srcId="{B71C0C8E-9189-4B6E-B32C-94D17276EAA2}" destId="{BA696D39-53E7-4F35-86CE-C4B9A3D2957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1770D-BF0A-4421-ABA6-793F58780A95}">
      <dsp:nvSpPr>
        <dsp:cNvPr id="0" name=""/>
        <dsp:cNvSpPr/>
      </dsp:nvSpPr>
      <dsp:spPr>
        <a:xfrm>
          <a:off x="3563903" y="0"/>
          <a:ext cx="1369136" cy="9127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Karakteristik</a:t>
          </a:r>
          <a:r>
            <a:rPr lang="en-GB" sz="1800" kern="1200" dirty="0" smtClean="0"/>
            <a:t> </a:t>
          </a:r>
          <a:r>
            <a:rPr lang="en-GB" sz="1800" kern="1200" dirty="0" err="1" smtClean="0"/>
            <a:t>Memori</a:t>
          </a:r>
          <a:endParaRPr lang="en-GB" sz="1800" kern="1200" dirty="0"/>
        </a:p>
      </dsp:txBody>
      <dsp:txXfrm>
        <a:off x="3590637" y="26734"/>
        <a:ext cx="1315668" cy="859289"/>
      </dsp:txXfrm>
    </dsp:sp>
    <dsp:sp modelId="{4486B342-6ED2-485B-BF5F-EEC375F3AEB7}">
      <dsp:nvSpPr>
        <dsp:cNvPr id="0" name=""/>
        <dsp:cNvSpPr/>
      </dsp:nvSpPr>
      <dsp:spPr>
        <a:xfrm>
          <a:off x="688717" y="912757"/>
          <a:ext cx="3559754" cy="365103"/>
        </a:xfrm>
        <a:custGeom>
          <a:avLst/>
          <a:gdLst/>
          <a:ahLst/>
          <a:cxnLst/>
          <a:rect l="0" t="0" r="0" b="0"/>
          <a:pathLst>
            <a:path>
              <a:moveTo>
                <a:pt x="3559754" y="0"/>
              </a:moveTo>
              <a:lnTo>
                <a:pt x="3559754" y="182551"/>
              </a:lnTo>
              <a:lnTo>
                <a:pt x="0" y="182551"/>
              </a:lnTo>
              <a:lnTo>
                <a:pt x="0" y="365103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B48C2B0C-5CF0-4A06-9B8F-6AA76A1079AF}">
      <dsp:nvSpPr>
        <dsp:cNvPr id="0" name=""/>
        <dsp:cNvSpPr/>
      </dsp:nvSpPr>
      <dsp:spPr>
        <a:xfrm>
          <a:off x="4148" y="1277860"/>
          <a:ext cx="1369136" cy="9127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Lokasi</a:t>
          </a:r>
          <a:r>
            <a:rPr lang="en-GB" sz="1800" kern="1200" baseline="0" dirty="0" smtClean="0"/>
            <a:t> </a:t>
          </a:r>
          <a:r>
            <a:rPr lang="en-GB" sz="1800" kern="1200" baseline="0" dirty="0" err="1" smtClean="0"/>
            <a:t>Memori</a:t>
          </a:r>
          <a:endParaRPr lang="en-GB" sz="1800" kern="1200" dirty="0"/>
        </a:p>
      </dsp:txBody>
      <dsp:txXfrm>
        <a:off x="30882" y="1304594"/>
        <a:ext cx="1315668" cy="859289"/>
      </dsp:txXfrm>
    </dsp:sp>
    <dsp:sp modelId="{1E2B41D3-FD97-4351-8ECC-D8E548A0AC0B}">
      <dsp:nvSpPr>
        <dsp:cNvPr id="0" name=""/>
        <dsp:cNvSpPr/>
      </dsp:nvSpPr>
      <dsp:spPr>
        <a:xfrm>
          <a:off x="2468594" y="912757"/>
          <a:ext cx="1779877" cy="365103"/>
        </a:xfrm>
        <a:custGeom>
          <a:avLst/>
          <a:gdLst/>
          <a:ahLst/>
          <a:cxnLst/>
          <a:rect l="0" t="0" r="0" b="0"/>
          <a:pathLst>
            <a:path>
              <a:moveTo>
                <a:pt x="1779877" y="0"/>
              </a:moveTo>
              <a:lnTo>
                <a:pt x="1779877" y="182551"/>
              </a:lnTo>
              <a:lnTo>
                <a:pt x="0" y="182551"/>
              </a:lnTo>
              <a:lnTo>
                <a:pt x="0" y="365103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E3A153F5-94A3-45E1-B588-67B8E9C3381F}">
      <dsp:nvSpPr>
        <dsp:cNvPr id="0" name=""/>
        <dsp:cNvSpPr/>
      </dsp:nvSpPr>
      <dsp:spPr>
        <a:xfrm>
          <a:off x="1784026" y="1277860"/>
          <a:ext cx="1369136" cy="9127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Rangkaian</a:t>
          </a:r>
          <a:r>
            <a:rPr lang="en-GB" sz="1800" kern="1200" baseline="0" dirty="0" smtClean="0"/>
            <a:t> </a:t>
          </a:r>
          <a:r>
            <a:rPr lang="en-GB" sz="1800" kern="1200" baseline="0" dirty="0" err="1" smtClean="0"/>
            <a:t>Memori</a:t>
          </a:r>
          <a:r>
            <a:rPr lang="en-GB" sz="1800" kern="1200" baseline="0" dirty="0" smtClean="0"/>
            <a:t> RAM</a:t>
          </a:r>
          <a:endParaRPr lang="en-GB" sz="1800" kern="1200" dirty="0"/>
        </a:p>
      </dsp:txBody>
      <dsp:txXfrm>
        <a:off x="1810760" y="1304594"/>
        <a:ext cx="1315668" cy="859289"/>
      </dsp:txXfrm>
    </dsp:sp>
    <dsp:sp modelId="{C3E5F17D-79BD-4200-BD2E-F4D057ED56FF}">
      <dsp:nvSpPr>
        <dsp:cNvPr id="0" name=""/>
        <dsp:cNvSpPr/>
      </dsp:nvSpPr>
      <dsp:spPr>
        <a:xfrm>
          <a:off x="4202752" y="912757"/>
          <a:ext cx="91440" cy="3651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103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1970973-F3B1-4768-9A6A-EBBD43179FEF}">
      <dsp:nvSpPr>
        <dsp:cNvPr id="0" name=""/>
        <dsp:cNvSpPr/>
      </dsp:nvSpPr>
      <dsp:spPr>
        <a:xfrm>
          <a:off x="3563903" y="1277860"/>
          <a:ext cx="1369136" cy="9127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Kapasitas</a:t>
          </a:r>
          <a:r>
            <a:rPr lang="en-GB" sz="1800" kern="1200" baseline="0" dirty="0" smtClean="0"/>
            <a:t> </a:t>
          </a:r>
          <a:r>
            <a:rPr lang="en-GB" sz="1800" kern="1200" baseline="0" dirty="0" err="1" smtClean="0"/>
            <a:t>Memori</a:t>
          </a:r>
          <a:endParaRPr lang="en-GB" sz="1800" kern="1200" dirty="0"/>
        </a:p>
      </dsp:txBody>
      <dsp:txXfrm>
        <a:off x="3590637" y="1304594"/>
        <a:ext cx="1315668" cy="859289"/>
      </dsp:txXfrm>
    </dsp:sp>
    <dsp:sp modelId="{5712C811-D1E4-4FDE-8B77-4E26C2D06D85}">
      <dsp:nvSpPr>
        <dsp:cNvPr id="0" name=""/>
        <dsp:cNvSpPr/>
      </dsp:nvSpPr>
      <dsp:spPr>
        <a:xfrm>
          <a:off x="4248472" y="912757"/>
          <a:ext cx="1779877" cy="3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51"/>
              </a:lnTo>
              <a:lnTo>
                <a:pt x="1779877" y="182551"/>
              </a:lnTo>
              <a:lnTo>
                <a:pt x="1779877" y="365103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8F0538BE-3AD4-4B52-8353-E9486DDE6314}">
      <dsp:nvSpPr>
        <dsp:cNvPr id="0" name=""/>
        <dsp:cNvSpPr/>
      </dsp:nvSpPr>
      <dsp:spPr>
        <a:xfrm>
          <a:off x="5343781" y="1277860"/>
          <a:ext cx="1369136" cy="9127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Transfer</a:t>
          </a:r>
          <a:r>
            <a:rPr lang="en-GB" sz="1800" kern="1200" baseline="0" dirty="0" smtClean="0"/>
            <a:t> Data &amp; </a:t>
          </a:r>
          <a:r>
            <a:rPr lang="en-GB" sz="1800" kern="1200" baseline="0" dirty="0" err="1" smtClean="0"/>
            <a:t>Metode</a:t>
          </a:r>
          <a:r>
            <a:rPr lang="en-GB" sz="1800" kern="1200" baseline="0" dirty="0" smtClean="0"/>
            <a:t> </a:t>
          </a:r>
          <a:r>
            <a:rPr lang="en-GB" sz="1800" kern="1200" baseline="0" dirty="0" err="1" smtClean="0"/>
            <a:t>Akses</a:t>
          </a:r>
          <a:endParaRPr lang="en-GB" sz="1800" kern="1200" dirty="0"/>
        </a:p>
      </dsp:txBody>
      <dsp:txXfrm>
        <a:off x="5370515" y="1304594"/>
        <a:ext cx="1315668" cy="859289"/>
      </dsp:txXfrm>
    </dsp:sp>
    <dsp:sp modelId="{B99BDC3A-2AF8-4ABE-9401-0BA788A2F5E2}">
      <dsp:nvSpPr>
        <dsp:cNvPr id="0" name=""/>
        <dsp:cNvSpPr/>
      </dsp:nvSpPr>
      <dsp:spPr>
        <a:xfrm>
          <a:off x="4248472" y="912757"/>
          <a:ext cx="3559754" cy="365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551"/>
              </a:lnTo>
              <a:lnTo>
                <a:pt x="3559754" y="182551"/>
              </a:lnTo>
              <a:lnTo>
                <a:pt x="3559754" y="365103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A0F9D2D-BFB4-4DE3-B55E-4F77B07BD639}">
      <dsp:nvSpPr>
        <dsp:cNvPr id="0" name=""/>
        <dsp:cNvSpPr/>
      </dsp:nvSpPr>
      <dsp:spPr>
        <a:xfrm>
          <a:off x="7123658" y="1277860"/>
          <a:ext cx="1369136" cy="91275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err="1" smtClean="0"/>
            <a:t>Kinerja</a:t>
          </a:r>
          <a:r>
            <a:rPr lang="en-GB" sz="1800" kern="1200" baseline="0" dirty="0" smtClean="0"/>
            <a:t> &amp; </a:t>
          </a:r>
          <a:r>
            <a:rPr lang="en-GB" sz="1800" kern="1200" baseline="0" dirty="0" err="1" smtClean="0"/>
            <a:t>Tipe</a:t>
          </a:r>
          <a:r>
            <a:rPr lang="en-GB" sz="1800" kern="1200" baseline="0" dirty="0" smtClean="0"/>
            <a:t> </a:t>
          </a:r>
          <a:r>
            <a:rPr lang="en-GB" sz="1800" kern="1200" baseline="0" dirty="0" err="1" smtClean="0"/>
            <a:t>Fisik</a:t>
          </a:r>
          <a:r>
            <a:rPr lang="en-GB" sz="1800" kern="1200" baseline="0" dirty="0" smtClean="0"/>
            <a:t> </a:t>
          </a:r>
          <a:r>
            <a:rPr lang="en-GB" sz="1800" kern="1200" baseline="0" dirty="0" err="1" smtClean="0"/>
            <a:t>Memori</a:t>
          </a:r>
          <a:endParaRPr lang="en-GB" sz="1800" kern="1200" dirty="0"/>
        </a:p>
      </dsp:txBody>
      <dsp:txXfrm>
        <a:off x="7150392" y="1304594"/>
        <a:ext cx="1315668" cy="859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D2FF-A1E0-415F-8639-AE1F08468C19}" type="datetimeFigureOut">
              <a:rPr lang="id-ID" smtClean="0"/>
              <a:pPr/>
              <a:t>17/03/2017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B1EE-D887-4755-9236-5BC05D4A612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4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2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9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4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\\10.1.20.245\Public\TRANSIT JOB MULTIMEDIA\01_MEDIA MENGAJAR COE 2-3\TEMPLATE (PIPIT)\BANNER PPT SMK K13_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6871"/>
            <a:ext cx="91440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66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2_Deschutes_open_front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2438400" y="304800"/>
            <a:ext cx="6019800" cy="207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500" b="1" dirty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id-ID" b="1" dirty="0"/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2592"/>
          <a:stretch/>
        </p:blipFill>
        <p:spPr>
          <a:xfrm>
            <a:off x="3373" y="-16740"/>
            <a:ext cx="9144000" cy="6254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056432"/>
            <a:ext cx="2429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Sumber</a:t>
            </a:r>
            <a:r>
              <a:rPr lang="en-GB" sz="1600" dirty="0" smtClean="0"/>
              <a:t> : </a:t>
            </a:r>
            <a:r>
              <a:rPr lang="en-GB" sz="1600" i="1" dirty="0" smtClean="0"/>
              <a:t>shutterstock.com</a:t>
            </a:r>
            <a:endParaRPr lang="en-GB" sz="16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123728" y="476672"/>
            <a:ext cx="7023645" cy="840526"/>
            <a:chOff x="2123728" y="476672"/>
            <a:chExt cx="7023645" cy="840526"/>
          </a:xfrm>
        </p:grpSpPr>
        <p:grpSp>
          <p:nvGrpSpPr>
            <p:cNvPr id="8" name="Group 7"/>
            <p:cNvGrpSpPr/>
            <p:nvPr/>
          </p:nvGrpSpPr>
          <p:grpSpPr>
            <a:xfrm>
              <a:off x="2127100" y="476672"/>
              <a:ext cx="7020273" cy="840526"/>
              <a:chOff x="1822023" y="501497"/>
              <a:chExt cx="7321977" cy="84052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635896" y="501497"/>
                <a:ext cx="5508104" cy="84052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758771" y="687827"/>
                <a:ext cx="4732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400" b="1" spc="50" dirty="0" smtClean="0"/>
                  <a:t>KARAKTERISTIK MEMORI</a:t>
                </a:r>
                <a:endParaRPr lang="en-GB" sz="2800" b="1" i="1" spc="50" dirty="0"/>
              </a:p>
            </p:txBody>
          </p:sp>
          <p:sp>
            <p:nvSpPr>
              <p:cNvPr id="12" name="Pentagon 11"/>
              <p:cNvSpPr/>
              <p:nvPr/>
            </p:nvSpPr>
            <p:spPr>
              <a:xfrm flipH="1">
                <a:off x="1822023" y="501497"/>
                <a:ext cx="1813872" cy="840525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b="1" spc="5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186558" y="609190"/>
                <a:ext cx="11469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spc="50" dirty="0" smtClean="0">
                    <a:solidFill>
                      <a:schemeClr val="bg1">
                        <a:lumMod val="95000"/>
                      </a:schemeClr>
                    </a:solidFill>
                  </a:rPr>
                  <a:t>BAB 8</a:t>
                </a:r>
                <a:endParaRPr lang="id-ID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98590" y="501946"/>
                <a:ext cx="72008" cy="840075"/>
              </a:xfrm>
              <a:prstGeom prst="rect">
                <a:avLst/>
              </a:prstGeom>
              <a:gradFill>
                <a:gsLst>
                  <a:gs pos="100000">
                    <a:schemeClr val="accent5">
                      <a:lumMod val="50000"/>
                    </a:schemeClr>
                  </a:gs>
                  <a:gs pos="100000">
                    <a:schemeClr val="accent6">
                      <a:lumMod val="95000"/>
                      <a:lumOff val="5000"/>
                    </a:schemeClr>
                  </a:gs>
                  <a:gs pos="100000">
                    <a:srgbClr val="C000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9" name="Diamond 8"/>
            <p:cNvSpPr/>
            <p:nvPr/>
          </p:nvSpPr>
          <p:spPr>
            <a:xfrm>
              <a:off x="2123728" y="785823"/>
              <a:ext cx="216024" cy="216024"/>
            </a:xfrm>
            <a:prstGeom prst="diamond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686949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521768" y="476672"/>
            <a:ext cx="572264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Kinerja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Tipe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Fisik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Memori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05608" y="1412776"/>
            <a:ext cx="7238800" cy="4536504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anchor="t" anchorCtr="0">
            <a:normAutofit/>
          </a:bodyPr>
          <a:lstStyle/>
          <a:p>
            <a:pPr marL="0" indent="0" algn="just">
              <a:buNone/>
            </a:pPr>
            <a:r>
              <a:rPr lang="en-US" sz="1900" dirty="0" err="1" smtClean="0"/>
              <a:t>Ditentukan</a:t>
            </a:r>
            <a:r>
              <a:rPr lang="en-US" sz="1900" dirty="0" smtClean="0"/>
              <a:t> </a:t>
            </a:r>
            <a:r>
              <a:rPr lang="en-US" sz="1900" dirty="0" err="1" smtClean="0"/>
              <a:t>oleh</a:t>
            </a:r>
            <a:r>
              <a:rPr lang="en-US" sz="1900" dirty="0" smtClean="0"/>
              <a:t> </a:t>
            </a:r>
            <a:r>
              <a:rPr lang="en-US" sz="1900" dirty="0" err="1" smtClean="0"/>
              <a:t>beberapa</a:t>
            </a:r>
            <a:r>
              <a:rPr lang="en-US" sz="1900" dirty="0" smtClean="0"/>
              <a:t> parameter:</a:t>
            </a:r>
          </a:p>
          <a:p>
            <a:pPr marL="514350" indent="-514350" algn="just">
              <a:buAutoNum type="arabicPeriod"/>
            </a:pPr>
            <a:r>
              <a:rPr lang="en-US" sz="1900" b="1" i="1" dirty="0" smtClean="0"/>
              <a:t>Access Time</a:t>
            </a:r>
            <a:r>
              <a:rPr lang="en-US" sz="1900" b="1" dirty="0" smtClean="0"/>
              <a:t>: </a:t>
            </a:r>
            <a:r>
              <a:rPr lang="en-US" sz="1900" dirty="0" err="1" smtClean="0"/>
              <a:t>waktu</a:t>
            </a:r>
            <a:r>
              <a:rPr lang="en-US" sz="1900" dirty="0" smtClean="0"/>
              <a:t> yang </a:t>
            </a:r>
            <a:r>
              <a:rPr lang="en-US" sz="1900" dirty="0" err="1" smtClean="0"/>
              <a:t>diperlukan</a:t>
            </a:r>
            <a:r>
              <a:rPr lang="en-US" sz="1900" dirty="0" smtClean="0"/>
              <a:t> </a:t>
            </a:r>
            <a:r>
              <a:rPr lang="en-US" sz="1900" dirty="0" err="1" smtClean="0"/>
              <a:t>memori</a:t>
            </a:r>
            <a:r>
              <a:rPr lang="en-US" sz="1900" dirty="0" smtClean="0"/>
              <a:t> </a:t>
            </a:r>
            <a:r>
              <a:rPr lang="en-US" sz="1900" dirty="0" err="1" smtClean="0"/>
              <a:t>untuk</a:t>
            </a:r>
            <a:r>
              <a:rPr lang="en-US" sz="1900" dirty="0" smtClean="0"/>
              <a:t> </a:t>
            </a:r>
            <a:r>
              <a:rPr lang="en-US" sz="1900" dirty="0" err="1" smtClean="0"/>
              <a:t>melakukan</a:t>
            </a:r>
            <a:r>
              <a:rPr lang="en-US" sz="1900" dirty="0" smtClean="0"/>
              <a:t> </a:t>
            </a:r>
            <a:r>
              <a:rPr lang="en-US" sz="1900" dirty="0" err="1" smtClean="0"/>
              <a:t>operasi</a:t>
            </a:r>
            <a:r>
              <a:rPr lang="en-US" sz="1900" dirty="0" smtClean="0"/>
              <a:t> </a:t>
            </a:r>
            <a:r>
              <a:rPr lang="en-US" sz="1900" dirty="0" err="1" smtClean="0"/>
              <a:t>baca-tulis</a:t>
            </a:r>
            <a:endParaRPr lang="en-US" sz="1900" dirty="0" smtClean="0"/>
          </a:p>
          <a:p>
            <a:pPr marL="514350" indent="-514350" algn="just">
              <a:buAutoNum type="arabicPeriod"/>
            </a:pPr>
            <a:r>
              <a:rPr lang="en-US" sz="1900" b="1" i="1" dirty="0" smtClean="0"/>
              <a:t>Memory Cycle Time</a:t>
            </a:r>
            <a:r>
              <a:rPr lang="en-US" sz="1900" dirty="0" smtClean="0"/>
              <a:t>: </a:t>
            </a:r>
            <a:r>
              <a:rPr lang="en-US" sz="1900" dirty="0" err="1" smtClean="0"/>
              <a:t>Hasil</a:t>
            </a:r>
            <a:r>
              <a:rPr lang="en-US" sz="1900" dirty="0" smtClean="0"/>
              <a:t> </a:t>
            </a:r>
            <a:r>
              <a:rPr lang="en-US" sz="1900" dirty="0" err="1" smtClean="0"/>
              <a:t>penjumlahan</a:t>
            </a:r>
            <a:r>
              <a:rPr lang="en-US" sz="1900" dirty="0" smtClean="0"/>
              <a:t> </a:t>
            </a:r>
            <a:r>
              <a:rPr lang="en-US" sz="1900" i="1" dirty="0" smtClean="0"/>
              <a:t>access time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waktu</a:t>
            </a:r>
            <a:r>
              <a:rPr lang="en-US" sz="1900" dirty="0" smtClean="0"/>
              <a:t> </a:t>
            </a:r>
            <a:r>
              <a:rPr lang="en-US" sz="1900" dirty="0" err="1" smtClean="0"/>
              <a:t>tambahan</a:t>
            </a:r>
            <a:r>
              <a:rPr lang="en-US" sz="1900" dirty="0" smtClean="0"/>
              <a:t> yang </a:t>
            </a:r>
            <a:r>
              <a:rPr lang="en-US" sz="1900" dirty="0" err="1" smtClean="0"/>
              <a:t>diperlukan</a:t>
            </a:r>
            <a:r>
              <a:rPr lang="en-US" sz="1900" dirty="0" smtClean="0"/>
              <a:t> </a:t>
            </a:r>
            <a:r>
              <a:rPr lang="en-US" sz="1900" i="1" dirty="0" smtClean="0"/>
              <a:t>transient</a:t>
            </a:r>
            <a:r>
              <a:rPr lang="en-US" sz="1900" dirty="0" smtClean="0"/>
              <a:t> agar </a:t>
            </a:r>
            <a:r>
              <a:rPr lang="en-US" sz="1900" dirty="0" err="1" smtClean="0"/>
              <a:t>hilang</a:t>
            </a:r>
            <a:r>
              <a:rPr lang="en-US" sz="1900" dirty="0" smtClean="0"/>
              <a:t> </a:t>
            </a:r>
            <a:r>
              <a:rPr lang="en-US" sz="1900" dirty="0" err="1" smtClean="0"/>
              <a:t>pada</a:t>
            </a:r>
            <a:r>
              <a:rPr lang="en-US" sz="1900" dirty="0" smtClean="0"/>
              <a:t> </a:t>
            </a:r>
            <a:r>
              <a:rPr lang="en-US" sz="1900" dirty="0" err="1" smtClean="0"/>
              <a:t>saluran</a:t>
            </a:r>
            <a:r>
              <a:rPr lang="en-US" sz="1900" dirty="0" smtClean="0"/>
              <a:t> </a:t>
            </a:r>
            <a:r>
              <a:rPr lang="en-US" sz="1900" dirty="0" err="1" smtClean="0"/>
              <a:t>sinyal</a:t>
            </a:r>
            <a:endParaRPr lang="en-US" sz="1900" dirty="0" smtClean="0"/>
          </a:p>
          <a:p>
            <a:pPr marL="514350" indent="-514350" algn="just">
              <a:buAutoNum type="arabicPeriod"/>
            </a:pPr>
            <a:r>
              <a:rPr lang="en-US" sz="1900" b="1" i="1" dirty="0" smtClean="0"/>
              <a:t>Transfer Rate</a:t>
            </a:r>
            <a:r>
              <a:rPr lang="en-US" sz="1900" dirty="0" smtClean="0"/>
              <a:t>: </a:t>
            </a:r>
            <a:r>
              <a:rPr lang="en-US" sz="1900" dirty="0" err="1" smtClean="0"/>
              <a:t>kecepatan</a:t>
            </a:r>
            <a:r>
              <a:rPr lang="en-US" sz="1900" dirty="0" smtClean="0"/>
              <a:t> </a:t>
            </a:r>
            <a:r>
              <a:rPr lang="en-US" sz="1900" dirty="0" err="1" smtClean="0"/>
              <a:t>transmisi</a:t>
            </a:r>
            <a:r>
              <a:rPr lang="en-US" sz="1900" dirty="0" smtClean="0"/>
              <a:t> data </a:t>
            </a:r>
            <a:r>
              <a:rPr lang="en-US" sz="1900" dirty="0" err="1" smtClean="0"/>
              <a:t>menuju</a:t>
            </a:r>
            <a:r>
              <a:rPr lang="en-US" sz="1900" dirty="0" smtClean="0"/>
              <a:t> </a:t>
            </a:r>
            <a:r>
              <a:rPr lang="en-US" sz="1900" dirty="0" err="1" smtClean="0"/>
              <a:t>memori</a:t>
            </a:r>
            <a:r>
              <a:rPr lang="en-US" sz="1900" dirty="0" smtClean="0"/>
              <a:t>.</a:t>
            </a:r>
          </a:p>
          <a:p>
            <a:pPr marL="0" indent="0" algn="just">
              <a:buNone/>
            </a:pPr>
            <a:r>
              <a:rPr lang="en-US" sz="1900" dirty="0" smtClean="0"/>
              <a:t>Ada 2 model </a:t>
            </a:r>
            <a:r>
              <a:rPr lang="en-US" sz="1900" i="1" dirty="0" smtClean="0"/>
              <a:t>transfer rate</a:t>
            </a:r>
            <a:r>
              <a:rPr lang="en-US" sz="1900" dirty="0" smtClean="0"/>
              <a:t>:</a:t>
            </a:r>
          </a:p>
          <a:p>
            <a:pPr marL="0" indent="0" algn="just">
              <a:buNone/>
            </a:pPr>
            <a:r>
              <a:rPr lang="en-US" sz="1900" dirty="0" smtClean="0"/>
              <a:t>1. </a:t>
            </a:r>
            <a:r>
              <a:rPr lang="en-US" sz="1900" dirty="0" err="1" smtClean="0"/>
              <a:t>Memori</a:t>
            </a:r>
            <a:r>
              <a:rPr lang="en-US" sz="1900" dirty="0" smtClean="0"/>
              <a:t> </a:t>
            </a:r>
            <a:r>
              <a:rPr lang="en-US" sz="1900" dirty="0" err="1" smtClean="0"/>
              <a:t>jenis</a:t>
            </a:r>
            <a:r>
              <a:rPr lang="en-US" sz="1900" dirty="0" smtClean="0"/>
              <a:t> RAM. </a:t>
            </a:r>
            <a:r>
              <a:rPr lang="en-US" sz="1900" dirty="0" err="1" smtClean="0"/>
              <a:t>Kecepatannya</a:t>
            </a:r>
            <a:r>
              <a:rPr lang="en-US" sz="1900" dirty="0" smtClean="0"/>
              <a:t> </a:t>
            </a:r>
            <a:r>
              <a:rPr lang="en-US" sz="1900" dirty="0" err="1" smtClean="0"/>
              <a:t>sama</a:t>
            </a:r>
            <a:r>
              <a:rPr lang="en-US" sz="1900" dirty="0" smtClean="0"/>
              <a:t>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1</a:t>
            </a:r>
            <a:r>
              <a:rPr lang="en-US" sz="1900" i="1" dirty="0" smtClean="0"/>
              <a:t>/cycle time</a:t>
            </a:r>
          </a:p>
          <a:p>
            <a:pPr marL="0" indent="0" algn="just">
              <a:buNone/>
            </a:pPr>
            <a:r>
              <a:rPr lang="en-US" sz="1900" dirty="0" smtClean="0"/>
              <a:t>2. </a:t>
            </a:r>
            <a:r>
              <a:rPr lang="en-US" sz="1900" dirty="0" err="1" smtClean="0"/>
              <a:t>Memori</a:t>
            </a:r>
            <a:r>
              <a:rPr lang="en-US" sz="1900" dirty="0" smtClean="0"/>
              <a:t> </a:t>
            </a:r>
            <a:r>
              <a:rPr lang="en-US" sz="1900" dirty="0" err="1" smtClean="0"/>
              <a:t>berjenis</a:t>
            </a:r>
            <a:r>
              <a:rPr lang="en-US" sz="1900" dirty="0" smtClean="0"/>
              <a:t> non-RAM, </a:t>
            </a:r>
            <a:r>
              <a:rPr lang="en-US" sz="1900" dirty="0" err="1" smtClean="0"/>
              <a:t>rumusnya</a:t>
            </a:r>
            <a:r>
              <a:rPr lang="en-US" sz="1900" dirty="0" smtClean="0"/>
              <a:t> </a:t>
            </a:r>
            <a:r>
              <a:rPr lang="en-US" sz="1900" dirty="0" err="1" smtClean="0"/>
              <a:t>adalah</a:t>
            </a:r>
            <a:endParaRPr lang="en-US" sz="1900" dirty="0" smtClean="0"/>
          </a:p>
          <a:p>
            <a:pPr marL="0" indent="0" algn="just">
              <a:buNone/>
            </a:pPr>
            <a:endParaRPr lang="en-US" sz="19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491880" y="5212787"/>
                <a:ext cx="2160240" cy="672993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i="1" dirty="0" smtClean="0">
                    <a:solidFill>
                      <a:schemeClr val="tx1"/>
                    </a:solidFill>
                  </a:rPr>
                  <a:t>T</a:t>
                </a:r>
                <a:r>
                  <a:rPr lang="en-US" sz="2400" i="1" baseline="-25000" dirty="0">
                    <a:solidFill>
                      <a:schemeClr val="tx1"/>
                    </a:solidFill>
                  </a:rPr>
                  <a:t>N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= T</a:t>
                </a:r>
                <a:r>
                  <a:rPr lang="en-US" sz="2400" i="1" baseline="-25000" dirty="0">
                    <a:solidFill>
                      <a:schemeClr val="tx1"/>
                    </a:solidFill>
                  </a:rPr>
                  <a:t>A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id-ID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212787"/>
                <a:ext cx="2160240" cy="6729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127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23727" y="548680"/>
            <a:ext cx="5652629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berdasarkan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Fisiknya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67643" y="1916832"/>
            <a:ext cx="6408714" cy="331236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anchor="ctr">
            <a:noAutofit/>
          </a:bodyPr>
          <a:lstStyle/>
          <a:p>
            <a:pPr marL="514350" indent="-514350" algn="just">
              <a:buAutoNum type="arabicPeriod"/>
            </a:pP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semikonduktor</a:t>
            </a:r>
            <a:r>
              <a:rPr lang="en-US" sz="2400" dirty="0" smtClean="0"/>
              <a:t>: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LSI (</a:t>
            </a:r>
            <a:r>
              <a:rPr lang="en-US" sz="2400" i="1" dirty="0" smtClean="0"/>
              <a:t>Large Scale Integration</a:t>
            </a:r>
            <a:r>
              <a:rPr lang="en-US" sz="2400" dirty="0" smtClean="0"/>
              <a:t>)/ VLSI (</a:t>
            </a:r>
            <a:r>
              <a:rPr lang="en-US" sz="2400" i="1" dirty="0" smtClean="0"/>
              <a:t>Very Large Scale Integration</a:t>
            </a:r>
            <a:r>
              <a:rPr lang="en-US" sz="2400" dirty="0" smtClean="0"/>
              <a:t>)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ribuan</a:t>
            </a:r>
            <a:r>
              <a:rPr lang="en-US" sz="2400" dirty="0" smtClean="0"/>
              <a:t> </a:t>
            </a:r>
            <a:r>
              <a:rPr lang="en-US" sz="2400" i="1" dirty="0" smtClean="0"/>
              <a:t>chip</a:t>
            </a:r>
            <a:r>
              <a:rPr lang="en-US" sz="2400" dirty="0" smtClean="0"/>
              <a:t> </a:t>
            </a:r>
            <a:r>
              <a:rPr lang="en-US" sz="2400" dirty="0" err="1" smtClean="0"/>
              <a:t>dipadatkan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i="1" dirty="0" smtClean="0"/>
              <a:t>cell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Permukaan</a:t>
            </a:r>
            <a:r>
              <a:rPr lang="en-US" sz="2400" dirty="0" smtClean="0"/>
              <a:t> </a:t>
            </a:r>
            <a:r>
              <a:rPr lang="en-US" sz="2400" dirty="0" err="1" smtClean="0"/>
              <a:t>Magnetik</a:t>
            </a:r>
            <a:r>
              <a:rPr lang="en-US" sz="2400" dirty="0" smtClean="0"/>
              <a:t>: Data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media yang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magnet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946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305744" y="476672"/>
            <a:ext cx="5722640" cy="11708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berdasarkan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Cara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Penulisannya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5616" y="1988840"/>
            <a:ext cx="6912768" cy="3528392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anchor="ctr">
            <a:normAutofit fontScale="85000" lnSpcReduction="10000"/>
          </a:bodyPr>
          <a:lstStyle/>
          <a:p>
            <a:pPr marL="514350" indent="-514350" algn="just">
              <a:buAutoNum type="arabicPeriod"/>
            </a:pPr>
            <a:r>
              <a:rPr lang="en-US" i="1" dirty="0" smtClean="0"/>
              <a:t>Erasable</a:t>
            </a:r>
            <a:r>
              <a:rPr lang="en-US" dirty="0" smtClean="0"/>
              <a:t>: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dalamnya</a:t>
            </a:r>
            <a:r>
              <a:rPr lang="id-ID" dirty="0" smtClean="0"/>
              <a:t>.</a:t>
            </a:r>
          </a:p>
          <a:p>
            <a:pPr marL="514350" indent="-514350" algn="just">
              <a:buAutoNum type="arabicPeriod"/>
            </a:pPr>
            <a:endParaRPr lang="en-US" sz="1900" dirty="0" smtClean="0"/>
          </a:p>
          <a:p>
            <a:pPr marL="514350" indent="-514350" algn="just">
              <a:buAutoNum type="arabicPeriod"/>
            </a:pPr>
            <a:r>
              <a:rPr lang="en-US" i="1" dirty="0" smtClean="0"/>
              <a:t>Non-Erasable</a:t>
            </a:r>
            <a:r>
              <a:rPr lang="en-US" dirty="0" smtClean="0"/>
              <a:t>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data </a:t>
            </a:r>
            <a:r>
              <a:rPr lang="en-US" dirty="0" err="1" smtClean="0"/>
              <a:t>kecuali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menghancurkan</a:t>
            </a:r>
            <a:r>
              <a:rPr lang="en-US" dirty="0" smtClean="0"/>
              <a:t> unit-unit </a:t>
            </a:r>
            <a:r>
              <a:rPr lang="en-US" dirty="0" err="1" smtClean="0"/>
              <a:t>penyimpannya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99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15816" y="476672"/>
            <a:ext cx="5256584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Keandalan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Memori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2" y="1700808"/>
            <a:ext cx="6696742" cy="368972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pc="50" dirty="0" err="1" smtClean="0"/>
              <a:t>Keandalan</a:t>
            </a:r>
            <a:r>
              <a:rPr lang="en-US" spc="50" dirty="0" smtClean="0"/>
              <a:t> </a:t>
            </a:r>
            <a:r>
              <a:rPr lang="en-US" spc="50" dirty="0" err="1" smtClean="0"/>
              <a:t>sebuah</a:t>
            </a:r>
            <a:r>
              <a:rPr lang="en-US" spc="50" dirty="0" smtClean="0"/>
              <a:t> </a:t>
            </a:r>
            <a:r>
              <a:rPr lang="en-US" spc="50" dirty="0" err="1" smtClean="0"/>
              <a:t>memori</a:t>
            </a:r>
            <a:r>
              <a:rPr lang="en-US" spc="50" dirty="0" smtClean="0"/>
              <a:t> </a:t>
            </a:r>
            <a:r>
              <a:rPr lang="en-US" spc="50" dirty="0" err="1" smtClean="0"/>
              <a:t>harus</a:t>
            </a:r>
            <a:r>
              <a:rPr lang="en-US" spc="50" dirty="0" smtClean="0"/>
              <a:t> </a:t>
            </a:r>
            <a:r>
              <a:rPr lang="en-US" spc="50" dirty="0" err="1" smtClean="0"/>
              <a:t>memperhatikan</a:t>
            </a:r>
            <a:r>
              <a:rPr lang="en-US" spc="50" dirty="0" smtClean="0"/>
              <a:t>:</a:t>
            </a:r>
          </a:p>
          <a:p>
            <a:pPr algn="just">
              <a:lnSpc>
                <a:spcPct val="120000"/>
              </a:lnSpc>
            </a:pPr>
            <a:r>
              <a:rPr lang="en-US" spc="50" dirty="0" err="1" smtClean="0"/>
              <a:t>Harga</a:t>
            </a:r>
            <a:r>
              <a:rPr lang="en-US" spc="50" dirty="0" smtClean="0"/>
              <a:t> </a:t>
            </a:r>
            <a:r>
              <a:rPr lang="en-US" spc="50" dirty="0" err="1" smtClean="0"/>
              <a:t>memori</a:t>
            </a:r>
            <a:r>
              <a:rPr lang="en-US" spc="50" dirty="0" smtClean="0"/>
              <a:t> yang </a:t>
            </a:r>
            <a:r>
              <a:rPr lang="en-US" spc="50" dirty="0" err="1" smtClean="0"/>
              <a:t>murah</a:t>
            </a:r>
            <a:endParaRPr lang="en-US" spc="50" dirty="0" smtClean="0"/>
          </a:p>
          <a:p>
            <a:pPr algn="just">
              <a:lnSpc>
                <a:spcPct val="120000"/>
              </a:lnSpc>
            </a:pPr>
            <a:r>
              <a:rPr lang="en-US" spc="50" dirty="0" err="1" smtClean="0"/>
              <a:t>Kapasitas</a:t>
            </a:r>
            <a:r>
              <a:rPr lang="en-US" spc="50" dirty="0" smtClean="0"/>
              <a:t> yang </a:t>
            </a:r>
            <a:r>
              <a:rPr lang="en-US" spc="50" dirty="0" err="1" smtClean="0"/>
              <a:t>semakin</a:t>
            </a:r>
            <a:r>
              <a:rPr lang="en-US" spc="50" dirty="0" smtClean="0"/>
              <a:t> </a:t>
            </a:r>
            <a:r>
              <a:rPr lang="en-US" spc="50" dirty="0" err="1" smtClean="0"/>
              <a:t>besar</a:t>
            </a:r>
            <a:endParaRPr lang="en-US" spc="50" dirty="0" smtClean="0"/>
          </a:p>
          <a:p>
            <a:pPr algn="just">
              <a:lnSpc>
                <a:spcPct val="120000"/>
              </a:lnSpc>
            </a:pPr>
            <a:r>
              <a:rPr lang="en-US" spc="50" dirty="0" err="1" smtClean="0"/>
              <a:t>Peningkatan</a:t>
            </a:r>
            <a:r>
              <a:rPr lang="en-US" spc="50" dirty="0" smtClean="0"/>
              <a:t> </a:t>
            </a:r>
            <a:r>
              <a:rPr lang="en-US" spc="50" dirty="0" err="1" smtClean="0"/>
              <a:t>waktu</a:t>
            </a:r>
            <a:r>
              <a:rPr lang="en-US" spc="50" dirty="0" smtClean="0"/>
              <a:t> </a:t>
            </a:r>
            <a:r>
              <a:rPr lang="en-US" spc="50" dirty="0" err="1" smtClean="0"/>
              <a:t>akses</a:t>
            </a:r>
            <a:endParaRPr lang="en-US" spc="50" dirty="0" smtClean="0"/>
          </a:p>
          <a:p>
            <a:pPr algn="just">
              <a:lnSpc>
                <a:spcPct val="120000"/>
              </a:lnSpc>
            </a:pPr>
            <a:r>
              <a:rPr lang="en-US" spc="50" dirty="0" err="1" smtClean="0"/>
              <a:t>Penurunan</a:t>
            </a:r>
            <a:r>
              <a:rPr lang="en-US" spc="50" dirty="0" smtClean="0"/>
              <a:t> </a:t>
            </a:r>
            <a:r>
              <a:rPr lang="en-US" spc="50" dirty="0" err="1" smtClean="0"/>
              <a:t>frekuensi</a:t>
            </a:r>
            <a:r>
              <a:rPr lang="en-US" spc="50" dirty="0" smtClean="0"/>
              <a:t> </a:t>
            </a:r>
            <a:r>
              <a:rPr lang="en-US" spc="50" dirty="0" err="1" smtClean="0"/>
              <a:t>akses</a:t>
            </a:r>
            <a:r>
              <a:rPr lang="en-US" spc="50" dirty="0" smtClean="0"/>
              <a:t> </a:t>
            </a:r>
            <a:r>
              <a:rPr lang="en-US" spc="50" dirty="0" err="1" smtClean="0"/>
              <a:t>emori</a:t>
            </a:r>
            <a:r>
              <a:rPr lang="en-US" spc="50" dirty="0" smtClean="0"/>
              <a:t> </a:t>
            </a:r>
            <a:r>
              <a:rPr lang="en-US" spc="50" dirty="0" err="1" smtClean="0"/>
              <a:t>oleh</a:t>
            </a:r>
            <a:r>
              <a:rPr lang="en-US" spc="50" dirty="0" smtClean="0"/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79382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598071"/>
              </p:ext>
            </p:extLst>
          </p:nvPr>
        </p:nvGraphicFramePr>
        <p:xfrm>
          <a:off x="457200" y="1600200"/>
          <a:ext cx="8229600" cy="390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Tipe</a:t>
                      </a:r>
                      <a:r>
                        <a:rPr lang="en-GB" sz="2000" dirty="0" smtClean="0"/>
                        <a:t> </a:t>
                      </a:r>
                      <a:r>
                        <a:rPr lang="en-GB" sz="2000" dirty="0" err="1" smtClean="0"/>
                        <a:t>Memori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Teknologi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Ukuran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Waktu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/>
                        <a:t>Cache</a:t>
                      </a:r>
                      <a:r>
                        <a:rPr lang="en-GB" sz="2000" i="1" baseline="0" dirty="0" smtClean="0"/>
                        <a:t> memory</a:t>
                      </a:r>
                      <a:endParaRPr lang="en-GB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Semikonduktor</a:t>
                      </a:r>
                      <a:r>
                        <a:rPr lang="en-GB" sz="2000" baseline="0" dirty="0" smtClean="0"/>
                        <a:t> RAM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128-512 KB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 ns</a:t>
                      </a:r>
                      <a:endParaRPr lang="en-GB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Memori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baseline="0" dirty="0" err="1" smtClean="0"/>
                        <a:t>utama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Semikonduktor</a:t>
                      </a:r>
                      <a:r>
                        <a:rPr lang="en-GB" sz="2000" baseline="0" dirty="0" smtClean="0"/>
                        <a:t> RAM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16 MB</a:t>
                      </a:r>
                      <a:r>
                        <a:rPr lang="en-GB" sz="2000" baseline="0" dirty="0" smtClean="0"/>
                        <a:t>-4GB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50 ns</a:t>
                      </a:r>
                      <a:endParaRPr lang="en-GB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Disk </a:t>
                      </a:r>
                      <a:r>
                        <a:rPr lang="en-GB" sz="2000" dirty="0" err="1" smtClean="0"/>
                        <a:t>magnetik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Hard disk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/>
                        <a:t>Gigabyte</a:t>
                      </a:r>
                      <a:endParaRPr lang="en-GB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 </a:t>
                      </a:r>
                      <a:r>
                        <a:rPr lang="en-GB" sz="2000" dirty="0" err="1" smtClean="0"/>
                        <a:t>ms</a:t>
                      </a:r>
                      <a:r>
                        <a:rPr lang="en-GB" sz="2000" dirty="0" smtClean="0"/>
                        <a:t>, 10 MB/</a:t>
                      </a:r>
                      <a:r>
                        <a:rPr lang="en-GB" sz="2000" dirty="0" err="1" smtClean="0"/>
                        <a:t>detik</a:t>
                      </a:r>
                      <a:endParaRPr lang="en-GB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Disk </a:t>
                      </a:r>
                      <a:r>
                        <a:rPr lang="en-GB" sz="2000" dirty="0" err="1" smtClean="0"/>
                        <a:t>optik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CD-ROM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 smtClean="0"/>
                        <a:t>Gigabyte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300 </a:t>
                      </a:r>
                      <a:r>
                        <a:rPr lang="en-GB" sz="2000" dirty="0" err="1" smtClean="0"/>
                        <a:t>ms</a:t>
                      </a:r>
                      <a:r>
                        <a:rPr lang="en-GB" sz="2000" dirty="0" smtClean="0"/>
                        <a:t>, 600</a:t>
                      </a:r>
                      <a:r>
                        <a:rPr lang="en-GB" sz="2000" baseline="0" dirty="0" smtClean="0"/>
                        <a:t> KB/</a:t>
                      </a:r>
                      <a:r>
                        <a:rPr lang="en-GB" sz="2000" baseline="0" dirty="0" err="1" smtClean="0"/>
                        <a:t>detik</a:t>
                      </a:r>
                      <a:endParaRPr lang="en-GB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Pita </a:t>
                      </a:r>
                      <a:r>
                        <a:rPr lang="en-GB" sz="2000" dirty="0" err="1" smtClean="0"/>
                        <a:t>magnetik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Tape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100 MB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Detik-menit</a:t>
                      </a:r>
                      <a:r>
                        <a:rPr lang="en-GB" sz="2000" dirty="0" smtClean="0"/>
                        <a:t>,</a:t>
                      </a:r>
                      <a:r>
                        <a:rPr lang="en-GB" sz="2000" baseline="0" dirty="0" smtClean="0"/>
                        <a:t> 10 MB/</a:t>
                      </a:r>
                      <a:r>
                        <a:rPr lang="en-GB" sz="2000" baseline="0" dirty="0" err="1" smtClean="0"/>
                        <a:t>menit</a:t>
                      </a:r>
                      <a:endParaRPr lang="en-GB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2483768" y="584601"/>
            <a:ext cx="6154688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Spesifikasi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Magnetic Storage</a:t>
            </a:r>
            <a:endParaRPr lang="id-ID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1881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15816" y="584601"/>
            <a:ext cx="572264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Rangkaian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RAM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4" y="1484784"/>
            <a:ext cx="7416825" cy="4322163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tIns="0" anchor="t" anchorCtr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RAM/EPROM </a:t>
            </a:r>
            <a:r>
              <a:rPr lang="en-US" dirty="0" err="1" smtClean="0"/>
              <a:t>sebandng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pin (kaki) </a:t>
            </a:r>
            <a:r>
              <a:rPr lang="en-US" dirty="0" err="1" smtClean="0"/>
              <a:t>alamat</a:t>
            </a:r>
            <a:r>
              <a:rPr lang="en-US" dirty="0" smtClean="0"/>
              <a:t> (A0- A</a:t>
            </a:r>
            <a:r>
              <a:rPr lang="en-US" i="1" dirty="0" smtClean="0"/>
              <a:t>n</a:t>
            </a:r>
            <a:r>
              <a:rPr lang="en-US" dirty="0" smtClean="0"/>
              <a:t>)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rumus</a:t>
            </a:r>
            <a:r>
              <a:rPr lang="id-ID" dirty="0" smtClean="0"/>
              <a:t>: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sz="1700" dirty="0"/>
          </a:p>
          <a:p>
            <a:pPr marL="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RAM </a:t>
            </a:r>
            <a:r>
              <a:rPr lang="en-US" dirty="0" err="1" smtClean="0"/>
              <a:t>tipe</a:t>
            </a:r>
            <a:r>
              <a:rPr lang="en-US" dirty="0" smtClean="0"/>
              <a:t> 6116 </a:t>
            </a:r>
            <a:r>
              <a:rPr lang="en-US" dirty="0" err="1" smtClean="0"/>
              <a:t>memiliki</a:t>
            </a:r>
            <a:r>
              <a:rPr lang="en-US" dirty="0" smtClean="0"/>
              <a:t> pin (kaki) </a:t>
            </a:r>
            <a:r>
              <a:rPr lang="en-US" dirty="0" err="1" smtClean="0"/>
              <a:t>sebanyak</a:t>
            </a:r>
            <a:r>
              <a:rPr lang="en-US" dirty="0" smtClean="0"/>
              <a:t> 8,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kapasitas</a:t>
            </a:r>
            <a:r>
              <a:rPr lang="en-US" dirty="0" smtClean="0"/>
              <a:t> RAM: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8164" y="3645865"/>
            <a:ext cx="1080120" cy="56190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i="1" baseline="30000" dirty="0">
                <a:solidFill>
                  <a:schemeClr val="tx1"/>
                </a:solidFill>
              </a:rPr>
              <a:t>n</a:t>
            </a:r>
            <a:r>
              <a:rPr lang="en-US" baseline="30000" dirty="0">
                <a:solidFill>
                  <a:schemeClr val="tx1"/>
                </a:solidFill>
              </a:rPr>
              <a:t>+1</a:t>
            </a:r>
            <a:endParaRPr lang="en-US" dirty="0">
              <a:solidFill>
                <a:schemeClr val="tx1"/>
              </a:solidFill>
            </a:endParaRPr>
          </a:p>
          <a:p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15716" y="5085184"/>
            <a:ext cx="5112568" cy="6074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i="1" baseline="30000" dirty="0">
                <a:solidFill>
                  <a:schemeClr val="tx1"/>
                </a:solidFill>
              </a:rPr>
              <a:t>n</a:t>
            </a:r>
            <a:r>
              <a:rPr lang="en-US" baseline="30000" dirty="0">
                <a:solidFill>
                  <a:schemeClr val="tx1"/>
                </a:solidFill>
              </a:rPr>
              <a:t>+1</a:t>
            </a:r>
            <a:r>
              <a:rPr lang="en-US" dirty="0">
                <a:solidFill>
                  <a:schemeClr val="tx1"/>
                </a:solidFill>
              </a:rPr>
              <a:t> = 2</a:t>
            </a:r>
            <a:r>
              <a:rPr lang="en-US" baseline="30000" dirty="0">
                <a:solidFill>
                  <a:schemeClr val="tx1"/>
                </a:solidFill>
              </a:rPr>
              <a:t>8 + 1</a:t>
            </a:r>
            <a:r>
              <a:rPr lang="en-US" dirty="0">
                <a:solidFill>
                  <a:schemeClr val="tx1"/>
                </a:solidFill>
              </a:rPr>
              <a:t> = 2</a:t>
            </a:r>
            <a:r>
              <a:rPr lang="en-US" baseline="30000" dirty="0">
                <a:solidFill>
                  <a:schemeClr val="tx1"/>
                </a:solidFill>
              </a:rPr>
              <a:t>9</a:t>
            </a:r>
            <a:r>
              <a:rPr lang="en-US" dirty="0">
                <a:solidFill>
                  <a:schemeClr val="tx1"/>
                </a:solidFill>
              </a:rPr>
              <a:t> = 512 </a:t>
            </a:r>
            <a:r>
              <a:rPr lang="en-US" dirty="0" err="1">
                <a:solidFill>
                  <a:schemeClr val="tx1"/>
                </a:solidFill>
              </a:rPr>
              <a:t>lokasi</a:t>
            </a:r>
            <a:endParaRPr lang="en-US" dirty="0">
              <a:solidFill>
                <a:schemeClr val="tx1"/>
              </a:solidFill>
            </a:endParaRPr>
          </a:p>
          <a:p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35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72134" y="5301208"/>
            <a:ext cx="461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Rangkaian</a:t>
            </a:r>
            <a:r>
              <a:rPr lang="en-GB" sz="2400" b="1" dirty="0" smtClean="0"/>
              <a:t> </a:t>
            </a:r>
            <a:r>
              <a:rPr lang="en-GB" sz="2400" b="1" dirty="0" err="1" smtClean="0"/>
              <a:t>sebuah</a:t>
            </a:r>
            <a:r>
              <a:rPr lang="en-GB" sz="2400" b="1" dirty="0" smtClean="0"/>
              <a:t> </a:t>
            </a:r>
            <a:r>
              <a:rPr lang="en-GB" sz="2400" b="1" i="1" dirty="0" smtClean="0"/>
              <a:t>cell memory</a:t>
            </a:r>
            <a:endParaRPr lang="en-GB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0"/>
            <a:ext cx="6641364" cy="439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6187903" y="6165304"/>
            <a:ext cx="2528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Sumber</a:t>
            </a:r>
            <a:r>
              <a:rPr lang="en-GB" sz="1600" dirty="0" smtClean="0"/>
              <a:t> : </a:t>
            </a:r>
            <a:r>
              <a:rPr lang="en-GB" sz="1600" dirty="0" err="1" smtClean="0"/>
              <a:t>dokumen</a:t>
            </a:r>
            <a:r>
              <a:rPr lang="en-GB" sz="1600" dirty="0" smtClean="0"/>
              <a:t> </a:t>
            </a:r>
            <a:r>
              <a:rPr lang="en-GB" sz="1600" dirty="0" err="1" smtClean="0"/>
              <a:t>penerbit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793227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683568" y="1767391"/>
            <a:ext cx="7776862" cy="374441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d-ID" sz="2400" b="1" i="1" dirty="0"/>
              <a:t>Jawablah pertanyaan di bawah ini dengan singkat dan </a:t>
            </a:r>
            <a:r>
              <a:rPr lang="id-ID" sz="2400" b="1" i="1" dirty="0" smtClean="0"/>
              <a:t>jelas</a:t>
            </a:r>
            <a:endParaRPr lang="en-US" sz="2400" b="1" i="1" dirty="0" smtClean="0"/>
          </a:p>
          <a:p>
            <a:endParaRPr lang="en-US" sz="2400" i="1" dirty="0"/>
          </a:p>
          <a:p>
            <a:pPr marL="457200" lvl="0" indent="-457200">
              <a:buFont typeface="+mj-lt"/>
              <a:buAutoNum type="arabicPeriod"/>
            </a:pPr>
            <a:r>
              <a:rPr lang="id-ID" sz="2400" dirty="0" smtClean="0"/>
              <a:t>Jelaskan pengertian memori dengan ukuran 8K x 16.</a:t>
            </a:r>
          </a:p>
          <a:p>
            <a:pPr marL="457200" lvl="0" indent="-457200">
              <a:buFont typeface="+mj-lt"/>
              <a:buAutoNum type="arabicPeriod"/>
            </a:pPr>
            <a:endParaRPr lang="en-GB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GB" sz="2400" dirty="0" smtClean="0"/>
              <a:t>T</a:t>
            </a:r>
            <a:r>
              <a:rPr lang="id-ID" sz="2400" dirty="0" smtClean="0"/>
              <a:t>uliskan dan jelaskan tipe memori berdasarkan fisiknya.</a:t>
            </a:r>
          </a:p>
          <a:p>
            <a:pPr marL="457200" lvl="0" indent="-457200">
              <a:buFont typeface="+mj-lt"/>
              <a:buAutoNum type="arabicPeriod"/>
            </a:pPr>
            <a:endParaRPr lang="en-GB" sz="2400" dirty="0"/>
          </a:p>
          <a:p>
            <a:pPr marL="457200" lvl="0" indent="-457200">
              <a:buFont typeface="+mj-lt"/>
              <a:buAutoNum type="arabicPeriod"/>
            </a:pPr>
            <a:r>
              <a:rPr lang="id-ID" sz="2400" dirty="0" smtClean="0"/>
              <a:t>Jelaskan spesifikasi memori yang Anda ketahui.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33265" y="581033"/>
            <a:ext cx="5677469" cy="1047767"/>
            <a:chOff x="1733265" y="468936"/>
            <a:chExt cx="5677469" cy="1047767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1733265" y="680928"/>
              <a:ext cx="5677469" cy="8357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TUGAS</a:t>
              </a:r>
              <a:endParaRPr lang="id-ID" sz="4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195736" y="468936"/>
              <a:ext cx="716508" cy="716508"/>
            </a:xfrm>
            <a:prstGeom prst="ellipse">
              <a:avLst/>
            </a:prstGeom>
            <a:solidFill>
              <a:srgbClr val="C0000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2568942" y="906622"/>
              <a:ext cx="460211" cy="4602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6084168" y="736542"/>
              <a:ext cx="684923" cy="6849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/>
            <p:cNvSpPr/>
            <p:nvPr/>
          </p:nvSpPr>
          <p:spPr>
            <a:xfrm>
              <a:off x="6554568" y="785301"/>
              <a:ext cx="195802" cy="195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/>
            <p:cNvSpPr/>
            <p:nvPr/>
          </p:nvSpPr>
          <p:spPr>
            <a:xfrm>
              <a:off x="5292080" y="1124744"/>
              <a:ext cx="169653" cy="1696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430020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58359991"/>
              </p:ext>
            </p:extLst>
          </p:nvPr>
        </p:nvGraphicFramePr>
        <p:xfrm>
          <a:off x="323528" y="1700808"/>
          <a:ext cx="849694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2342" y="425237"/>
            <a:ext cx="699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latin typeface="Calibri" pitchFamily="34" charset="0"/>
                <a:cs typeface="Calibri" pitchFamily="34" charset="0"/>
              </a:rPr>
              <a:t>PETA KONSEP</a:t>
            </a:r>
            <a:endParaRPr lang="id-ID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3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619672" y="1124744"/>
            <a:ext cx="5976664" cy="65740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Karakteristik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 </a:t>
            </a:r>
            <a:r>
              <a:rPr lang="en-US" sz="3600" b="1" dirty="0" err="1" smtClean="0">
                <a:solidFill>
                  <a:schemeClr val="accent6">
                    <a:lumMod val="75000"/>
                  </a:schemeClr>
                </a:solidFill>
                <a:latin typeface="+mj-lt"/>
                <a:cs typeface="Aharoni" pitchFamily="2" charset="-79"/>
              </a:rPr>
              <a:t>Memori</a:t>
            </a:r>
            <a:endParaRPr lang="id-ID" sz="2000" b="1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88840"/>
            <a:ext cx="7560840" cy="3384376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 err="1" smtClean="0">
                <a:solidFill>
                  <a:schemeClr val="tx1"/>
                </a:solidFill>
              </a:rPr>
              <a:t>Untuk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menentukan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jenis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memori</a:t>
            </a:r>
            <a:r>
              <a:rPr lang="en-US" sz="2600" dirty="0" smtClean="0">
                <a:solidFill>
                  <a:schemeClr val="tx1"/>
                </a:solidFill>
              </a:rPr>
              <a:t> yang </a:t>
            </a:r>
            <a:r>
              <a:rPr lang="en-US" sz="2600" dirty="0" err="1" smtClean="0">
                <a:solidFill>
                  <a:schemeClr val="tx1"/>
                </a:solidFill>
              </a:rPr>
              <a:t>tepat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digunakan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pada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</a:t>
            </a:r>
            <a:r>
              <a:rPr lang="en-US" sz="2600" dirty="0" err="1" smtClean="0">
                <a:solidFill>
                  <a:schemeClr val="tx1"/>
                </a:solidFill>
              </a:rPr>
              <a:t>omputer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kita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harus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mengetahui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karakteristik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setiap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memori</a:t>
            </a:r>
            <a:r>
              <a:rPr lang="en-US" sz="2600" dirty="0" smtClean="0">
                <a:solidFill>
                  <a:schemeClr val="tx1"/>
                </a:solidFill>
              </a:rPr>
              <a:t> yang </a:t>
            </a:r>
            <a:r>
              <a:rPr lang="en-US" sz="2600" dirty="0" err="1" smtClean="0">
                <a:solidFill>
                  <a:schemeClr val="tx1"/>
                </a:solidFill>
              </a:rPr>
              <a:t>dapat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dipasang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pada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komputer</a:t>
            </a:r>
            <a:r>
              <a:rPr lang="en-US" sz="2600" dirty="0" smtClean="0">
                <a:solidFill>
                  <a:schemeClr val="tx1"/>
                </a:solidFill>
              </a:rPr>
              <a:t>. </a:t>
            </a:r>
            <a:r>
              <a:rPr lang="en-US" sz="2600" dirty="0" err="1" smtClean="0">
                <a:solidFill>
                  <a:schemeClr val="tx1"/>
                </a:solidFill>
              </a:rPr>
              <a:t>Karakteristik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memori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id-ID" sz="2600" dirty="0" smtClean="0">
                <a:solidFill>
                  <a:schemeClr val="tx1"/>
                </a:solidFill>
              </a:rPr>
              <a:t>seba</a:t>
            </a:r>
            <a:r>
              <a:rPr lang="en-US" sz="2600" dirty="0" err="1" smtClean="0">
                <a:solidFill>
                  <a:schemeClr val="tx1"/>
                </a:solidFill>
              </a:rPr>
              <a:t>gai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kedalam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beberapa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jenis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sesuai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dengan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beberapa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kriteria</a:t>
            </a:r>
            <a:r>
              <a:rPr lang="en-US" sz="2600" dirty="0" smtClean="0">
                <a:solidFill>
                  <a:schemeClr val="tx1"/>
                </a:solidFill>
              </a:rPr>
              <a:t>. </a:t>
            </a:r>
            <a:r>
              <a:rPr lang="en-US" sz="2600" dirty="0" err="1" smtClean="0">
                <a:solidFill>
                  <a:schemeClr val="tx1"/>
                </a:solidFill>
              </a:rPr>
              <a:t>Diantaranya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adalah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lokasi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kapasitas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dan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metode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akses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4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089719" y="484292"/>
            <a:ext cx="572264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Lokasi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Memori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1" y="1556792"/>
            <a:ext cx="6480718" cy="3761735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sz="4400" dirty="0" err="1" smtClean="0"/>
              <a:t>Dilihat</a:t>
            </a:r>
            <a:r>
              <a:rPr lang="en-US" sz="4400" dirty="0" smtClean="0"/>
              <a:t> </a:t>
            </a:r>
            <a:r>
              <a:rPr lang="en-US" sz="4400" dirty="0" err="1" smtClean="0"/>
              <a:t>dari</a:t>
            </a:r>
            <a:r>
              <a:rPr lang="en-US" sz="4400" dirty="0" smtClean="0"/>
              <a:t> </a:t>
            </a:r>
            <a:r>
              <a:rPr lang="en-US" sz="4400" dirty="0" err="1" smtClean="0"/>
              <a:t>posisi</a:t>
            </a:r>
            <a:r>
              <a:rPr lang="en-US" sz="4400" dirty="0" smtClean="0"/>
              <a:t> </a:t>
            </a:r>
            <a:r>
              <a:rPr lang="en-US" sz="4400" i="1" dirty="0" smtClean="0"/>
              <a:t>processor</a:t>
            </a:r>
            <a:r>
              <a:rPr lang="en-US" sz="4400" dirty="0" smtClean="0"/>
              <a:t>, </a:t>
            </a:r>
            <a:r>
              <a:rPr lang="en-US" sz="4400" dirty="0" err="1" smtClean="0"/>
              <a:t>dapat</a:t>
            </a:r>
            <a:r>
              <a:rPr lang="en-US" sz="4400" dirty="0" smtClean="0"/>
              <a:t> </a:t>
            </a:r>
            <a:r>
              <a:rPr lang="en-US" sz="4400" dirty="0" err="1" smtClean="0"/>
              <a:t>dibagi</a:t>
            </a:r>
            <a:r>
              <a:rPr lang="en-US" sz="4400" dirty="0" smtClean="0"/>
              <a:t> </a:t>
            </a:r>
            <a:r>
              <a:rPr lang="en-US" sz="4400" dirty="0" err="1" smtClean="0"/>
              <a:t>menjadi</a:t>
            </a:r>
            <a:r>
              <a:rPr lang="en-US" sz="4400" dirty="0" smtClean="0"/>
              <a:t> 3. </a:t>
            </a:r>
            <a:r>
              <a:rPr lang="en-US" sz="4400" dirty="0" err="1" smtClean="0"/>
              <a:t>Yaitu</a:t>
            </a:r>
            <a:r>
              <a:rPr lang="en-US" sz="4400" dirty="0" smtClean="0"/>
              <a:t>: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sz="4400" b="1" spc="50" dirty="0" err="1" smtClean="0"/>
              <a:t>Terletak</a:t>
            </a:r>
            <a:r>
              <a:rPr lang="en-US" sz="4400" b="1" spc="50" dirty="0" smtClean="0"/>
              <a:t> di </a:t>
            </a:r>
            <a:r>
              <a:rPr lang="en-US" sz="4400" b="1" spc="50" dirty="0" err="1" smtClean="0"/>
              <a:t>dalam</a:t>
            </a:r>
            <a:r>
              <a:rPr lang="en-US" sz="4400" b="1" spc="50" dirty="0" smtClean="0"/>
              <a:t> CPU</a:t>
            </a:r>
            <a:r>
              <a:rPr lang="en-US" sz="4400" spc="50" dirty="0" smtClean="0"/>
              <a:t> (</a:t>
            </a:r>
            <a:r>
              <a:rPr lang="en-US" sz="4400" i="1" spc="50" dirty="0" smtClean="0"/>
              <a:t>Register</a:t>
            </a:r>
            <a:r>
              <a:rPr lang="en-US" sz="4400" spc="50" dirty="0" smtClean="0"/>
              <a:t>, </a:t>
            </a:r>
            <a:r>
              <a:rPr lang="en-US" sz="4400" i="1" spc="50" dirty="0" smtClean="0"/>
              <a:t>cache</a:t>
            </a:r>
            <a:r>
              <a:rPr lang="en-US" sz="4400" spc="50" dirty="0" smtClean="0"/>
              <a:t> L1)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sz="4400" b="1" spc="50" dirty="0" err="1" smtClean="0"/>
              <a:t>Memori</a:t>
            </a:r>
            <a:r>
              <a:rPr lang="en-US" sz="4400" b="1" spc="50" dirty="0"/>
              <a:t> </a:t>
            </a:r>
            <a:r>
              <a:rPr lang="en-US" sz="4400" b="1" spc="50" dirty="0" smtClean="0"/>
              <a:t>Internal                                                     </a:t>
            </a:r>
            <a:r>
              <a:rPr lang="en-US" sz="4400" spc="50" dirty="0" err="1" smtClean="0"/>
              <a:t>Terletak</a:t>
            </a:r>
            <a:r>
              <a:rPr lang="en-US" sz="4400" spc="50" dirty="0" smtClean="0"/>
              <a:t> di </a:t>
            </a:r>
            <a:r>
              <a:rPr lang="en-US" sz="4400" spc="50" dirty="0" err="1" smtClean="0"/>
              <a:t>dalam</a:t>
            </a:r>
            <a:r>
              <a:rPr lang="en-US" sz="4400" spc="50" dirty="0" smtClean="0"/>
              <a:t> </a:t>
            </a:r>
            <a:r>
              <a:rPr lang="en-US" sz="4400" i="1" spc="50" dirty="0" smtClean="0"/>
              <a:t>motherboard</a:t>
            </a:r>
            <a:r>
              <a:rPr lang="en-US" sz="4400" spc="50" dirty="0" smtClean="0"/>
              <a:t> (L2, L3, </a:t>
            </a:r>
            <a:r>
              <a:rPr lang="en-US" sz="4400" spc="50" dirty="0" err="1" smtClean="0"/>
              <a:t>memori</a:t>
            </a:r>
            <a:r>
              <a:rPr lang="en-US" sz="4400" spc="50" dirty="0" smtClean="0"/>
              <a:t> </a:t>
            </a:r>
            <a:r>
              <a:rPr lang="en-US" sz="4400" spc="50" dirty="0" err="1" smtClean="0"/>
              <a:t>utama</a:t>
            </a:r>
            <a:r>
              <a:rPr lang="en-US" sz="4400" spc="50" dirty="0" smtClean="0"/>
              <a:t> </a:t>
            </a:r>
            <a:r>
              <a:rPr lang="en-US" sz="4400" spc="50" dirty="0" err="1" smtClean="0"/>
              <a:t>dan</a:t>
            </a:r>
            <a:r>
              <a:rPr lang="en-US" sz="4400" spc="50" dirty="0" smtClean="0"/>
              <a:t> ROM)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sz="4400" b="1" spc="50" dirty="0" err="1" smtClean="0"/>
              <a:t>Memori</a:t>
            </a:r>
            <a:r>
              <a:rPr lang="en-US" sz="4400" b="1" spc="50" dirty="0" smtClean="0"/>
              <a:t> </a:t>
            </a:r>
            <a:r>
              <a:rPr lang="en-US" sz="4400" b="1" spc="50" dirty="0" err="1" smtClean="0"/>
              <a:t>Eksternal</a:t>
            </a:r>
            <a:endParaRPr lang="en-US" sz="4400" b="1" spc="50" dirty="0" smtClean="0"/>
          </a:p>
          <a:p>
            <a:pPr marL="517525" indent="-517525" algn="just">
              <a:lnSpc>
                <a:spcPct val="120000"/>
              </a:lnSpc>
              <a:buNone/>
            </a:pPr>
            <a:r>
              <a:rPr lang="en-US" sz="4400" spc="50" dirty="0"/>
              <a:t> </a:t>
            </a:r>
            <a:r>
              <a:rPr lang="en-US" sz="4400" spc="50" dirty="0" smtClean="0"/>
              <a:t>       </a:t>
            </a:r>
            <a:r>
              <a:rPr lang="en-US" sz="4400" spc="50" dirty="0" err="1" smtClean="0"/>
              <a:t>Terletak</a:t>
            </a:r>
            <a:r>
              <a:rPr lang="en-US" sz="4400" spc="50" dirty="0" smtClean="0"/>
              <a:t> di </a:t>
            </a:r>
            <a:r>
              <a:rPr lang="en-US" sz="4400" spc="50" dirty="0" err="1" smtClean="0"/>
              <a:t>luar</a:t>
            </a:r>
            <a:r>
              <a:rPr lang="en-US" sz="4400" spc="50" dirty="0" smtClean="0"/>
              <a:t> </a:t>
            </a:r>
            <a:r>
              <a:rPr lang="en-US" sz="4400" i="1" spc="50" dirty="0" smtClean="0"/>
              <a:t>motherboard</a:t>
            </a:r>
            <a:r>
              <a:rPr lang="en-US" sz="4400" spc="50" dirty="0" smtClean="0"/>
              <a:t> (</a:t>
            </a:r>
            <a:r>
              <a:rPr lang="en-US" sz="4400" i="1" spc="50" dirty="0" smtClean="0"/>
              <a:t>hard disk, floppy disk</a:t>
            </a:r>
            <a:r>
              <a:rPr lang="en-US" sz="4400" spc="50" dirty="0" smtClean="0"/>
              <a:t>,       </a:t>
            </a:r>
            <a:r>
              <a:rPr lang="en-US" sz="4400" spc="50" dirty="0" err="1" smtClean="0"/>
              <a:t>dll</a:t>
            </a:r>
            <a:r>
              <a:rPr lang="en-US" sz="4400" spc="50" dirty="0" smtClean="0"/>
              <a:t>.)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0967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86614" y="5677401"/>
            <a:ext cx="2170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/>
              <a:t>Cache </a:t>
            </a:r>
            <a:r>
              <a:rPr lang="en-GB" sz="2400" b="1" i="1" dirty="0" err="1" smtClean="0"/>
              <a:t>Memor</a:t>
            </a:r>
            <a:r>
              <a:rPr lang="id-ID" sz="2400" b="1" i="1" dirty="0" smtClean="0"/>
              <a:t>y</a:t>
            </a:r>
            <a:endParaRPr lang="en-GB" sz="24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5" y="754335"/>
            <a:ext cx="3168350" cy="49444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487" y="6139066"/>
            <a:ext cx="3082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Sumber</a:t>
            </a:r>
            <a:r>
              <a:rPr lang="en-GB" sz="1600" dirty="0" smtClean="0"/>
              <a:t> : </a:t>
            </a:r>
            <a:r>
              <a:rPr lang="id-ID" sz="1600" i="1" dirty="0" smtClean="0">
                <a:hlinkClick r:id="rId3"/>
              </a:rPr>
              <a:t>commons.wikimedia</a:t>
            </a:r>
            <a:r>
              <a:rPr lang="en-GB" sz="1600" i="1" dirty="0" smtClean="0">
                <a:hlinkClick r:id="rId3"/>
              </a:rPr>
              <a:t>.com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1590147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15816" y="584601"/>
            <a:ext cx="572264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Kapasitas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Memori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9632" y="1772816"/>
            <a:ext cx="6408710" cy="3689728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dirty="0" err="1" smtClean="0"/>
              <a:t>Kapasitas</a:t>
            </a:r>
            <a:r>
              <a:rPr lang="en-GB" dirty="0" smtClean="0"/>
              <a:t> </a:t>
            </a:r>
            <a:r>
              <a:rPr lang="en-GB" dirty="0" err="1" smtClean="0"/>
              <a:t>Memori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kemampuan</a:t>
            </a:r>
            <a:r>
              <a:rPr lang="en-GB" dirty="0" smtClean="0"/>
              <a:t> </a:t>
            </a:r>
            <a:r>
              <a:rPr lang="en-GB" dirty="0" err="1" smtClean="0"/>
              <a:t>memori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melakukan</a:t>
            </a:r>
            <a:r>
              <a:rPr lang="en-GB" dirty="0" smtClean="0"/>
              <a:t> </a:t>
            </a:r>
            <a:r>
              <a:rPr lang="en-GB" dirty="0" err="1" smtClean="0"/>
              <a:t>penyimpanan</a:t>
            </a:r>
            <a:r>
              <a:rPr lang="en-GB" dirty="0" smtClean="0"/>
              <a:t> data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ukuran</a:t>
            </a:r>
            <a:r>
              <a:rPr lang="en-GB" dirty="0" smtClean="0"/>
              <a:t> bit, </a:t>
            </a:r>
            <a:r>
              <a:rPr lang="en-GB" i="1" dirty="0" smtClean="0"/>
              <a:t>byte, kilobyte, </a:t>
            </a:r>
            <a:r>
              <a:rPr lang="en-GB" dirty="0" err="1" smtClean="0"/>
              <a:t>hingga</a:t>
            </a:r>
            <a:r>
              <a:rPr lang="en-GB" dirty="0" smtClean="0"/>
              <a:t> </a:t>
            </a:r>
            <a:r>
              <a:rPr lang="en-GB" i="1" dirty="0" smtClean="0"/>
              <a:t>gigabyte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r>
              <a:rPr lang="en-GB" dirty="0" err="1" smtClean="0"/>
              <a:t>Kemampuan</a:t>
            </a:r>
            <a:r>
              <a:rPr lang="en-GB" dirty="0" smtClean="0"/>
              <a:t> </a:t>
            </a:r>
            <a:r>
              <a:rPr lang="en-GB" dirty="0" err="1" smtClean="0"/>
              <a:t>menyimpan</a:t>
            </a:r>
            <a:r>
              <a:rPr lang="en-GB" dirty="0" smtClean="0"/>
              <a:t> data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memori</a:t>
            </a:r>
            <a:r>
              <a:rPr lang="en-GB" dirty="0" smtClean="0"/>
              <a:t> </a:t>
            </a:r>
            <a:r>
              <a:rPr lang="en-GB" dirty="0" err="1" smtClean="0"/>
              <a:t>bergantung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banyaknya</a:t>
            </a:r>
            <a:r>
              <a:rPr lang="en-GB" dirty="0" smtClean="0"/>
              <a:t> </a:t>
            </a:r>
            <a:r>
              <a:rPr lang="en-GB" i="1" dirty="0" smtClean="0"/>
              <a:t>cell</a:t>
            </a:r>
            <a:r>
              <a:rPr lang="en-GB" dirty="0" smtClean="0"/>
              <a:t>.</a:t>
            </a:r>
          </a:p>
          <a:p>
            <a:pPr marL="0" indent="0" algn="just">
              <a:buNone/>
            </a:pPr>
            <a:r>
              <a:rPr lang="en-GB" i="1" dirty="0" smtClean="0"/>
              <a:t>Cell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perpaduan</a:t>
            </a:r>
            <a:r>
              <a:rPr lang="en-GB" dirty="0" smtClean="0"/>
              <a:t> transistor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kapasitor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bentuk</a:t>
            </a:r>
            <a:r>
              <a:rPr lang="en-GB" dirty="0" smtClean="0"/>
              <a:t> </a:t>
            </a:r>
            <a:r>
              <a:rPr lang="en-GB" i="1" dirty="0" smtClean="0"/>
              <a:t>chip</a:t>
            </a:r>
            <a:r>
              <a:rPr lang="en-GB" dirty="0" smtClean="0"/>
              <a:t>. 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617339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17948" y="836712"/>
            <a:ext cx="491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/>
              <a:t>Tabel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Ukuran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Kapasitas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Memori</a:t>
            </a:r>
            <a:endParaRPr lang="en-GB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58937"/>
              </p:ext>
            </p:extLst>
          </p:nvPr>
        </p:nvGraphicFramePr>
        <p:xfrm>
          <a:off x="1524000" y="1556792"/>
          <a:ext cx="6096000" cy="2860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Ukuran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Kesetaraan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digit binary (</a:t>
                      </a:r>
                      <a:r>
                        <a:rPr lang="en-US" dirty="0" err="1" smtClean="0"/>
                        <a:t>mewakili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nilai</a:t>
                      </a:r>
                      <a:r>
                        <a:rPr lang="en-US" dirty="0" smtClean="0"/>
                        <a:t> 0 </a:t>
                      </a:r>
                      <a:r>
                        <a:rPr lang="en-US" dirty="0" err="1" smtClean="0"/>
                        <a:t>atau</a:t>
                      </a:r>
                      <a:r>
                        <a:rPr lang="en-US" dirty="0" smtClean="0"/>
                        <a:t> 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byte</a:t>
                      </a:r>
                      <a:endParaRPr 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kilobyte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1.024 byte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megabyte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1.024 kilobyte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gigabyte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1.024 megabyte</a:t>
                      </a:r>
                      <a:endParaRPr lang="en-US" i="1" dirty="0"/>
                    </a:p>
                  </a:txBody>
                  <a:tcPr/>
                </a:tc>
              </a:tr>
              <a:tr h="314032">
                <a:tc>
                  <a:txBody>
                    <a:bodyPr/>
                    <a:lstStyle/>
                    <a:p>
                      <a:r>
                        <a:rPr lang="en-US" dirty="0" smtClean="0"/>
                        <a:t>1 terabyte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1.024 gigabyte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4509120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4K x 8, </a:t>
            </a:r>
            <a:r>
              <a:rPr lang="en-US" sz="2000" dirty="0" err="1" smtClean="0"/>
              <a:t>berarti</a:t>
            </a:r>
            <a:endParaRPr lang="en-US" sz="2000" dirty="0" smtClean="0"/>
          </a:p>
          <a:p>
            <a:r>
              <a:rPr lang="en-US" sz="2000" dirty="0" smtClean="0"/>
              <a:t>4K </a:t>
            </a:r>
            <a:r>
              <a:rPr lang="en-US" sz="2000" dirty="0" err="1" smtClean="0"/>
              <a:t>menunjukan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lokasi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tersedia</a:t>
            </a:r>
            <a:r>
              <a:rPr lang="en-US" sz="2000" dirty="0" smtClean="0"/>
              <a:t>, </a:t>
            </a:r>
            <a:r>
              <a:rPr lang="en-US" sz="2000" dirty="0" err="1" smtClean="0"/>
              <a:t>yaitu</a:t>
            </a:r>
            <a:r>
              <a:rPr lang="id-ID" sz="2000" dirty="0" smtClean="0"/>
              <a:t>.</a:t>
            </a:r>
          </a:p>
          <a:p>
            <a:r>
              <a:rPr lang="en-US" sz="2000" dirty="0" smtClean="0"/>
              <a:t>4 x 1.024 = 4.096 </a:t>
            </a:r>
            <a:r>
              <a:rPr lang="en-US" sz="2000" dirty="0" err="1" smtClean="0"/>
              <a:t>lokasi</a:t>
            </a:r>
            <a:endParaRPr lang="en-US" sz="2000" dirty="0" smtClean="0"/>
          </a:p>
          <a:p>
            <a:r>
              <a:rPr lang="en-US" sz="2000" dirty="0" err="1" smtClean="0"/>
              <a:t>Bilangan</a:t>
            </a:r>
            <a:r>
              <a:rPr lang="en-US" sz="2000" dirty="0" smtClean="0"/>
              <a:t> 8 </a:t>
            </a:r>
            <a:r>
              <a:rPr lang="en-US" sz="2000" dirty="0" err="1" smtClean="0"/>
              <a:t>menunjukkan</a:t>
            </a:r>
            <a:r>
              <a:rPr lang="en-US" sz="2000" dirty="0" smtClean="0"/>
              <a:t>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bit </a:t>
            </a:r>
            <a:r>
              <a:rPr lang="en-US" sz="2000" dirty="0" err="1" smtClean="0"/>
              <a:t>dalam</a:t>
            </a:r>
            <a:r>
              <a:rPr lang="en-US" sz="2000" dirty="0" smtClean="0"/>
              <a:t> 1 set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1695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15816" y="260648"/>
            <a:ext cx="5722640" cy="69175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Transfer Data &amp;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Metode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Akses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 flipH="1">
            <a:off x="827582" y="1052736"/>
            <a:ext cx="7488833" cy="4979263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lIns="324000" rIns="252000" anchor="ctr">
            <a:noAutofit/>
          </a:bodyPr>
          <a:lstStyle/>
          <a:p>
            <a:pPr marL="0" indent="0" algn="just">
              <a:buNone/>
            </a:pPr>
            <a:r>
              <a:rPr lang="en-US" sz="1900" dirty="0" smtClean="0"/>
              <a:t>Transfer data </a:t>
            </a:r>
            <a:r>
              <a:rPr lang="en-US" sz="1900" dirty="0" err="1" smtClean="0"/>
              <a:t>adalah</a:t>
            </a:r>
            <a:r>
              <a:rPr lang="en-US" sz="1900" dirty="0" smtClean="0"/>
              <a:t> </a:t>
            </a:r>
            <a:r>
              <a:rPr lang="en-US" sz="1900" dirty="0" err="1" smtClean="0"/>
              <a:t>kemampuan</a:t>
            </a:r>
            <a:r>
              <a:rPr lang="en-US" sz="1900" dirty="0" smtClean="0"/>
              <a:t> </a:t>
            </a:r>
            <a:r>
              <a:rPr lang="en-US" sz="1900" dirty="0" err="1" smtClean="0"/>
              <a:t>untuk</a:t>
            </a:r>
            <a:r>
              <a:rPr lang="en-US" sz="1900" dirty="0" smtClean="0"/>
              <a:t> </a:t>
            </a:r>
            <a:r>
              <a:rPr lang="en-US" sz="1900" dirty="0" err="1" smtClean="0"/>
              <a:t>menerima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mengirimkan</a:t>
            </a:r>
            <a:r>
              <a:rPr lang="en-US" sz="1900" dirty="0" smtClean="0"/>
              <a:t> data </a:t>
            </a:r>
            <a:r>
              <a:rPr lang="en-US" sz="1900" dirty="0" err="1" smtClean="0"/>
              <a:t>dari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menuju</a:t>
            </a:r>
            <a:r>
              <a:rPr lang="en-US" sz="1900" dirty="0" smtClean="0"/>
              <a:t> </a:t>
            </a:r>
            <a:r>
              <a:rPr lang="en-US" sz="1900" dirty="0" err="1" smtClean="0"/>
              <a:t>memori</a:t>
            </a:r>
            <a:r>
              <a:rPr lang="en-US" sz="1900" dirty="0" smtClean="0"/>
              <a:t>. </a:t>
            </a:r>
            <a:r>
              <a:rPr lang="en-US" sz="1900" dirty="0" err="1" smtClean="0"/>
              <a:t>Terdapat</a:t>
            </a:r>
            <a:r>
              <a:rPr lang="en-US" sz="1900" dirty="0" smtClean="0"/>
              <a:t> </a:t>
            </a:r>
            <a:r>
              <a:rPr lang="en-US" sz="1900" dirty="0" err="1" smtClean="0"/>
              <a:t>tiga</a:t>
            </a:r>
            <a:r>
              <a:rPr lang="en-US" sz="1900" dirty="0" smtClean="0"/>
              <a:t> </a:t>
            </a:r>
            <a:r>
              <a:rPr lang="en-US" sz="1900" dirty="0" err="1" smtClean="0"/>
              <a:t>jenis</a:t>
            </a:r>
            <a:r>
              <a:rPr lang="en-US" sz="1900" dirty="0" smtClean="0"/>
              <a:t> </a:t>
            </a:r>
            <a:r>
              <a:rPr lang="en-US" sz="1900" dirty="0" err="1" smtClean="0"/>
              <a:t>metode</a:t>
            </a:r>
            <a:r>
              <a:rPr lang="en-US" sz="1900" dirty="0" smtClean="0"/>
              <a:t> </a:t>
            </a:r>
            <a:r>
              <a:rPr lang="en-US" sz="1900" dirty="0" err="1" smtClean="0"/>
              <a:t>dalam</a:t>
            </a:r>
            <a:r>
              <a:rPr lang="en-US" sz="1900" dirty="0" smtClean="0"/>
              <a:t> </a:t>
            </a:r>
            <a:r>
              <a:rPr lang="en-US" sz="1900" dirty="0" err="1" smtClean="0"/>
              <a:t>ukuran</a:t>
            </a:r>
            <a:r>
              <a:rPr lang="en-US" sz="1900" dirty="0" smtClean="0"/>
              <a:t> transfer data, di </a:t>
            </a:r>
            <a:r>
              <a:rPr lang="en-US" sz="1900" dirty="0" err="1" smtClean="0"/>
              <a:t>antaranya</a:t>
            </a:r>
            <a:r>
              <a:rPr lang="en-US" sz="1900" dirty="0" smtClean="0"/>
              <a:t> </a:t>
            </a:r>
            <a:r>
              <a:rPr lang="en-US" sz="1900" dirty="0" err="1" smtClean="0"/>
              <a:t>adalah</a:t>
            </a:r>
            <a:r>
              <a:rPr lang="en-US" sz="1900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sz="1900" i="1" dirty="0" smtClean="0"/>
              <a:t>Word</a:t>
            </a:r>
            <a:r>
              <a:rPr lang="en-US" sz="1900" dirty="0" smtClean="0"/>
              <a:t>. </a:t>
            </a:r>
            <a:r>
              <a:rPr lang="en-US" sz="1900" dirty="0" err="1" smtClean="0"/>
              <a:t>Merupakan</a:t>
            </a:r>
            <a:r>
              <a:rPr lang="en-US" sz="1900" dirty="0" smtClean="0"/>
              <a:t> </a:t>
            </a:r>
            <a:r>
              <a:rPr lang="en-US" sz="1900" dirty="0" err="1" smtClean="0"/>
              <a:t>satuan</a:t>
            </a:r>
            <a:r>
              <a:rPr lang="en-US" sz="1900" dirty="0" smtClean="0"/>
              <a:t> </a:t>
            </a:r>
            <a:r>
              <a:rPr lang="en-US" sz="1900" dirty="0" err="1" smtClean="0"/>
              <a:t>jumlah</a:t>
            </a:r>
            <a:r>
              <a:rPr lang="en-US" sz="1900" dirty="0" smtClean="0"/>
              <a:t> bit data yang </a:t>
            </a:r>
            <a:r>
              <a:rPr lang="en-US" sz="1900" dirty="0" err="1" smtClean="0"/>
              <a:t>mewakili</a:t>
            </a:r>
            <a:r>
              <a:rPr lang="en-US" sz="1900" dirty="0" smtClean="0"/>
              <a:t> </a:t>
            </a:r>
            <a:r>
              <a:rPr lang="en-US" sz="1900" dirty="0" err="1" smtClean="0"/>
              <a:t>isi</a:t>
            </a:r>
            <a:r>
              <a:rPr lang="en-US" sz="1900" dirty="0" smtClean="0"/>
              <a:t> data (bit)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panjang</a:t>
            </a:r>
            <a:r>
              <a:rPr lang="en-US" sz="1900" dirty="0" smtClean="0"/>
              <a:t> </a:t>
            </a:r>
            <a:r>
              <a:rPr lang="en-US" sz="1900" dirty="0" err="1" smtClean="0"/>
              <a:t>instruksi</a:t>
            </a:r>
            <a:r>
              <a:rPr lang="en-US" sz="1900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sz="1900" i="1" dirty="0" smtClean="0"/>
              <a:t>Addressable Units</a:t>
            </a:r>
            <a:r>
              <a:rPr lang="en-US" sz="1900" dirty="0" smtClean="0"/>
              <a:t>. </a:t>
            </a:r>
            <a:r>
              <a:rPr lang="en-US" sz="1900" dirty="0" err="1" smtClean="0"/>
              <a:t>Pada</a:t>
            </a:r>
            <a:r>
              <a:rPr lang="en-US" sz="1900" dirty="0" smtClean="0"/>
              <a:t> </a:t>
            </a:r>
            <a:r>
              <a:rPr lang="en-US" sz="1900" dirty="0" err="1" smtClean="0"/>
              <a:t>sejumlah</a:t>
            </a:r>
            <a:r>
              <a:rPr lang="en-US" sz="1900" dirty="0" smtClean="0"/>
              <a:t> </a:t>
            </a:r>
            <a:r>
              <a:rPr lang="en-US" sz="1900" dirty="0" err="1" smtClean="0"/>
              <a:t>sistem</a:t>
            </a:r>
            <a:r>
              <a:rPr lang="en-US" sz="1900" dirty="0" smtClean="0"/>
              <a:t> </a:t>
            </a:r>
            <a:r>
              <a:rPr lang="en-US" sz="1900" dirty="0" err="1" smtClean="0"/>
              <a:t>komputer</a:t>
            </a:r>
            <a:r>
              <a:rPr lang="en-US" sz="1900" dirty="0" smtClean="0"/>
              <a:t>, </a:t>
            </a:r>
            <a:r>
              <a:rPr lang="en-US" sz="1900" dirty="0" err="1" smtClean="0"/>
              <a:t>nilai</a:t>
            </a:r>
            <a:r>
              <a:rPr lang="en-US" sz="1900" dirty="0" smtClean="0"/>
              <a:t> </a:t>
            </a:r>
            <a:r>
              <a:rPr lang="en-US" sz="1900" dirty="0" err="1" smtClean="0"/>
              <a:t>ukuran</a:t>
            </a:r>
            <a:r>
              <a:rPr lang="en-US" sz="1900" dirty="0" smtClean="0"/>
              <a:t> </a:t>
            </a:r>
            <a:r>
              <a:rPr lang="en-US" sz="1900" dirty="0" err="1" smtClean="0"/>
              <a:t>satuan</a:t>
            </a:r>
            <a:r>
              <a:rPr lang="en-US" sz="1900" dirty="0" smtClean="0"/>
              <a:t> </a:t>
            </a:r>
            <a:r>
              <a:rPr lang="en-US" sz="1900" i="1" dirty="0" smtClean="0"/>
              <a:t>addressable units </a:t>
            </a:r>
            <a:r>
              <a:rPr lang="en-US" sz="1900" dirty="0" err="1" smtClean="0"/>
              <a:t>adalah</a:t>
            </a:r>
            <a:r>
              <a:rPr lang="en-US" sz="1900" dirty="0" smtClean="0"/>
              <a:t> </a:t>
            </a:r>
            <a:r>
              <a:rPr lang="en-US" sz="1900" i="1" dirty="0" smtClean="0"/>
              <a:t>word</a:t>
            </a:r>
            <a:r>
              <a:rPr lang="en-US" sz="1900" dirty="0" smtClean="0"/>
              <a:t>. Akan </a:t>
            </a:r>
            <a:r>
              <a:rPr lang="en-US" sz="1900" dirty="0" err="1" smtClean="0"/>
              <a:t>tetapi</a:t>
            </a:r>
            <a:r>
              <a:rPr lang="en-US" sz="1900" dirty="0" smtClean="0"/>
              <a:t> </a:t>
            </a:r>
            <a:r>
              <a:rPr lang="en-US" sz="1900" dirty="0" err="1" smtClean="0"/>
              <a:t>ada</a:t>
            </a:r>
            <a:r>
              <a:rPr lang="en-US" sz="1900" dirty="0" smtClean="0"/>
              <a:t> yang </a:t>
            </a:r>
            <a:r>
              <a:rPr lang="en-US" sz="1900" dirty="0" err="1" smtClean="0"/>
              <a:t>menggunakan</a:t>
            </a:r>
            <a:r>
              <a:rPr lang="en-US" sz="1900" dirty="0" smtClean="0"/>
              <a:t> </a:t>
            </a:r>
            <a:r>
              <a:rPr lang="en-US" sz="1900" dirty="0" err="1" smtClean="0"/>
              <a:t>satuan</a:t>
            </a:r>
            <a:r>
              <a:rPr lang="en-US" sz="1900" dirty="0" smtClean="0"/>
              <a:t> </a:t>
            </a:r>
            <a:r>
              <a:rPr lang="en-US" sz="1900" i="1" dirty="0" smtClean="0"/>
              <a:t>addressable units </a:t>
            </a:r>
            <a:r>
              <a:rPr lang="en-US" sz="1900" dirty="0" err="1" smtClean="0"/>
              <a:t>dengan</a:t>
            </a:r>
            <a:r>
              <a:rPr lang="en-US" sz="1900" dirty="0" smtClean="0"/>
              <a:t> </a:t>
            </a:r>
            <a:r>
              <a:rPr lang="en-US" sz="1900" dirty="0" err="1" smtClean="0"/>
              <a:t>satuan</a:t>
            </a:r>
            <a:r>
              <a:rPr lang="en-US" sz="1900" dirty="0" smtClean="0"/>
              <a:t> </a:t>
            </a:r>
            <a:r>
              <a:rPr lang="en-US" sz="1900" i="1" dirty="0" smtClean="0"/>
              <a:t>byte</a:t>
            </a:r>
            <a:r>
              <a:rPr lang="en-US" sz="1900" dirty="0" smtClean="0"/>
              <a:t>. </a:t>
            </a:r>
            <a:r>
              <a:rPr lang="en-US" sz="1900" dirty="0" err="1" smtClean="0"/>
              <a:t>Untuk</a:t>
            </a:r>
            <a:r>
              <a:rPr lang="en-US" sz="1900" dirty="0" smtClean="0"/>
              <a:t> </a:t>
            </a:r>
            <a:r>
              <a:rPr lang="en-US" sz="1900" dirty="0" err="1" smtClean="0"/>
              <a:t>menentukan</a:t>
            </a:r>
            <a:r>
              <a:rPr lang="en-US" sz="1900" dirty="0" smtClean="0"/>
              <a:t> </a:t>
            </a:r>
            <a:r>
              <a:rPr lang="en-US" sz="1900" dirty="0" err="1" smtClean="0"/>
              <a:t>jumlah</a:t>
            </a:r>
            <a:r>
              <a:rPr lang="en-US" sz="1900" dirty="0" smtClean="0"/>
              <a:t> </a:t>
            </a:r>
            <a:r>
              <a:rPr lang="en-US" sz="1900" dirty="0" err="1" smtClean="0"/>
              <a:t>hubungan</a:t>
            </a:r>
            <a:r>
              <a:rPr lang="en-US" sz="1900" dirty="0" smtClean="0"/>
              <a:t> </a:t>
            </a:r>
            <a:r>
              <a:rPr lang="en-US" sz="1900" dirty="0" err="1" smtClean="0"/>
              <a:t>antara</a:t>
            </a:r>
            <a:r>
              <a:rPr lang="en-US" sz="1900" dirty="0" smtClean="0"/>
              <a:t> </a:t>
            </a:r>
            <a:r>
              <a:rPr lang="en-US" sz="1900" dirty="0" err="1" smtClean="0"/>
              <a:t>panjang</a:t>
            </a:r>
            <a:r>
              <a:rPr lang="en-US" sz="1900" dirty="0" smtClean="0"/>
              <a:t> X </a:t>
            </a:r>
            <a:r>
              <a:rPr lang="en-US" sz="1900" dirty="0" err="1" smtClean="0"/>
              <a:t>sebuah</a:t>
            </a:r>
            <a:r>
              <a:rPr lang="en-US" sz="1900" dirty="0" smtClean="0"/>
              <a:t> </a:t>
            </a:r>
            <a:r>
              <a:rPr lang="en-US" sz="1900" dirty="0" err="1" smtClean="0"/>
              <a:t>alamat</a:t>
            </a:r>
            <a:r>
              <a:rPr lang="en-US" sz="1900" dirty="0" smtClean="0"/>
              <a:t> </a:t>
            </a:r>
            <a:r>
              <a:rPr lang="en-US" sz="1900" dirty="0" err="1" smtClean="0"/>
              <a:t>memori</a:t>
            </a:r>
            <a:r>
              <a:rPr lang="en-US" sz="1900" dirty="0" smtClean="0"/>
              <a:t> </a:t>
            </a:r>
            <a:r>
              <a:rPr lang="en-US" sz="1900" dirty="0" err="1" smtClean="0"/>
              <a:t>dan</a:t>
            </a:r>
            <a:r>
              <a:rPr lang="en-US" sz="1900" dirty="0" smtClean="0"/>
              <a:t> </a:t>
            </a:r>
            <a:r>
              <a:rPr lang="en-US" sz="1900" dirty="0" err="1" smtClean="0"/>
              <a:t>jumlah</a:t>
            </a:r>
            <a:r>
              <a:rPr lang="en-US" sz="1900" dirty="0" smtClean="0"/>
              <a:t> Y </a:t>
            </a:r>
            <a:r>
              <a:rPr lang="en-US" sz="1900" i="1" dirty="0" smtClean="0"/>
              <a:t>addressable units</a:t>
            </a:r>
            <a:r>
              <a:rPr lang="en-US" sz="1900" dirty="0" smtClean="0"/>
              <a:t>, </a:t>
            </a:r>
            <a:r>
              <a:rPr lang="en-US" sz="1900" dirty="0" err="1" smtClean="0"/>
              <a:t>dapat</a:t>
            </a:r>
            <a:r>
              <a:rPr lang="en-US" sz="1900" dirty="0" smtClean="0"/>
              <a:t> </a:t>
            </a:r>
            <a:r>
              <a:rPr lang="en-US" sz="1900" dirty="0" err="1" smtClean="0"/>
              <a:t>menggunakan</a:t>
            </a:r>
            <a:r>
              <a:rPr lang="en-US" sz="1900" dirty="0" smtClean="0"/>
              <a:t> </a:t>
            </a:r>
            <a:r>
              <a:rPr lang="en-US" sz="1900" dirty="0" err="1" smtClean="0"/>
              <a:t>rumus</a:t>
            </a:r>
            <a:r>
              <a:rPr lang="en-US" sz="1900" dirty="0" smtClean="0"/>
              <a:t>:</a:t>
            </a:r>
          </a:p>
          <a:p>
            <a:pPr marL="0" indent="0" algn="just">
              <a:buNone/>
            </a:pPr>
            <a:endParaRPr lang="en-US" sz="1600" dirty="0" smtClean="0"/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1900" i="1" dirty="0" smtClean="0"/>
              <a:t>Units of Transfer </a:t>
            </a:r>
            <a:r>
              <a:rPr lang="en-US" sz="1900" dirty="0" err="1" smtClean="0"/>
              <a:t>adalah</a:t>
            </a:r>
            <a:r>
              <a:rPr lang="en-US" sz="1900" dirty="0" smtClean="0"/>
              <a:t> </a:t>
            </a:r>
            <a:r>
              <a:rPr lang="en-US" sz="1900" dirty="0" err="1" smtClean="0"/>
              <a:t>banyaknya</a:t>
            </a:r>
            <a:r>
              <a:rPr lang="en-US" sz="1900" dirty="0" smtClean="0"/>
              <a:t> bit data yang </a:t>
            </a:r>
            <a:r>
              <a:rPr lang="en-US" sz="1900" dirty="0" err="1" smtClean="0"/>
              <a:t>dapat</a:t>
            </a:r>
            <a:r>
              <a:rPr lang="en-US" sz="1900" dirty="0" smtClean="0"/>
              <a:t> </a:t>
            </a:r>
            <a:r>
              <a:rPr lang="en-US" sz="1900" dirty="0" err="1" smtClean="0"/>
              <a:t>dibaca</a:t>
            </a:r>
            <a:r>
              <a:rPr lang="en-US" sz="1900" dirty="0" smtClean="0"/>
              <a:t> (</a:t>
            </a:r>
            <a:r>
              <a:rPr lang="en-US" sz="1900" i="1" dirty="0" smtClean="0"/>
              <a:t>read</a:t>
            </a:r>
            <a:r>
              <a:rPr lang="en-US" sz="1900" dirty="0" smtClean="0"/>
              <a:t>) </a:t>
            </a:r>
            <a:r>
              <a:rPr lang="en-US" sz="1900" dirty="0" err="1" smtClean="0"/>
              <a:t>atau</a:t>
            </a:r>
            <a:r>
              <a:rPr lang="en-US" sz="1900" dirty="0" smtClean="0"/>
              <a:t> </a:t>
            </a:r>
            <a:r>
              <a:rPr lang="en-US" sz="1900" dirty="0" err="1" smtClean="0"/>
              <a:t>dituliskan</a:t>
            </a:r>
            <a:r>
              <a:rPr lang="en-US" sz="1900" dirty="0" smtClean="0"/>
              <a:t> (</a:t>
            </a:r>
            <a:r>
              <a:rPr lang="en-US" sz="1900" i="1" dirty="0" smtClean="0"/>
              <a:t>write</a:t>
            </a:r>
            <a:r>
              <a:rPr lang="en-US" sz="1900" dirty="0" smtClean="0"/>
              <a:t>) </a:t>
            </a:r>
            <a:r>
              <a:rPr lang="en-US" sz="1900" dirty="0" err="1" smtClean="0"/>
              <a:t>ke</a:t>
            </a:r>
            <a:r>
              <a:rPr lang="en-US" sz="1900" dirty="0" smtClean="0"/>
              <a:t> </a:t>
            </a:r>
            <a:r>
              <a:rPr lang="en-US" sz="1900" dirty="0" err="1" smtClean="0"/>
              <a:t>dalam</a:t>
            </a:r>
            <a:r>
              <a:rPr lang="en-US" sz="1900" dirty="0" smtClean="0"/>
              <a:t> </a:t>
            </a:r>
            <a:r>
              <a:rPr lang="en-US" sz="1900" dirty="0" err="1" smtClean="0"/>
              <a:t>memori</a:t>
            </a:r>
            <a:r>
              <a:rPr lang="en-US" sz="1900" dirty="0" smtClean="0"/>
              <a:t> </a:t>
            </a:r>
            <a:r>
              <a:rPr lang="en-US" sz="1900" dirty="0" err="1" smtClean="0"/>
              <a:t>pada</a:t>
            </a:r>
            <a:r>
              <a:rPr lang="en-US" sz="1900" dirty="0" smtClean="0"/>
              <a:t> </a:t>
            </a:r>
            <a:r>
              <a:rPr lang="en-US" sz="1900" dirty="0" err="1" smtClean="0"/>
              <a:t>suatu</a:t>
            </a:r>
            <a:r>
              <a:rPr lang="en-US" sz="1900" dirty="0" smtClean="0"/>
              <a:t> </a:t>
            </a:r>
            <a:r>
              <a:rPr lang="en-US" sz="1900" dirty="0" err="1" smtClean="0"/>
              <a:t>waktu</a:t>
            </a:r>
            <a:r>
              <a:rPr lang="en-US" sz="1900" dirty="0" smtClean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9952" y="4581128"/>
            <a:ext cx="864098" cy="360040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</a:t>
            </a:r>
            <a:r>
              <a:rPr lang="en-US" sz="2200" i="1" baseline="30000" dirty="0">
                <a:solidFill>
                  <a:schemeClr val="tx1"/>
                </a:solidFill>
              </a:rPr>
              <a:t>x</a:t>
            </a:r>
            <a:r>
              <a:rPr lang="en-US" sz="2200" baseline="300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i="1" dirty="0">
                <a:solidFill>
                  <a:schemeClr val="tx1"/>
                </a:solidFill>
              </a:rPr>
              <a:t>Y</a:t>
            </a:r>
            <a:endParaRPr lang="en-US" sz="2200" dirty="0">
              <a:solidFill>
                <a:schemeClr val="tx1"/>
              </a:solidFill>
            </a:endParaRPr>
          </a:p>
          <a:p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026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915816" y="584601"/>
            <a:ext cx="5722640" cy="11162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Faktor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Read-Write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pada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Cell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Memori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624" y="1988840"/>
            <a:ext cx="6480718" cy="3960440"/>
          </a:xfrm>
          <a:prstGeom prst="snip2Diag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>
            <a:normAutofit fontScale="62500" lnSpcReduction="20000"/>
          </a:bodyPr>
          <a:lstStyle/>
          <a:p>
            <a:pPr marL="514350" indent="-514350" algn="just">
              <a:buAutoNum type="arabicPeriod"/>
            </a:pPr>
            <a:r>
              <a:rPr lang="en-US" i="1" dirty="0" smtClean="0"/>
              <a:t>Sequential Access</a:t>
            </a:r>
            <a:r>
              <a:rPr lang="en-US" dirty="0" smtClean="0"/>
              <a:t>: </a:t>
            </a:r>
            <a:r>
              <a:rPr lang="en-US" dirty="0" err="1" smtClean="0"/>
              <a:t>diuraikan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unit data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i="1" dirty="0" smtClean="0"/>
              <a:t>record</a:t>
            </a:r>
            <a:r>
              <a:rPr lang="en-US" dirty="0" smtClean="0"/>
              <a:t>. Mode </a:t>
            </a:r>
            <a:r>
              <a:rPr lang="en-US" dirty="0" err="1" smtClean="0"/>
              <a:t>akses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i="1" dirty="0" smtClean="0"/>
              <a:t>record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linier.</a:t>
            </a:r>
          </a:p>
          <a:p>
            <a:pPr marL="514350" indent="-514350" algn="just">
              <a:buAutoNum type="arabicPeriod"/>
            </a:pPr>
            <a:r>
              <a:rPr lang="en-US" i="1" dirty="0" smtClean="0"/>
              <a:t>Direct Access</a:t>
            </a:r>
            <a:r>
              <a:rPr lang="en-US" dirty="0" smtClean="0"/>
              <a:t>: </a:t>
            </a:r>
            <a:r>
              <a:rPr lang="en-US" dirty="0" err="1" smtClean="0"/>
              <a:t>Mendukung</a:t>
            </a:r>
            <a:r>
              <a:rPr lang="en-US" dirty="0" smtClean="0"/>
              <a:t> proses </a:t>
            </a:r>
            <a:r>
              <a:rPr lang="en-US" i="1" dirty="0" smtClean="0"/>
              <a:t>shared read/write data</a:t>
            </a:r>
            <a:r>
              <a:rPr lang="en-US" dirty="0" smtClean="0"/>
              <a:t>.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record</a:t>
            </a:r>
            <a:r>
              <a:rPr lang="en-US" dirty="0" smtClean="0"/>
              <a:t> data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i="1" dirty="0" smtClean="0"/>
              <a:t>unique address.</a:t>
            </a:r>
          </a:p>
          <a:p>
            <a:pPr marL="514350" indent="-514350" algn="just">
              <a:buAutoNum type="arabicPeriod"/>
            </a:pPr>
            <a:r>
              <a:rPr lang="en-US" i="1" dirty="0" smtClean="0"/>
              <a:t>Random Access</a:t>
            </a:r>
            <a:r>
              <a:rPr lang="en-US" dirty="0" smtClean="0"/>
              <a:t>: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acak</a:t>
            </a:r>
            <a:r>
              <a:rPr lang="en-US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i="1" dirty="0" smtClean="0"/>
              <a:t>Associative Access</a:t>
            </a:r>
            <a:r>
              <a:rPr lang="en-US" dirty="0" smtClean="0"/>
              <a:t>: </a:t>
            </a:r>
            <a:r>
              <a:rPr lang="en-US" dirty="0" err="1" smtClean="0"/>
              <a:t>Pencarian</a:t>
            </a:r>
            <a:r>
              <a:rPr lang="en-US" dirty="0" smtClean="0"/>
              <a:t> data </a:t>
            </a:r>
            <a:r>
              <a:rPr lang="en-US" dirty="0" err="1" smtClean="0"/>
              <a:t>secara</a:t>
            </a:r>
            <a:r>
              <a:rPr lang="en-US" dirty="0" smtClean="0"/>
              <a:t> random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0256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K13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K13N" id="{12D6752A-3749-4BEA-8E02-6EA751265D97}" vid="{3658E2D6-D359-45CD-B381-506049B80C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K13N</Template>
  <TotalTime>6663</TotalTime>
  <Words>784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Cambria Math</vt:lpstr>
      <vt:lpstr>Template PPT K13N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dgangsar</cp:lastModifiedBy>
  <cp:revision>363</cp:revision>
  <dcterms:created xsi:type="dcterms:W3CDTF">2015-05-08T02:58:52Z</dcterms:created>
  <dcterms:modified xsi:type="dcterms:W3CDTF">2017-03-17T06:36:48Z</dcterms:modified>
</cp:coreProperties>
</file>