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4" roundtripDataSignature="AMtx7mj/9mza5wpqkh7nq1tS0DIA7nQ4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57134C9-80D7-4FA8-962F-EFB9F68693E6}">
  <a:tblStyle styleId="{157134C9-80D7-4FA8-962F-EFB9F68693E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DEEE8"/>
          </a:solidFill>
        </a:fill>
      </a:tcStyle>
    </a:wholeTbl>
    <a:band1H>
      <a:tcTxStyle/>
      <a:tcStyle>
        <a:fill>
          <a:solidFill>
            <a:srgbClr val="FCDCCE"/>
          </a:solidFill>
        </a:fill>
      </a:tcStyle>
    </a:band1H>
    <a:band2H>
      <a:tcTxStyle/>
    </a:band2H>
    <a:band1V>
      <a:tcTxStyle/>
      <a:tcStyle>
        <a:fill>
          <a:solidFill>
            <a:srgbClr val="FCDCCE"/>
          </a:solidFill>
        </a:fill>
      </a:tcStyle>
    </a:band1V>
    <a:band2V>
      <a:tcTxStyle/>
    </a:band2V>
    <a:lastCol>
      <a:tcTxStyle b="on" i="off">
        <a:font>
          <a:latin typeface="Calibri"/>
          <a:ea typeface="Calibri"/>
          <a:cs typeface="Calibri"/>
        </a:font>
        <a:schemeClr val="lt1"/>
      </a:tcTxStyle>
      <a:tcStyle>
        <a:fill>
          <a:solidFill>
            <a:schemeClr val="accent6"/>
          </a:solidFill>
        </a:fill>
      </a:tcStyle>
    </a:lastCol>
    <a:firstCol>
      <a:tcTxStyle b="on" i="off">
        <a:font>
          <a:latin typeface="Calibri"/>
          <a:ea typeface="Calibri"/>
          <a:cs typeface="Calibri"/>
        </a:font>
        <a:schemeClr val="lt1"/>
      </a:tcTxStyle>
      <a:tcStyle>
        <a:fill>
          <a:solidFill>
            <a:schemeClr val="accent6"/>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1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2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2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1" name="Google Shape;3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4" name="Google Shape;44;p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5" name="Google Shape;45;p2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6" name="Google Shape;46;p2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7" name="Google Shape;4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2" name="Google Shape;62;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3" name="Google Shape;63;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7"/>
          <p:cNvSpPr/>
          <p:nvPr>
            <p:ph idx="2" type="pic"/>
          </p:nvPr>
        </p:nvSpPr>
        <p:spPr>
          <a:xfrm>
            <a:off x="1792288" y="612775"/>
            <a:ext cx="5486400" cy="4114800"/>
          </a:xfrm>
          <a:prstGeom prst="rect">
            <a:avLst/>
          </a:prstGeom>
          <a:noFill/>
          <a:ln>
            <a:noFill/>
          </a:ln>
        </p:spPr>
      </p:sp>
      <p:sp>
        <p:nvSpPr>
          <p:cNvPr id="69" name="Google Shape;69;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0" name="Google Shape;70;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10.1.20.245\Public\TRANSIT JOB MULTIMEDIA\01_MEDIA MENGAJAR COE 2-3\TEMPLATE (PIPIT)\BANNER PPT SMK K13_3.png" id="15" name="Google Shape;15;p18"/>
          <p:cNvPicPr preferRelativeResize="0"/>
          <p:nvPr/>
        </p:nvPicPr>
        <p:blipFill rotWithShape="1">
          <a:blip r:embed="rId1">
            <a:alphaModFix/>
          </a:blip>
          <a:srcRect b="0" l="0" r="0" t="0"/>
          <a:stretch/>
        </p:blipFill>
        <p:spPr>
          <a:xfrm>
            <a:off x="0" y="6086871"/>
            <a:ext cx="9144000" cy="79851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hyperlink" Target="https://commons.wikimedia.org/wiki/File:Amiga_1200_Kickstart_3.0_ROMs.jpg" TargetMode="External"/><Relationship Id="rId5" Type="http://schemas.openxmlformats.org/officeDocument/2006/relationships/hyperlink" Target="about:blan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nvSpPr>
        <p:spPr>
          <a:xfrm>
            <a:off x="2438400" y="304800"/>
            <a:ext cx="6019800" cy="2074447"/>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rgbClr val="888888"/>
              </a:buClr>
              <a:buSzPts val="4500"/>
              <a:buFont typeface="Arial"/>
              <a:buNone/>
            </a:pPr>
            <a:r>
              <a:t/>
            </a:r>
            <a:endParaRPr b="1" i="0" sz="4500" u="none" cap="none" strike="noStrike">
              <a:solidFill>
                <a:srgbClr val="3F3151"/>
              </a:solidFill>
              <a:latin typeface="Aharoni"/>
              <a:ea typeface="Aharoni"/>
              <a:cs typeface="Aharoni"/>
              <a:sym typeface="Aharoni"/>
            </a:endParaRPr>
          </a:p>
          <a:p>
            <a:pPr indent="0" lvl="0" marL="0" marR="0" rtl="0" algn="ctr">
              <a:spcBef>
                <a:spcPts val="640"/>
              </a:spcBef>
              <a:spcAft>
                <a:spcPts val="0"/>
              </a:spcAft>
              <a:buClr>
                <a:srgbClr val="888888"/>
              </a:buClr>
              <a:buSzPts val="3200"/>
              <a:buFont typeface="Arial"/>
              <a:buNone/>
            </a:pPr>
            <a:r>
              <a:t/>
            </a:r>
            <a:endParaRPr b="1" i="0" sz="3200" u="none" cap="none" strike="noStrike">
              <a:solidFill>
                <a:srgbClr val="888888"/>
              </a:solidFill>
              <a:latin typeface="Calibri"/>
              <a:ea typeface="Calibri"/>
              <a:cs typeface="Calibri"/>
              <a:sym typeface="Calibri"/>
            </a:endParaRPr>
          </a:p>
          <a:p>
            <a:pPr indent="0" lvl="0" marL="0" marR="0" rtl="0" algn="ctr">
              <a:spcBef>
                <a:spcPts val="640"/>
              </a:spcBef>
              <a:spcAft>
                <a:spcPts val="0"/>
              </a:spcAft>
              <a:buClr>
                <a:srgbClr val="888888"/>
              </a:buClr>
              <a:buSzPts val="3200"/>
              <a:buFont typeface="Arial"/>
              <a:buNone/>
            </a:pPr>
            <a:r>
              <a:t/>
            </a:r>
            <a:endParaRPr b="1" i="0" sz="3200" u="none" cap="none" strike="noStrike">
              <a:solidFill>
                <a:srgbClr val="3F3151"/>
              </a:solidFill>
              <a:latin typeface="Calibri"/>
              <a:ea typeface="Calibri"/>
              <a:cs typeface="Calibri"/>
              <a:sym typeface="Calibri"/>
            </a:endParaRPr>
          </a:p>
          <a:p>
            <a:pPr indent="0" lvl="0" marL="0" marR="0" rtl="0" algn="ctr">
              <a:spcBef>
                <a:spcPts val="640"/>
              </a:spcBef>
              <a:spcAft>
                <a:spcPts val="0"/>
              </a:spcAft>
              <a:buClr>
                <a:srgbClr val="888888"/>
              </a:buClr>
              <a:buSzPts val="3200"/>
              <a:buFont typeface="Arial"/>
              <a:buNone/>
            </a:pPr>
            <a:r>
              <a:t/>
            </a:r>
            <a:endParaRPr b="1" i="0" sz="3200" u="none" cap="none" strike="noStrike">
              <a:solidFill>
                <a:srgbClr val="3F3151"/>
              </a:solidFill>
              <a:latin typeface="Calibri"/>
              <a:ea typeface="Calibri"/>
              <a:cs typeface="Calibri"/>
              <a:sym typeface="Calibri"/>
            </a:endParaRPr>
          </a:p>
        </p:txBody>
      </p:sp>
      <p:sp>
        <p:nvSpPr>
          <p:cNvPr id="90" name="Google Shape;90;p1"/>
          <p:cNvSpPr txBox="1"/>
          <p:nvPr/>
        </p:nvSpPr>
        <p:spPr>
          <a:xfrm>
            <a:off x="-3180" y="5925381"/>
            <a:ext cx="28803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Sumber : </a:t>
            </a:r>
            <a:r>
              <a:rPr b="0" i="1" lang="en-US" sz="1800" u="none" cap="none" strike="noStrike">
                <a:solidFill>
                  <a:schemeClr val="dk1"/>
                </a:solidFill>
                <a:latin typeface="Calibri"/>
                <a:ea typeface="Calibri"/>
                <a:cs typeface="Calibri"/>
                <a:sym typeface="Calibri"/>
              </a:rPr>
              <a:t>Shutterstock.com</a:t>
            </a:r>
            <a:endParaRPr i="1" sz="1800">
              <a:solidFill>
                <a:schemeClr val="dk1"/>
              </a:solidFill>
              <a:latin typeface="Calibri"/>
              <a:ea typeface="Calibri"/>
              <a:cs typeface="Calibri"/>
              <a:sym typeface="Calibri"/>
            </a:endParaRPr>
          </a:p>
        </p:txBody>
      </p:sp>
      <p:pic>
        <p:nvPicPr>
          <p:cNvPr id="91" name="Google Shape;91;p1"/>
          <p:cNvPicPr preferRelativeResize="0"/>
          <p:nvPr/>
        </p:nvPicPr>
        <p:blipFill rotWithShape="1">
          <a:blip r:embed="rId3">
            <a:alphaModFix/>
          </a:blip>
          <a:srcRect b="6352" l="0" r="0" t="-343"/>
          <a:stretch/>
        </p:blipFill>
        <p:spPr>
          <a:xfrm>
            <a:off x="-3180" y="869039"/>
            <a:ext cx="9144000" cy="4968552"/>
          </a:xfrm>
          <a:prstGeom prst="rect">
            <a:avLst/>
          </a:prstGeom>
          <a:noFill/>
          <a:ln>
            <a:noFill/>
          </a:ln>
        </p:spPr>
      </p:pic>
      <p:grpSp>
        <p:nvGrpSpPr>
          <p:cNvPr id="92" name="Google Shape;92;p1"/>
          <p:cNvGrpSpPr/>
          <p:nvPr/>
        </p:nvGrpSpPr>
        <p:grpSpPr>
          <a:xfrm>
            <a:off x="2123728" y="476672"/>
            <a:ext cx="7023645" cy="840526"/>
            <a:chOff x="2123728" y="476672"/>
            <a:chExt cx="7023645" cy="840526"/>
          </a:xfrm>
        </p:grpSpPr>
        <p:grpSp>
          <p:nvGrpSpPr>
            <p:cNvPr id="93" name="Google Shape;93;p1"/>
            <p:cNvGrpSpPr/>
            <p:nvPr/>
          </p:nvGrpSpPr>
          <p:grpSpPr>
            <a:xfrm>
              <a:off x="2127100" y="476672"/>
              <a:ext cx="7020273" cy="840526"/>
              <a:chOff x="1822023" y="501497"/>
              <a:chExt cx="7321977" cy="840526"/>
            </a:xfrm>
          </p:grpSpPr>
          <p:sp>
            <p:nvSpPr>
              <p:cNvPr id="94" name="Google Shape;94;p1"/>
              <p:cNvSpPr/>
              <p:nvPr/>
            </p:nvSpPr>
            <p:spPr>
              <a:xfrm>
                <a:off x="3635896" y="501497"/>
                <a:ext cx="5508104" cy="840526"/>
              </a:xfrm>
              <a:prstGeom prst="rect">
                <a:avLst/>
              </a:prstGeom>
              <a:solidFill>
                <a:srgbClr val="FFCC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5" name="Google Shape;95;p1"/>
              <p:cNvSpPr txBox="1"/>
              <p:nvPr/>
            </p:nvSpPr>
            <p:spPr>
              <a:xfrm>
                <a:off x="3758771" y="687827"/>
                <a:ext cx="4732301"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Calibri"/>
                    <a:ea typeface="Calibri"/>
                    <a:cs typeface="Calibri"/>
                    <a:sym typeface="Calibri"/>
                  </a:rPr>
                  <a:t>MEMORI SEMIKONDUKTOR</a:t>
                </a:r>
                <a:endParaRPr b="1" i="1" sz="2800">
                  <a:solidFill>
                    <a:schemeClr val="dk1"/>
                  </a:solidFill>
                  <a:latin typeface="Calibri"/>
                  <a:ea typeface="Calibri"/>
                  <a:cs typeface="Calibri"/>
                  <a:sym typeface="Calibri"/>
                </a:endParaRPr>
              </a:p>
            </p:txBody>
          </p:sp>
          <p:sp>
            <p:nvSpPr>
              <p:cNvPr id="96" name="Google Shape;96;p1"/>
              <p:cNvSpPr/>
              <p:nvPr/>
            </p:nvSpPr>
            <p:spPr>
              <a:xfrm flipH="1">
                <a:off x="1822023" y="501497"/>
                <a:ext cx="1813872" cy="840525"/>
              </a:xfrm>
              <a:prstGeom prst="homePlate">
                <a:avLst>
                  <a:gd fmla="val 50000" name="adj"/>
                </a:avLst>
              </a:prstGeom>
              <a:solidFill>
                <a:srgbClr val="E36C0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1800">
                  <a:solidFill>
                    <a:schemeClr val="lt1"/>
                  </a:solidFill>
                  <a:latin typeface="Calibri"/>
                  <a:ea typeface="Calibri"/>
                  <a:cs typeface="Calibri"/>
                  <a:sym typeface="Calibri"/>
                </a:endParaRPr>
              </a:p>
            </p:txBody>
          </p:sp>
          <p:sp>
            <p:nvSpPr>
              <p:cNvPr id="97" name="Google Shape;97;p1"/>
              <p:cNvSpPr txBox="1"/>
              <p:nvPr/>
            </p:nvSpPr>
            <p:spPr>
              <a:xfrm>
                <a:off x="2186558" y="609190"/>
                <a:ext cx="114691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2F2F2"/>
                    </a:solidFill>
                    <a:latin typeface="Calibri"/>
                    <a:ea typeface="Calibri"/>
                    <a:cs typeface="Calibri"/>
                    <a:sym typeface="Calibri"/>
                  </a:rPr>
                  <a:t>BAB 9</a:t>
                </a:r>
                <a:endParaRPr sz="2800">
                  <a:solidFill>
                    <a:srgbClr val="F2F2F2"/>
                  </a:solidFill>
                  <a:latin typeface="Calibri"/>
                  <a:ea typeface="Calibri"/>
                  <a:cs typeface="Calibri"/>
                  <a:sym typeface="Calibri"/>
                </a:endParaRPr>
              </a:p>
            </p:txBody>
          </p:sp>
          <p:sp>
            <p:nvSpPr>
              <p:cNvPr id="98" name="Google Shape;98;p1"/>
              <p:cNvSpPr/>
              <p:nvPr/>
            </p:nvSpPr>
            <p:spPr>
              <a:xfrm>
                <a:off x="3598590" y="501946"/>
                <a:ext cx="72008" cy="840075"/>
              </a:xfrm>
              <a:prstGeom prst="rect">
                <a:avLst/>
              </a:prstGeom>
              <a:gradFill>
                <a:gsLst>
                  <a:gs pos="0">
                    <a:srgbClr val="205867"/>
                  </a:gs>
                  <a:gs pos="100000">
                    <a:srgbClr val="205867"/>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99" name="Google Shape;99;p1"/>
            <p:cNvSpPr/>
            <p:nvPr/>
          </p:nvSpPr>
          <p:spPr>
            <a:xfrm>
              <a:off x="2123728" y="785823"/>
              <a:ext cx="216024" cy="216024"/>
            </a:xfrm>
            <a:prstGeom prst="diamond">
              <a:avLst/>
            </a:prstGeom>
            <a:solidFill>
              <a:srgbClr val="FFFF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0"/>
          <p:cNvSpPr txBox="1"/>
          <p:nvPr/>
        </p:nvSpPr>
        <p:spPr>
          <a:xfrm>
            <a:off x="2106312" y="490320"/>
            <a:ext cx="5722640" cy="691759"/>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rgbClr val="0C0C0C"/>
              </a:buClr>
              <a:buSzPts val="3200"/>
              <a:buFont typeface="Arial"/>
              <a:buNone/>
            </a:pPr>
            <a:r>
              <a:rPr b="1" i="1" lang="en-US" sz="3200">
                <a:solidFill>
                  <a:srgbClr val="0C0C0C"/>
                </a:solidFill>
                <a:latin typeface="Calibri"/>
                <a:ea typeface="Calibri"/>
                <a:cs typeface="Calibri"/>
                <a:sym typeface="Calibri"/>
              </a:rPr>
              <a:t>Read Only Memory </a:t>
            </a:r>
            <a:r>
              <a:rPr b="1" lang="en-US" sz="3200">
                <a:solidFill>
                  <a:srgbClr val="0C0C0C"/>
                </a:solidFill>
                <a:latin typeface="Calibri"/>
                <a:ea typeface="Calibri"/>
                <a:cs typeface="Calibri"/>
                <a:sym typeface="Calibri"/>
              </a:rPr>
              <a:t>(ROM)</a:t>
            </a:r>
            <a:endParaRPr b="1" i="1" sz="3200">
              <a:solidFill>
                <a:srgbClr val="0C0C0C"/>
              </a:solidFill>
              <a:latin typeface="Calibri"/>
              <a:ea typeface="Calibri"/>
              <a:cs typeface="Calibri"/>
              <a:sym typeface="Calibri"/>
            </a:endParaRPr>
          </a:p>
        </p:txBody>
      </p:sp>
      <p:sp>
        <p:nvSpPr>
          <p:cNvPr id="204" name="Google Shape;204;p10"/>
          <p:cNvSpPr/>
          <p:nvPr>
            <p:ph idx="1" type="body"/>
          </p:nvPr>
        </p:nvSpPr>
        <p:spPr>
          <a:xfrm>
            <a:off x="1079613" y="1484784"/>
            <a:ext cx="6984774" cy="4464496"/>
          </a:xfrm>
          <a:prstGeom prst="snip2DiagRect">
            <a:avLst>
              <a:gd fmla="val 0" name="adj1"/>
              <a:gd fmla="val 16667" name="adj2"/>
            </a:avLst>
          </a:prstGeom>
          <a:noFill/>
          <a:ln cap="flat" cmpd="sng" w="38100">
            <a:solidFill>
              <a:srgbClr val="FFC000"/>
            </a:solidFill>
            <a:prstDash val="dash"/>
            <a:round/>
            <a:headEnd len="sm" w="sm" type="none"/>
            <a:tailEnd len="sm" w="sm" type="none"/>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2500"/>
              <a:buNone/>
            </a:pPr>
            <a:r>
              <a:rPr lang="en-US" sz="2500"/>
              <a:t>ROM adalah salah satu jenis memori semikonduktor yang hanya dapat melakukan proses pembacaan (</a:t>
            </a:r>
            <a:r>
              <a:rPr i="1" lang="en-US" sz="2500"/>
              <a:t>read</a:t>
            </a:r>
            <a:r>
              <a:rPr lang="en-US" sz="2500"/>
              <a:t>) data saja karena data awal sudah ditetapkan (</a:t>
            </a:r>
            <a:r>
              <a:rPr i="1" lang="en-US" sz="2500"/>
              <a:t>write</a:t>
            </a:r>
            <a:r>
              <a:rPr lang="en-US" sz="2500"/>
              <a:t>) oleh pabrik pembuatnya.</a:t>
            </a:r>
            <a:endParaRPr/>
          </a:p>
          <a:p>
            <a:pPr indent="0" lvl="0" marL="0" rtl="0" algn="just">
              <a:spcBef>
                <a:spcPts val="500"/>
              </a:spcBef>
              <a:spcAft>
                <a:spcPts val="0"/>
              </a:spcAft>
              <a:buClr>
                <a:schemeClr val="dk1"/>
              </a:buClr>
              <a:buSzPts val="2500"/>
              <a:buNone/>
            </a:pPr>
            <a:r>
              <a:rPr lang="en-US" sz="2500"/>
              <a:t>Data dalam Rom bersifat </a:t>
            </a:r>
            <a:r>
              <a:rPr i="1" lang="en-US" sz="2500"/>
              <a:t>non-volatile </a:t>
            </a:r>
            <a:r>
              <a:rPr lang="en-US" sz="2500"/>
              <a:t>selama terdapat aliran listrik dalam memori. Tipe-tipe ROM:</a:t>
            </a:r>
            <a:endParaRPr/>
          </a:p>
          <a:p>
            <a:pPr indent="-457200" lvl="0" marL="457200" rtl="0" algn="just">
              <a:spcBef>
                <a:spcPts val="440"/>
              </a:spcBef>
              <a:spcAft>
                <a:spcPts val="0"/>
              </a:spcAft>
              <a:buClr>
                <a:schemeClr val="dk1"/>
              </a:buClr>
              <a:buSzPts val="2200"/>
              <a:buAutoNum type="arabicPeriod"/>
            </a:pPr>
            <a:r>
              <a:rPr lang="en-US" sz="2200"/>
              <a:t>PROM (</a:t>
            </a:r>
            <a:r>
              <a:rPr i="1" lang="en-US" sz="2200"/>
              <a:t>Programmable </a:t>
            </a:r>
            <a:r>
              <a:rPr lang="en-US" sz="2200"/>
              <a:t>ROM</a:t>
            </a:r>
            <a:r>
              <a:rPr i="1" lang="en-US" sz="2200"/>
              <a:t>)</a:t>
            </a:r>
            <a:endParaRPr sz="2200"/>
          </a:p>
          <a:p>
            <a:pPr indent="-457200" lvl="0" marL="457200" rtl="0" algn="just">
              <a:spcBef>
                <a:spcPts val="440"/>
              </a:spcBef>
              <a:spcAft>
                <a:spcPts val="0"/>
              </a:spcAft>
              <a:buClr>
                <a:schemeClr val="dk1"/>
              </a:buClr>
              <a:buSzPts val="2200"/>
              <a:buAutoNum type="arabicPeriod"/>
            </a:pPr>
            <a:r>
              <a:rPr lang="en-US" sz="2200"/>
              <a:t>EPROM (</a:t>
            </a:r>
            <a:r>
              <a:rPr i="1" lang="en-US" sz="2200"/>
              <a:t>Eraseable Programmable </a:t>
            </a:r>
            <a:r>
              <a:rPr lang="en-US" sz="2200"/>
              <a:t>ROM)</a:t>
            </a:r>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1"/>
          <p:cNvSpPr txBox="1"/>
          <p:nvPr>
            <p:ph type="title"/>
          </p:nvPr>
        </p:nvSpPr>
        <p:spPr>
          <a:xfrm>
            <a:off x="2339752" y="620688"/>
            <a:ext cx="5050904" cy="29289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Calibri"/>
              <a:buNone/>
            </a:pPr>
            <a:r>
              <a:rPr b="1" lang="en-US" sz="3200"/>
              <a:t>ROM</a:t>
            </a:r>
            <a:endParaRPr b="1" sz="3200"/>
          </a:p>
        </p:txBody>
      </p:sp>
      <p:pic>
        <p:nvPicPr>
          <p:cNvPr id="210" name="Google Shape;210;p11"/>
          <p:cNvPicPr preferRelativeResize="0"/>
          <p:nvPr>
            <p:ph idx="1" type="body"/>
          </p:nvPr>
        </p:nvPicPr>
        <p:blipFill rotWithShape="1">
          <a:blip r:embed="rId3">
            <a:alphaModFix/>
          </a:blip>
          <a:srcRect b="0" l="0" r="0" t="0"/>
          <a:stretch/>
        </p:blipFill>
        <p:spPr>
          <a:xfrm>
            <a:off x="1847895" y="1124744"/>
            <a:ext cx="6034617" cy="4525963"/>
          </a:xfrm>
          <a:prstGeom prst="rect">
            <a:avLst/>
          </a:prstGeom>
          <a:noFill/>
          <a:ln>
            <a:noFill/>
          </a:ln>
        </p:spPr>
      </p:pic>
      <p:sp>
        <p:nvSpPr>
          <p:cNvPr id="211" name="Google Shape;211;p11">
            <a:hlinkClick r:id="rId4"/>
          </p:cNvPr>
          <p:cNvSpPr txBox="1"/>
          <p:nvPr/>
        </p:nvSpPr>
        <p:spPr>
          <a:xfrm>
            <a:off x="1847895" y="6196368"/>
            <a:ext cx="3142063"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Sumber:</a:t>
            </a:r>
            <a:r>
              <a:rPr i="1" lang="en-US" sz="1600">
                <a:solidFill>
                  <a:schemeClr val="dk1"/>
                </a:solidFill>
                <a:latin typeface="Calibri"/>
                <a:ea typeface="Calibri"/>
                <a:cs typeface="Calibri"/>
                <a:sym typeface="Calibri"/>
              </a:rPr>
              <a:t> </a:t>
            </a:r>
            <a:r>
              <a:rPr i="1" lang="en-US" sz="1600" u="sng">
                <a:solidFill>
                  <a:schemeClr val="dk1"/>
                </a:solidFill>
                <a:latin typeface="Calibri"/>
                <a:ea typeface="Calibri"/>
                <a:cs typeface="Calibri"/>
                <a:sym typeface="Calibri"/>
                <a:hlinkClick r:id="rId5">
                  <a:extLst>
                    <a:ext uri="{A12FA001-AC4F-418D-AE19-62706E023703}">
                      <ahyp:hlinkClr val="tx"/>
                    </a:ext>
                  </a:extLst>
                </a:hlinkClick>
              </a:rPr>
              <a:t>commons.wikimedia.org</a:t>
            </a:r>
            <a:endParaRPr i="1" sz="1600">
              <a:solidFill>
                <a:schemeClr val="dk1"/>
              </a:solidFill>
              <a:latin typeface="Calibri"/>
              <a:ea typeface="Calibri"/>
              <a:cs typeface="Calibri"/>
              <a:sym typeface="Calibri"/>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2"/>
          <p:cNvSpPr txBox="1"/>
          <p:nvPr/>
        </p:nvSpPr>
        <p:spPr>
          <a:xfrm>
            <a:off x="1710680" y="836712"/>
            <a:ext cx="5722640" cy="1044199"/>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rgbClr val="0C0C0C"/>
              </a:buClr>
              <a:buSzPts val="3200"/>
              <a:buFont typeface="Arial"/>
              <a:buNone/>
            </a:pPr>
            <a:r>
              <a:rPr b="1" i="1" lang="en-US" sz="3200">
                <a:solidFill>
                  <a:srgbClr val="0C0C0C"/>
                </a:solidFill>
                <a:latin typeface="Calibri"/>
                <a:ea typeface="Calibri"/>
                <a:cs typeface="Calibri"/>
                <a:sym typeface="Calibri"/>
              </a:rPr>
              <a:t>Programmable Read Only Memory (PROM)</a:t>
            </a:r>
            <a:endParaRPr b="1" i="1" sz="3200">
              <a:solidFill>
                <a:srgbClr val="0C0C0C"/>
              </a:solidFill>
              <a:latin typeface="Calibri"/>
              <a:ea typeface="Calibri"/>
              <a:cs typeface="Calibri"/>
              <a:sym typeface="Calibri"/>
            </a:endParaRPr>
          </a:p>
        </p:txBody>
      </p:sp>
      <p:sp>
        <p:nvSpPr>
          <p:cNvPr id="217" name="Google Shape;217;p12"/>
          <p:cNvSpPr/>
          <p:nvPr>
            <p:ph idx="1" type="body"/>
          </p:nvPr>
        </p:nvSpPr>
        <p:spPr>
          <a:xfrm>
            <a:off x="1079613" y="2276872"/>
            <a:ext cx="6984774" cy="2304256"/>
          </a:xfrm>
          <a:prstGeom prst="snip2DiagRect">
            <a:avLst>
              <a:gd fmla="val 0" name="adj1"/>
              <a:gd fmla="val 16667" name="adj2"/>
            </a:avLst>
          </a:prstGeom>
          <a:noFill/>
          <a:ln cap="flat" cmpd="sng" w="38100">
            <a:solidFill>
              <a:srgbClr val="FFC000"/>
            </a:solidFill>
            <a:prstDash val="dash"/>
            <a:round/>
            <a:headEnd len="sm" w="sm" type="none"/>
            <a:tailEnd len="sm" w="sm" type="none"/>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500"/>
              <a:buNone/>
            </a:pPr>
            <a:r>
              <a:rPr lang="en-US" sz="2500"/>
              <a:t>PROM adalah ROM yang hanya dapat diprogram atau diisi data oleh penggunanya sekali saja. Karena kondisinya tidak, praktis, PROM kemudian digantikan oleh EPROM. </a:t>
            </a:r>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3"/>
          <p:cNvSpPr txBox="1"/>
          <p:nvPr/>
        </p:nvSpPr>
        <p:spPr>
          <a:xfrm>
            <a:off x="2123728" y="476672"/>
            <a:ext cx="5722640" cy="1044199"/>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rgbClr val="0C0C0C"/>
              </a:buClr>
              <a:buSzPts val="3200"/>
              <a:buFont typeface="Arial"/>
              <a:buNone/>
            </a:pPr>
            <a:r>
              <a:rPr b="1" i="1" lang="en-US" sz="3200">
                <a:solidFill>
                  <a:srgbClr val="0C0C0C"/>
                </a:solidFill>
                <a:latin typeface="Calibri"/>
                <a:ea typeface="Calibri"/>
                <a:cs typeface="Calibri"/>
                <a:sym typeface="Calibri"/>
              </a:rPr>
              <a:t>Eraseable Programmable Read Only Memory (EPROM)</a:t>
            </a:r>
            <a:endParaRPr b="1" i="1" sz="3200">
              <a:solidFill>
                <a:srgbClr val="0C0C0C"/>
              </a:solidFill>
              <a:latin typeface="Calibri"/>
              <a:ea typeface="Calibri"/>
              <a:cs typeface="Calibri"/>
              <a:sym typeface="Calibri"/>
            </a:endParaRPr>
          </a:p>
        </p:txBody>
      </p:sp>
      <p:sp>
        <p:nvSpPr>
          <p:cNvPr id="223" name="Google Shape;223;p13"/>
          <p:cNvSpPr/>
          <p:nvPr>
            <p:ph idx="1" type="body"/>
          </p:nvPr>
        </p:nvSpPr>
        <p:spPr>
          <a:xfrm>
            <a:off x="827584" y="1638715"/>
            <a:ext cx="7416826" cy="4320480"/>
          </a:xfrm>
          <a:prstGeom prst="snip2DiagRect">
            <a:avLst>
              <a:gd fmla="val 0" name="adj1"/>
              <a:gd fmla="val 16667" name="adj2"/>
            </a:avLst>
          </a:prstGeom>
          <a:noFill/>
          <a:ln cap="flat" cmpd="sng" w="38100">
            <a:solidFill>
              <a:srgbClr val="FFC000"/>
            </a:solidFill>
            <a:prstDash val="dash"/>
            <a:round/>
            <a:headEnd len="sm" w="sm" type="none"/>
            <a:tailEnd len="sm" w="sm" type="none"/>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2400"/>
              <a:buNone/>
            </a:pPr>
            <a:r>
              <a:rPr lang="en-US" sz="2400"/>
              <a:t>Teknologi PROM yang dapat digunakan lebih dari sekali menggunakan sinar ultraviolet. Terdapat lubang/celah berupa jendela kacapada punggung </a:t>
            </a:r>
            <a:r>
              <a:rPr i="1" lang="en-US" sz="2400"/>
              <a:t>chip</a:t>
            </a:r>
            <a:r>
              <a:rPr lang="en-US" sz="2400"/>
              <a:t>. Ada 2 jenis EPROM:</a:t>
            </a:r>
            <a:endParaRPr/>
          </a:p>
          <a:p>
            <a:pPr indent="-457200" lvl="0" marL="457200" rtl="0" algn="just">
              <a:spcBef>
                <a:spcPts val="460"/>
              </a:spcBef>
              <a:spcAft>
                <a:spcPts val="0"/>
              </a:spcAft>
              <a:buClr>
                <a:schemeClr val="dk1"/>
              </a:buClr>
              <a:buSzPts val="2300"/>
              <a:buAutoNum type="arabicPeriod"/>
            </a:pPr>
            <a:r>
              <a:rPr lang="en-US" sz="2300"/>
              <a:t>EEPROM (Electrical Eraseable Programmable ROM): Menggunakan aliran listrik melalui kaki-kaki </a:t>
            </a:r>
            <a:r>
              <a:rPr i="1" lang="en-US" sz="2300"/>
              <a:t>chip</a:t>
            </a:r>
            <a:r>
              <a:rPr lang="en-US" sz="2300"/>
              <a:t> secara berulang</a:t>
            </a:r>
            <a:endParaRPr sz="2300"/>
          </a:p>
          <a:p>
            <a:pPr indent="-457200" lvl="0" marL="457200" rtl="0" algn="just">
              <a:spcBef>
                <a:spcPts val="460"/>
              </a:spcBef>
              <a:spcAft>
                <a:spcPts val="0"/>
              </a:spcAft>
              <a:buClr>
                <a:schemeClr val="dk1"/>
              </a:buClr>
              <a:buSzPts val="2300"/>
              <a:buAutoNum type="arabicPeriod"/>
            </a:pPr>
            <a:r>
              <a:rPr lang="en-US" sz="2300"/>
              <a:t>EAPROM ( Eraseable Alterable Programmable ROM)</a:t>
            </a:r>
            <a:endParaRPr/>
          </a:p>
          <a:p>
            <a:pPr indent="0" lvl="0" marL="0" rtl="0" algn="just">
              <a:spcBef>
                <a:spcPts val="480"/>
              </a:spcBef>
              <a:spcAft>
                <a:spcPts val="0"/>
              </a:spcAft>
              <a:buClr>
                <a:schemeClr val="dk1"/>
              </a:buClr>
              <a:buSzPts val="2400"/>
              <a:buNone/>
            </a:pPr>
            <a:r>
              <a:rPr lang="en-US" sz="2400"/>
              <a:t>   Adanya proses penambahan data pada memori</a:t>
            </a:r>
            <a:endParaRPr sz="2400"/>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4"/>
          <p:cNvSpPr txBox="1"/>
          <p:nvPr/>
        </p:nvSpPr>
        <p:spPr>
          <a:xfrm>
            <a:off x="2110080" y="490320"/>
            <a:ext cx="5722640" cy="691759"/>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rgbClr val="0C0C0C"/>
              </a:buClr>
              <a:buSzPts val="3200"/>
              <a:buFont typeface="Arial"/>
              <a:buNone/>
            </a:pPr>
            <a:r>
              <a:rPr b="1" lang="en-US" sz="3200">
                <a:solidFill>
                  <a:srgbClr val="0C0C0C"/>
                </a:solidFill>
                <a:latin typeface="Calibri"/>
                <a:ea typeface="Calibri"/>
                <a:cs typeface="Calibri"/>
                <a:sym typeface="Calibri"/>
              </a:rPr>
              <a:t>Organisasi Memori</a:t>
            </a:r>
            <a:endParaRPr b="1" sz="3200">
              <a:solidFill>
                <a:srgbClr val="0C0C0C"/>
              </a:solidFill>
              <a:latin typeface="Calibri"/>
              <a:ea typeface="Calibri"/>
              <a:cs typeface="Calibri"/>
              <a:sym typeface="Calibri"/>
            </a:endParaRPr>
          </a:p>
        </p:txBody>
      </p:sp>
      <p:sp>
        <p:nvSpPr>
          <p:cNvPr id="229" name="Google Shape;229;p14"/>
          <p:cNvSpPr/>
          <p:nvPr>
            <p:ph idx="1" type="body"/>
          </p:nvPr>
        </p:nvSpPr>
        <p:spPr>
          <a:xfrm>
            <a:off x="1007605" y="1700808"/>
            <a:ext cx="7128790" cy="3672408"/>
          </a:xfrm>
          <a:prstGeom prst="snip2DiagRect">
            <a:avLst>
              <a:gd fmla="val 0" name="adj1"/>
              <a:gd fmla="val 16667" name="adj2"/>
            </a:avLst>
          </a:prstGeom>
          <a:noFill/>
          <a:ln cap="flat" cmpd="sng" w="38100">
            <a:solidFill>
              <a:srgbClr val="FFC000"/>
            </a:solidFill>
            <a:prstDash val="dash"/>
            <a:round/>
            <a:headEnd len="sm" w="sm" type="none"/>
            <a:tailEnd len="sm" w="sm" type="none"/>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2500"/>
              <a:buNone/>
            </a:pPr>
            <a:r>
              <a:rPr lang="en-US" sz="2500"/>
              <a:t>Sebagian besar unit memori menggunakan konsep </a:t>
            </a:r>
            <a:r>
              <a:rPr i="1" lang="en-US" sz="2500"/>
              <a:t>word</a:t>
            </a:r>
            <a:r>
              <a:rPr lang="en-US" sz="2500"/>
              <a:t> sebagai kesatuan data 8 bit yang lebih sering disebut </a:t>
            </a:r>
            <a:r>
              <a:rPr i="1" lang="en-US" sz="2500"/>
              <a:t>byte</a:t>
            </a:r>
            <a:r>
              <a:rPr lang="en-US" sz="2500"/>
              <a:t>. Beberapa istilah penggunaan ukuran satuan dalam memori:</a:t>
            </a:r>
            <a:endParaRPr/>
          </a:p>
          <a:p>
            <a:pPr indent="-457200" lvl="0" marL="457200" rtl="0" algn="just">
              <a:spcBef>
                <a:spcPts val="500"/>
              </a:spcBef>
              <a:spcAft>
                <a:spcPts val="0"/>
              </a:spcAft>
              <a:buClr>
                <a:schemeClr val="dk1"/>
              </a:buClr>
              <a:buSzPts val="2500"/>
              <a:buAutoNum type="arabicPeriod"/>
            </a:pPr>
            <a:r>
              <a:rPr i="1" lang="en-US" sz="2500"/>
              <a:t>Bit</a:t>
            </a:r>
            <a:endParaRPr/>
          </a:p>
          <a:p>
            <a:pPr indent="-457200" lvl="0" marL="457200" rtl="0" algn="just">
              <a:spcBef>
                <a:spcPts val="500"/>
              </a:spcBef>
              <a:spcAft>
                <a:spcPts val="0"/>
              </a:spcAft>
              <a:buClr>
                <a:schemeClr val="dk1"/>
              </a:buClr>
              <a:buSzPts val="2500"/>
              <a:buAutoNum type="arabicPeriod"/>
            </a:pPr>
            <a:r>
              <a:rPr i="1" lang="en-US" sz="2500"/>
              <a:t>Byte : </a:t>
            </a:r>
            <a:r>
              <a:rPr lang="en-US" sz="2500"/>
              <a:t>ukuran satuan tiap 8 bit</a:t>
            </a:r>
            <a:endParaRPr/>
          </a:p>
          <a:p>
            <a:pPr indent="-457200" lvl="0" marL="457200" rtl="0" algn="just">
              <a:spcBef>
                <a:spcPts val="500"/>
              </a:spcBef>
              <a:spcAft>
                <a:spcPts val="0"/>
              </a:spcAft>
              <a:buClr>
                <a:schemeClr val="dk1"/>
              </a:buClr>
              <a:buSzPts val="2500"/>
              <a:buAutoNum type="arabicPeriod"/>
            </a:pPr>
            <a:r>
              <a:rPr i="1" lang="en-US" sz="2500"/>
              <a:t>Nibble : </a:t>
            </a:r>
            <a:r>
              <a:rPr lang="en-US" sz="2500"/>
              <a:t>ukuran satuan tiap 4 bit</a:t>
            </a:r>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5"/>
          <p:cNvSpPr/>
          <p:nvPr>
            <p:ph idx="1" type="body"/>
          </p:nvPr>
        </p:nvSpPr>
        <p:spPr>
          <a:xfrm>
            <a:off x="1259634" y="1628800"/>
            <a:ext cx="6984774" cy="3888432"/>
          </a:xfrm>
          <a:prstGeom prst="snip2DiagRect">
            <a:avLst>
              <a:gd fmla="val 0" name="adj1"/>
              <a:gd fmla="val 16667" name="adj2"/>
            </a:avLst>
          </a:prstGeom>
          <a:noFill/>
          <a:ln cap="flat" cmpd="sng" w="38100">
            <a:solidFill>
              <a:srgbClr val="FFC000"/>
            </a:solidFill>
            <a:prstDash val="dash"/>
            <a:round/>
            <a:headEnd len="sm" w="sm" type="none"/>
            <a:tailEnd len="sm" w="sm" type="none"/>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2500"/>
              <a:buNone/>
            </a:pPr>
            <a:r>
              <a:rPr lang="en-US" sz="2500"/>
              <a:t>Proses terjadinya komunikasi data antara memori dan peralatan komputer lainnya menggunakan beberapa saluran, diantaranya:</a:t>
            </a:r>
            <a:endParaRPr/>
          </a:p>
          <a:p>
            <a:pPr indent="-457200" lvl="0" marL="457200" rtl="0" algn="just">
              <a:spcBef>
                <a:spcPts val="500"/>
              </a:spcBef>
              <a:spcAft>
                <a:spcPts val="0"/>
              </a:spcAft>
              <a:buClr>
                <a:schemeClr val="dk1"/>
              </a:buClr>
              <a:buSzPts val="2500"/>
              <a:buAutoNum type="arabicPeriod"/>
            </a:pPr>
            <a:r>
              <a:rPr i="1" lang="en-US" sz="2500"/>
              <a:t>Address Bus </a:t>
            </a:r>
            <a:r>
              <a:rPr lang="en-US" sz="2500"/>
              <a:t>: Penentu sel-sel alamat bus </a:t>
            </a:r>
            <a:endParaRPr/>
          </a:p>
          <a:p>
            <a:pPr indent="-457200" lvl="0" marL="457200" rtl="0" algn="just">
              <a:spcBef>
                <a:spcPts val="500"/>
              </a:spcBef>
              <a:spcAft>
                <a:spcPts val="0"/>
              </a:spcAft>
              <a:buClr>
                <a:schemeClr val="dk1"/>
              </a:buClr>
              <a:buSzPts val="2500"/>
              <a:buAutoNum type="arabicPeriod"/>
            </a:pPr>
            <a:r>
              <a:rPr i="1" lang="en-US" sz="2500"/>
              <a:t>Data Bus </a:t>
            </a:r>
            <a:r>
              <a:rPr lang="en-US" sz="2500"/>
              <a:t>: Jalur keluar-masuk data</a:t>
            </a:r>
            <a:endParaRPr/>
          </a:p>
          <a:p>
            <a:pPr indent="-457200" lvl="0" marL="457200" rtl="0" algn="just">
              <a:spcBef>
                <a:spcPts val="500"/>
              </a:spcBef>
              <a:spcAft>
                <a:spcPts val="0"/>
              </a:spcAft>
              <a:buClr>
                <a:schemeClr val="dk1"/>
              </a:buClr>
              <a:buSzPts val="2500"/>
              <a:buAutoNum type="arabicPeriod"/>
            </a:pPr>
            <a:r>
              <a:rPr i="1" lang="en-US" sz="2500"/>
              <a:t>Control Bus</a:t>
            </a:r>
            <a:r>
              <a:rPr lang="en-US" sz="2500"/>
              <a:t> : Pengontrol, menentukan arah aliran data</a:t>
            </a:r>
            <a:endParaRPr/>
          </a:p>
        </p:txBody>
      </p:sp>
      <p:sp>
        <p:nvSpPr>
          <p:cNvPr id="235" name="Google Shape;235;p15"/>
          <p:cNvSpPr txBox="1"/>
          <p:nvPr/>
        </p:nvSpPr>
        <p:spPr>
          <a:xfrm>
            <a:off x="2110080" y="490320"/>
            <a:ext cx="5722640" cy="691759"/>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rgbClr val="0C0C0C"/>
              </a:buClr>
              <a:buSzPts val="3200"/>
              <a:buFont typeface="Arial"/>
              <a:buNone/>
            </a:pPr>
            <a:r>
              <a:rPr b="1" lang="en-US" sz="3200">
                <a:solidFill>
                  <a:srgbClr val="0C0C0C"/>
                </a:solidFill>
                <a:latin typeface="Calibri"/>
                <a:ea typeface="Calibri"/>
                <a:cs typeface="Calibri"/>
                <a:sym typeface="Calibri"/>
              </a:rPr>
              <a:t>Organisasi Memori (2)</a:t>
            </a:r>
            <a:endParaRPr b="1" sz="3200">
              <a:solidFill>
                <a:srgbClr val="0C0C0C"/>
              </a:solidFill>
              <a:latin typeface="Calibri"/>
              <a:ea typeface="Calibri"/>
              <a:cs typeface="Calibri"/>
              <a:sym typeface="Calibri"/>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6"/>
          <p:cNvSpPr txBox="1"/>
          <p:nvPr>
            <p:ph type="title"/>
          </p:nvPr>
        </p:nvSpPr>
        <p:spPr>
          <a:xfrm>
            <a:off x="1547664" y="1412776"/>
            <a:ext cx="6048672" cy="64807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2800"/>
              <a:buFont typeface="Calibri"/>
              <a:buNone/>
            </a:pPr>
            <a:r>
              <a:rPr b="1" lang="en-US" sz="2800"/>
              <a:t>Satuan alamat dan data dalam memori</a:t>
            </a:r>
            <a:endParaRPr b="1" sz="2800"/>
          </a:p>
        </p:txBody>
      </p:sp>
      <p:graphicFrame>
        <p:nvGraphicFramePr>
          <p:cNvPr id="241" name="Google Shape;241;p16"/>
          <p:cNvGraphicFramePr/>
          <p:nvPr/>
        </p:nvGraphicFramePr>
        <p:xfrm>
          <a:off x="642392" y="2564904"/>
          <a:ext cx="3000000" cy="3000000"/>
        </p:xfrm>
        <a:graphic>
          <a:graphicData uri="http://schemas.openxmlformats.org/drawingml/2006/table">
            <a:tbl>
              <a:tblPr bandRow="1" firstRow="1">
                <a:noFill/>
                <a:tableStyleId>{157134C9-80D7-4FA8-962F-EFB9F68693E6}</a:tableStyleId>
              </a:tblPr>
              <a:tblGrid>
                <a:gridCol w="560025"/>
                <a:gridCol w="1031500"/>
                <a:gridCol w="1925475"/>
                <a:gridCol w="4342200"/>
              </a:tblGrid>
              <a:tr h="540000">
                <a:tc>
                  <a:txBody>
                    <a:bodyPr/>
                    <a:lstStyle/>
                    <a:p>
                      <a:pPr indent="0" lvl="0" marL="0" marR="0" rtl="0" algn="ctr">
                        <a:spcBef>
                          <a:spcPts val="0"/>
                        </a:spcBef>
                        <a:spcAft>
                          <a:spcPts val="0"/>
                        </a:spcAft>
                        <a:buNone/>
                      </a:pPr>
                      <a:r>
                        <a:rPr lang="en-US" sz="1800" u="none" cap="none" strike="noStrike"/>
                        <a:t>No.</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Satuan</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Byte</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Bit</a:t>
                      </a:r>
                      <a:endParaRPr sz="1800" u="none" cap="none" strike="noStrike"/>
                    </a:p>
                  </a:txBody>
                  <a:tcPr marT="45725" marB="45725" marR="91450" marL="91450" anchor="ctr"/>
                </a:tc>
              </a:tr>
              <a:tr h="540000">
                <a:tc>
                  <a:txBody>
                    <a:bodyPr/>
                    <a:lstStyle/>
                    <a:p>
                      <a:pPr indent="0" lvl="0" marL="0" marR="0" rtl="0" algn="ctr">
                        <a:spcBef>
                          <a:spcPts val="0"/>
                        </a:spcBef>
                        <a:spcAft>
                          <a:spcPts val="0"/>
                        </a:spcAft>
                        <a:buNone/>
                      </a:pPr>
                      <a:r>
                        <a:rPr lang="en-US" sz="1800" u="none" cap="none" strike="noStrike"/>
                        <a:t>1</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Kilo</a:t>
                      </a:r>
                      <a:endParaRPr sz="1800" u="none" cap="none" strike="noStrike"/>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solidFill>
                            <a:schemeClr val="dk1"/>
                          </a:solidFill>
                          <a:latin typeface="Calibri"/>
                          <a:ea typeface="Calibri"/>
                          <a:cs typeface="Calibri"/>
                          <a:sym typeface="Calibri"/>
                        </a:rPr>
                        <a:t>2</a:t>
                      </a:r>
                      <a:r>
                        <a:rPr baseline="30000" lang="en-US" sz="1800" u="none" cap="none" strike="noStrike">
                          <a:solidFill>
                            <a:schemeClr val="dk1"/>
                          </a:solidFill>
                          <a:latin typeface="Calibri"/>
                          <a:ea typeface="Calibri"/>
                          <a:cs typeface="Calibri"/>
                          <a:sym typeface="Calibri"/>
                        </a:rPr>
                        <a:t>10 </a:t>
                      </a:r>
                      <a:r>
                        <a:rPr lang="en-US" sz="1800" u="none" cap="none" strike="noStrike">
                          <a:solidFill>
                            <a:schemeClr val="dk1"/>
                          </a:solidFill>
                          <a:latin typeface="Calibri"/>
                          <a:ea typeface="Calibri"/>
                          <a:cs typeface="Calibri"/>
                          <a:sym typeface="Calibri"/>
                        </a:rPr>
                        <a:t>=1024</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1024 x 8 = 8192</a:t>
                      </a:r>
                      <a:endParaRPr sz="1800" u="none" cap="none" strike="noStrike"/>
                    </a:p>
                  </a:txBody>
                  <a:tcPr marT="45725" marB="45725" marR="91450" marL="91450" anchor="ctr"/>
                </a:tc>
              </a:tr>
              <a:tr h="540000">
                <a:tc>
                  <a:txBody>
                    <a:bodyPr/>
                    <a:lstStyle/>
                    <a:p>
                      <a:pPr indent="0" lvl="0" marL="0" marR="0" rtl="0" algn="ctr">
                        <a:spcBef>
                          <a:spcPts val="0"/>
                        </a:spcBef>
                        <a:spcAft>
                          <a:spcPts val="0"/>
                        </a:spcAft>
                        <a:buNone/>
                      </a:pPr>
                      <a:r>
                        <a:rPr lang="en-US" sz="1800" u="none" cap="none" strike="noStrike"/>
                        <a:t>2</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Mega</a:t>
                      </a:r>
                      <a:endParaRPr sz="1800" u="none" cap="none" strike="noStrike"/>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solidFill>
                            <a:schemeClr val="dk1"/>
                          </a:solidFill>
                          <a:latin typeface="Calibri"/>
                          <a:ea typeface="Calibri"/>
                          <a:cs typeface="Calibri"/>
                          <a:sym typeface="Calibri"/>
                        </a:rPr>
                        <a:t>2</a:t>
                      </a:r>
                      <a:r>
                        <a:rPr baseline="30000" lang="en-US" sz="1800" u="none" cap="none" strike="noStrike">
                          <a:solidFill>
                            <a:schemeClr val="dk1"/>
                          </a:solidFill>
                          <a:latin typeface="Calibri"/>
                          <a:ea typeface="Calibri"/>
                          <a:cs typeface="Calibri"/>
                          <a:sym typeface="Calibri"/>
                        </a:rPr>
                        <a:t>20</a:t>
                      </a:r>
                      <a:r>
                        <a:rPr lang="en-US" sz="1800" u="none" cap="none" strike="noStrike">
                          <a:solidFill>
                            <a:schemeClr val="dk1"/>
                          </a:solidFill>
                          <a:latin typeface="Calibri"/>
                          <a:ea typeface="Calibri"/>
                          <a:cs typeface="Calibri"/>
                          <a:sym typeface="Calibri"/>
                        </a:rPr>
                        <a:t> =1048576</a:t>
                      </a:r>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1048576 x 8 = 8388608</a:t>
                      </a:r>
                      <a:endParaRPr sz="1800" u="none" cap="none" strike="noStrike"/>
                    </a:p>
                  </a:txBody>
                  <a:tcPr marT="45725" marB="45725" marR="91450" marL="91450" anchor="ctr"/>
                </a:tc>
              </a:tr>
              <a:tr h="540000">
                <a:tc>
                  <a:txBody>
                    <a:bodyPr/>
                    <a:lstStyle/>
                    <a:p>
                      <a:pPr indent="0" lvl="0" marL="0" marR="0" rtl="0" algn="ctr">
                        <a:spcBef>
                          <a:spcPts val="0"/>
                        </a:spcBef>
                        <a:spcAft>
                          <a:spcPts val="0"/>
                        </a:spcAft>
                        <a:buNone/>
                      </a:pPr>
                      <a:r>
                        <a:rPr lang="en-US" sz="1800" u="none" cap="none" strike="noStrike"/>
                        <a:t>3</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t>Giga</a:t>
                      </a:r>
                      <a:endParaRPr sz="1800" u="none" cap="none" strike="noStrike"/>
                    </a:p>
                  </a:txBody>
                  <a:tcPr marT="45725" marB="45725" marR="91450" marL="91450" anchor="ctr"/>
                </a:tc>
                <a:tc>
                  <a:txBody>
                    <a:bodyPr/>
                    <a:lstStyle/>
                    <a:p>
                      <a:pPr indent="0" lvl="0" marL="0" marR="0" rtl="0" algn="ctr">
                        <a:spcBef>
                          <a:spcPts val="0"/>
                        </a:spcBef>
                        <a:spcAft>
                          <a:spcPts val="0"/>
                        </a:spcAft>
                        <a:buNone/>
                      </a:pPr>
                      <a:r>
                        <a:rPr lang="en-US" sz="1800" u="none" cap="none" strike="noStrike">
                          <a:solidFill>
                            <a:schemeClr val="dk1"/>
                          </a:solidFill>
                          <a:latin typeface="Calibri"/>
                          <a:ea typeface="Calibri"/>
                          <a:cs typeface="Calibri"/>
                          <a:sym typeface="Calibri"/>
                        </a:rPr>
                        <a:t>2</a:t>
                      </a:r>
                      <a:r>
                        <a:rPr baseline="30000" lang="en-US" sz="1800" u="none" cap="none" strike="noStrike">
                          <a:solidFill>
                            <a:schemeClr val="dk1"/>
                          </a:solidFill>
                          <a:latin typeface="Calibri"/>
                          <a:ea typeface="Calibri"/>
                          <a:cs typeface="Calibri"/>
                          <a:sym typeface="Calibri"/>
                        </a:rPr>
                        <a:t>30</a:t>
                      </a:r>
                      <a:r>
                        <a:rPr lang="en-US" sz="1800" u="none" cap="none" strike="noStrike">
                          <a:solidFill>
                            <a:schemeClr val="dk1"/>
                          </a:solidFill>
                          <a:latin typeface="Calibri"/>
                          <a:ea typeface="Calibri"/>
                          <a:cs typeface="Calibri"/>
                          <a:sym typeface="Calibri"/>
                        </a:rPr>
                        <a:t> =1073741824</a:t>
                      </a:r>
                      <a:endParaRPr sz="1800" u="none" cap="none" strike="noStrike">
                        <a:solidFill>
                          <a:schemeClr val="dk1"/>
                        </a:solidFill>
                        <a:latin typeface="Calibri"/>
                        <a:ea typeface="Calibri"/>
                        <a:cs typeface="Calibri"/>
                        <a:sym typeface="Calibri"/>
                      </a:endParaRPr>
                    </a:p>
                  </a:txBody>
                  <a:tcPr marT="45725" marB="45725" marR="91450" marL="91450" anchor="ctr"/>
                </a:tc>
                <a:tc>
                  <a:txBody>
                    <a:bodyPr/>
                    <a:lstStyle/>
                    <a:p>
                      <a:pPr indent="0" lvl="0" marL="0" marR="0" rtl="0" algn="ctr">
                        <a:spcBef>
                          <a:spcPts val="0"/>
                        </a:spcBef>
                        <a:spcAft>
                          <a:spcPts val="0"/>
                        </a:spcAft>
                        <a:buNone/>
                      </a:pPr>
                      <a:r>
                        <a:rPr lang="en-US" sz="1800" u="none" cap="none" strike="noStrike"/>
                        <a:t>1073741824 x 8 = 8589934592</a:t>
                      </a:r>
                      <a:endParaRPr sz="1800" u="none" cap="none" strike="noStrike"/>
                    </a:p>
                  </a:txBody>
                  <a:tcPr marT="45725" marB="45725" marR="91450" marL="91450" anchor="ctr"/>
                </a:tc>
              </a:tr>
            </a:tbl>
          </a:graphicData>
        </a:graphic>
      </p:graphicFrame>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1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17"/>
          <p:cNvSpPr/>
          <p:nvPr/>
        </p:nvSpPr>
        <p:spPr>
          <a:xfrm>
            <a:off x="827584" y="1700808"/>
            <a:ext cx="7488832" cy="3456384"/>
          </a:xfrm>
          <a:prstGeom prst="rect">
            <a:avLst/>
          </a:prstGeom>
          <a:solidFill>
            <a:schemeClr val="lt1"/>
          </a:solidFill>
          <a:ln cap="flat" cmpd="sng" w="38100">
            <a:solidFill>
              <a:srgbClr val="366092"/>
            </a:solidFill>
            <a:prstDash val="dash"/>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2200">
                <a:solidFill>
                  <a:schemeClr val="dk1"/>
                </a:solidFill>
                <a:latin typeface="Calibri"/>
                <a:ea typeface="Calibri"/>
                <a:cs typeface="Calibri"/>
                <a:sym typeface="Calibri"/>
              </a:rPr>
              <a:t>Jawablah pertanyaan di bawah ini dengan singkat dan jelas</a:t>
            </a:r>
            <a:endParaRPr b="1" i="1" sz="2200">
              <a:solidFill>
                <a:schemeClr val="dk1"/>
              </a:solidFill>
              <a:latin typeface="Calibri"/>
              <a:ea typeface="Calibri"/>
              <a:cs typeface="Calibri"/>
              <a:sym typeface="Calibri"/>
            </a:endParaRPr>
          </a:p>
          <a:p>
            <a:pPr indent="0" lvl="0" marL="0" marR="0" rtl="0" algn="l">
              <a:spcBef>
                <a:spcPts val="0"/>
              </a:spcBef>
              <a:spcAft>
                <a:spcPts val="0"/>
              </a:spcAft>
              <a:buNone/>
            </a:pPr>
            <a:r>
              <a:t/>
            </a:r>
            <a:endParaRPr i="1" sz="24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Jelaskan pengertian memori semikonduktor.</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Apa definisi Memori ROM?</a:t>
            </a:r>
            <a:endParaRPr sz="2400">
              <a:solidFill>
                <a:schemeClr val="dk1"/>
              </a:solidFill>
              <a:latin typeface="Calibri"/>
              <a:ea typeface="Calibri"/>
              <a:cs typeface="Calibri"/>
              <a:sym typeface="Calibri"/>
            </a:endParaRPr>
          </a:p>
          <a:p>
            <a:pPr indent="-304800" lvl="0" marL="457200"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Jelaskan pengertian </a:t>
            </a:r>
            <a:r>
              <a:rPr i="1" lang="en-US" sz="2400">
                <a:solidFill>
                  <a:schemeClr val="dk1"/>
                </a:solidFill>
                <a:latin typeface="Calibri"/>
                <a:ea typeface="Calibri"/>
                <a:cs typeface="Calibri"/>
                <a:sym typeface="Calibri"/>
              </a:rPr>
              <a:t>address bus, </a:t>
            </a:r>
            <a:r>
              <a:rPr lang="en-US" sz="2400">
                <a:solidFill>
                  <a:schemeClr val="dk1"/>
                </a:solidFill>
                <a:latin typeface="Calibri"/>
                <a:ea typeface="Calibri"/>
                <a:cs typeface="Calibri"/>
                <a:sym typeface="Calibri"/>
              </a:rPr>
              <a:t>data </a:t>
            </a:r>
            <a:r>
              <a:rPr i="1" lang="en-US" sz="2400">
                <a:solidFill>
                  <a:schemeClr val="dk1"/>
                </a:solidFill>
                <a:latin typeface="Calibri"/>
                <a:ea typeface="Calibri"/>
                <a:cs typeface="Calibri"/>
                <a:sym typeface="Calibri"/>
              </a:rPr>
              <a:t>bus, </a:t>
            </a:r>
            <a:r>
              <a:rPr lang="en-US" sz="2400">
                <a:solidFill>
                  <a:schemeClr val="dk1"/>
                </a:solidFill>
                <a:latin typeface="Calibri"/>
                <a:ea typeface="Calibri"/>
                <a:cs typeface="Calibri"/>
                <a:sym typeface="Calibri"/>
              </a:rPr>
              <a:t>dan </a:t>
            </a:r>
            <a:r>
              <a:rPr i="1" lang="en-US" sz="2400">
                <a:solidFill>
                  <a:schemeClr val="dk1"/>
                </a:solidFill>
                <a:latin typeface="Calibri"/>
                <a:ea typeface="Calibri"/>
                <a:cs typeface="Calibri"/>
                <a:sym typeface="Calibri"/>
              </a:rPr>
              <a:t>control bus </a:t>
            </a:r>
            <a:r>
              <a:rPr lang="en-US" sz="2400">
                <a:solidFill>
                  <a:schemeClr val="dk1"/>
                </a:solidFill>
                <a:latin typeface="Calibri"/>
                <a:ea typeface="Calibri"/>
                <a:cs typeface="Calibri"/>
                <a:sym typeface="Calibri"/>
              </a:rPr>
              <a:t>pada memori.</a:t>
            </a:r>
            <a:endParaRPr/>
          </a:p>
          <a:p>
            <a:pPr indent="-304800" lvl="0" marL="457200"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p:txBody>
      </p:sp>
      <p:grpSp>
        <p:nvGrpSpPr>
          <p:cNvPr id="249" name="Google Shape;249;p17"/>
          <p:cNvGrpSpPr/>
          <p:nvPr/>
        </p:nvGrpSpPr>
        <p:grpSpPr>
          <a:xfrm>
            <a:off x="1733265" y="581033"/>
            <a:ext cx="5677469" cy="1047767"/>
            <a:chOff x="1733265" y="468936"/>
            <a:chExt cx="5677469" cy="1047767"/>
          </a:xfrm>
        </p:grpSpPr>
        <p:sp>
          <p:nvSpPr>
            <p:cNvPr id="250" name="Google Shape;250;p17"/>
            <p:cNvSpPr txBox="1"/>
            <p:nvPr/>
          </p:nvSpPr>
          <p:spPr>
            <a:xfrm>
              <a:off x="1733265" y="680928"/>
              <a:ext cx="5677469" cy="835775"/>
            </a:xfrm>
            <a:prstGeom prst="rect">
              <a:avLst/>
            </a:prstGeom>
            <a:solidFill>
              <a:schemeClr val="lt1"/>
            </a:solidFill>
            <a:ln cap="flat" cmpd="sng" w="25400">
              <a:solidFill>
                <a:srgbClr val="366092"/>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ctr">
                <a:spcBef>
                  <a:spcPts val="0"/>
                </a:spcBef>
                <a:spcAft>
                  <a:spcPts val="0"/>
                </a:spcAft>
                <a:buClr>
                  <a:srgbClr val="3F3151"/>
                </a:buClr>
                <a:buSzPts val="4000"/>
                <a:buFont typeface="Arial"/>
                <a:buNone/>
              </a:pPr>
              <a:r>
                <a:rPr b="1" lang="en-US" sz="4000">
                  <a:solidFill>
                    <a:srgbClr val="3F3151"/>
                  </a:solidFill>
                  <a:latin typeface="Calibri"/>
                  <a:ea typeface="Calibri"/>
                  <a:cs typeface="Calibri"/>
                  <a:sym typeface="Calibri"/>
                </a:rPr>
                <a:t>TUGAS</a:t>
              </a:r>
              <a:endParaRPr b="1" sz="4000">
                <a:solidFill>
                  <a:srgbClr val="3F3151"/>
                </a:solidFill>
                <a:latin typeface="Calibri"/>
                <a:ea typeface="Calibri"/>
                <a:cs typeface="Calibri"/>
                <a:sym typeface="Calibri"/>
              </a:endParaRPr>
            </a:p>
          </p:txBody>
        </p:sp>
        <p:sp>
          <p:nvSpPr>
            <p:cNvPr id="251" name="Google Shape;251;p17"/>
            <p:cNvSpPr/>
            <p:nvPr/>
          </p:nvSpPr>
          <p:spPr>
            <a:xfrm>
              <a:off x="2195736" y="468936"/>
              <a:ext cx="716508" cy="716508"/>
            </a:xfrm>
            <a:prstGeom prst="ellipse">
              <a:avLst/>
            </a:prstGeom>
            <a:solidFill>
              <a:srgbClr val="C00000">
                <a:alpha val="88627"/>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2" name="Google Shape;252;p17"/>
            <p:cNvSpPr/>
            <p:nvPr/>
          </p:nvSpPr>
          <p:spPr>
            <a:xfrm>
              <a:off x="2568942" y="906622"/>
              <a:ext cx="460211" cy="460211"/>
            </a:xfrm>
            <a:prstGeom prst="ellipse">
              <a:avLst/>
            </a:prstGeom>
            <a:solidFill>
              <a:srgbClr val="B6DD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Google Shape;253;p17"/>
            <p:cNvSpPr/>
            <p:nvPr/>
          </p:nvSpPr>
          <p:spPr>
            <a:xfrm>
              <a:off x="6084168" y="736542"/>
              <a:ext cx="684923" cy="684923"/>
            </a:xfrm>
            <a:prstGeom prst="ellipse">
              <a:avLst/>
            </a:prstGeom>
            <a:solidFill>
              <a:srgbClr val="C2D59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4" name="Google Shape;254;p17"/>
            <p:cNvSpPr/>
            <p:nvPr/>
          </p:nvSpPr>
          <p:spPr>
            <a:xfrm>
              <a:off x="6554568" y="785301"/>
              <a:ext cx="195802" cy="195802"/>
            </a:xfrm>
            <a:prstGeom prst="ellipse">
              <a:avLst/>
            </a:prstGeom>
            <a:solidFill>
              <a:srgbClr val="20586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5" name="Google Shape;255;p17"/>
            <p:cNvSpPr/>
            <p:nvPr/>
          </p:nvSpPr>
          <p:spPr>
            <a:xfrm>
              <a:off x="5292080" y="1124744"/>
              <a:ext cx="169653" cy="169653"/>
            </a:xfrm>
            <a:prstGeom prst="ellipse">
              <a:avLst/>
            </a:prstGeom>
            <a:solidFill>
              <a:srgbClr val="E36C0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grpSp>
        <p:nvGrpSpPr>
          <p:cNvPr id="104" name="Google Shape;104;p2"/>
          <p:cNvGrpSpPr/>
          <p:nvPr/>
        </p:nvGrpSpPr>
        <p:grpSpPr>
          <a:xfrm>
            <a:off x="550802" y="1818763"/>
            <a:ext cx="8186410" cy="2428384"/>
            <a:chOff x="83258" y="1486107"/>
            <a:chExt cx="8186410" cy="2428384"/>
          </a:xfrm>
        </p:grpSpPr>
        <p:sp>
          <p:nvSpPr>
            <p:cNvPr id="105" name="Google Shape;105;p2"/>
            <p:cNvSpPr/>
            <p:nvPr/>
          </p:nvSpPr>
          <p:spPr>
            <a:xfrm>
              <a:off x="4176464" y="2609576"/>
              <a:ext cx="3134769" cy="385960"/>
            </a:xfrm>
            <a:custGeom>
              <a:rect b="b" l="l" r="r" t="t"/>
              <a:pathLst>
                <a:path extrusionOk="0" h="120000" w="120000">
                  <a:moveTo>
                    <a:pt x="0" y="0"/>
                  </a:moveTo>
                  <a:lnTo>
                    <a:pt x="0" y="60000"/>
                  </a:lnTo>
                  <a:lnTo>
                    <a:pt x="120000" y="60000"/>
                  </a:lnTo>
                  <a:lnTo>
                    <a:pt x="120000" y="120000"/>
                  </a:lnTo>
                </a:path>
              </a:pathLst>
            </a:custGeom>
            <a:no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sp>
        <p:sp>
          <p:nvSpPr>
            <p:cNvPr id="106" name="Google Shape;106;p2"/>
            <p:cNvSpPr/>
            <p:nvPr/>
          </p:nvSpPr>
          <p:spPr>
            <a:xfrm>
              <a:off x="4176464" y="2609576"/>
              <a:ext cx="991676" cy="385960"/>
            </a:xfrm>
            <a:custGeom>
              <a:rect b="b" l="l" r="r" t="t"/>
              <a:pathLst>
                <a:path extrusionOk="0" h="120000" w="120000">
                  <a:moveTo>
                    <a:pt x="0" y="0"/>
                  </a:moveTo>
                  <a:lnTo>
                    <a:pt x="0" y="60000"/>
                  </a:lnTo>
                  <a:lnTo>
                    <a:pt x="120000" y="60000"/>
                  </a:lnTo>
                  <a:lnTo>
                    <a:pt x="120000" y="120000"/>
                  </a:lnTo>
                </a:path>
              </a:pathLst>
            </a:custGeom>
            <a:no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sp>
        <p:sp>
          <p:nvSpPr>
            <p:cNvPr id="107" name="Google Shape;107;p2"/>
            <p:cNvSpPr/>
            <p:nvPr/>
          </p:nvSpPr>
          <p:spPr>
            <a:xfrm>
              <a:off x="3025047" y="2609576"/>
              <a:ext cx="1151416" cy="385960"/>
            </a:xfrm>
            <a:custGeom>
              <a:rect b="b" l="l" r="r" t="t"/>
              <a:pathLst>
                <a:path extrusionOk="0" h="120000" w="120000">
                  <a:moveTo>
                    <a:pt x="120000" y="0"/>
                  </a:moveTo>
                  <a:lnTo>
                    <a:pt x="120000" y="60000"/>
                  </a:lnTo>
                  <a:lnTo>
                    <a:pt x="0" y="60000"/>
                  </a:lnTo>
                  <a:lnTo>
                    <a:pt x="0" y="120000"/>
                  </a:lnTo>
                </a:path>
              </a:pathLst>
            </a:custGeom>
            <a:no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sp>
        <p:sp>
          <p:nvSpPr>
            <p:cNvPr id="108" name="Google Shape;108;p2"/>
            <p:cNvSpPr/>
            <p:nvPr/>
          </p:nvSpPr>
          <p:spPr>
            <a:xfrm>
              <a:off x="881954" y="2609576"/>
              <a:ext cx="3294509" cy="385960"/>
            </a:xfrm>
            <a:custGeom>
              <a:rect b="b" l="l" r="r" t="t"/>
              <a:pathLst>
                <a:path extrusionOk="0" h="120000" w="120000">
                  <a:moveTo>
                    <a:pt x="120000" y="0"/>
                  </a:moveTo>
                  <a:lnTo>
                    <a:pt x="120000" y="60000"/>
                  </a:lnTo>
                  <a:lnTo>
                    <a:pt x="0" y="60000"/>
                  </a:lnTo>
                  <a:lnTo>
                    <a:pt x="0" y="120000"/>
                  </a:lnTo>
                </a:path>
              </a:pathLst>
            </a:custGeom>
            <a:no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sp>
        <p:sp>
          <p:nvSpPr>
            <p:cNvPr id="109" name="Google Shape;109;p2"/>
            <p:cNvSpPr/>
            <p:nvPr/>
          </p:nvSpPr>
          <p:spPr>
            <a:xfrm>
              <a:off x="3088479" y="1486107"/>
              <a:ext cx="2175968" cy="1123468"/>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txBox="1"/>
            <p:nvPr/>
          </p:nvSpPr>
          <p:spPr>
            <a:xfrm>
              <a:off x="3088479" y="1486107"/>
              <a:ext cx="2175968" cy="1123468"/>
            </a:xfrm>
            <a:prstGeom prst="rect">
              <a:avLst/>
            </a:prstGeom>
            <a:noFill/>
            <a:ln>
              <a:noFill/>
            </a:ln>
          </p:spPr>
          <p:txBody>
            <a:bodyPr anchorCtr="0" anchor="ctr" bIns="116700" lIns="15225" spcFirstLastPara="1" rIns="15225" wrap="square" tIns="15225">
              <a:noAutofit/>
            </a:bodyPr>
            <a:lstStyle/>
            <a:p>
              <a:pPr indent="0" lvl="0" marL="0" marR="0" rtl="0" algn="ctr">
                <a:lnSpc>
                  <a:spcPct val="90000"/>
                </a:lnSpc>
                <a:spcBef>
                  <a:spcPts val="0"/>
                </a:spcBef>
                <a:spcAft>
                  <a:spcPts val="0"/>
                </a:spcAft>
                <a:buNone/>
              </a:pPr>
              <a:r>
                <a:rPr lang="en-US" sz="2400">
                  <a:solidFill>
                    <a:schemeClr val="dk1"/>
                  </a:solidFill>
                  <a:latin typeface="Calibri"/>
                  <a:ea typeface="Calibri"/>
                  <a:cs typeface="Calibri"/>
                  <a:sym typeface="Calibri"/>
                </a:rPr>
                <a:t>Memori</a:t>
              </a:r>
              <a:r>
                <a:rPr lang="en-US" sz="2400">
                  <a:solidFill>
                    <a:schemeClr val="dk1"/>
                  </a:solidFill>
                  <a:latin typeface="Calibri"/>
                  <a:ea typeface="Calibri"/>
                  <a:cs typeface="Calibri"/>
                  <a:sym typeface="Calibri"/>
                </a:rPr>
                <a:t> Semikonduktor</a:t>
              </a:r>
              <a:endParaRPr sz="2400">
                <a:solidFill>
                  <a:schemeClr val="dk1"/>
                </a:solidFill>
                <a:latin typeface="Calibri"/>
                <a:ea typeface="Calibri"/>
                <a:cs typeface="Calibri"/>
                <a:sym typeface="Calibri"/>
              </a:endParaRPr>
            </a:p>
          </p:txBody>
        </p:sp>
        <p:sp>
          <p:nvSpPr>
            <p:cNvPr id="111" name="Google Shape;111;p2"/>
            <p:cNvSpPr/>
            <p:nvPr/>
          </p:nvSpPr>
          <p:spPr>
            <a:xfrm>
              <a:off x="3697246" y="2277580"/>
              <a:ext cx="1437653" cy="27568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txBox="1"/>
            <p:nvPr/>
          </p:nvSpPr>
          <p:spPr>
            <a:xfrm>
              <a:off x="3697246" y="2277580"/>
              <a:ext cx="1437653" cy="275686"/>
            </a:xfrm>
            <a:prstGeom prst="rect">
              <a:avLst/>
            </a:prstGeom>
            <a:noFill/>
            <a:ln>
              <a:noFill/>
            </a:ln>
          </p:spPr>
          <p:txBody>
            <a:bodyPr anchorCtr="0" anchor="ctr" bIns="11425" lIns="45700" spcFirstLastPara="1" rIns="45700" wrap="square" tIns="11425">
              <a:noAutofit/>
            </a:bodyPr>
            <a:lstStyle/>
            <a:p>
              <a:pPr indent="0" lvl="0" marL="0" marR="0" rtl="0" algn="r">
                <a:lnSpc>
                  <a:spcPct val="9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2"/>
            <p:cNvSpPr/>
            <p:nvPr/>
          </p:nvSpPr>
          <p:spPr>
            <a:xfrm>
              <a:off x="83258" y="2995537"/>
              <a:ext cx="1597392" cy="827059"/>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txBox="1"/>
            <p:nvPr/>
          </p:nvSpPr>
          <p:spPr>
            <a:xfrm>
              <a:off x="83258" y="2995537"/>
              <a:ext cx="1597392" cy="827059"/>
            </a:xfrm>
            <a:prstGeom prst="rect">
              <a:avLst/>
            </a:prstGeom>
            <a:noFill/>
            <a:ln>
              <a:noFill/>
            </a:ln>
          </p:spPr>
          <p:txBody>
            <a:bodyPr anchorCtr="0" anchor="ctr" bIns="116700" lIns="11425" spcFirstLastPara="1" rIns="11425" wrap="square" tIns="11425">
              <a:noAutofit/>
            </a:bodyPr>
            <a:lstStyle/>
            <a:p>
              <a:pPr indent="0" lvl="0" marL="0" marR="0" rtl="0" algn="ctr">
                <a:lnSpc>
                  <a:spcPct val="90000"/>
                </a:lnSpc>
                <a:spcBef>
                  <a:spcPts val="0"/>
                </a:spcBef>
                <a:spcAft>
                  <a:spcPts val="0"/>
                </a:spcAft>
                <a:buNone/>
              </a:pPr>
              <a:r>
                <a:rPr lang="en-US" sz="1800">
                  <a:solidFill>
                    <a:schemeClr val="dk1"/>
                  </a:solidFill>
                  <a:latin typeface="Calibri"/>
                  <a:ea typeface="Calibri"/>
                  <a:cs typeface="Calibri"/>
                  <a:sym typeface="Calibri"/>
                </a:rPr>
                <a:t>Pengertian Memori Semikonduktor</a:t>
              </a:r>
              <a:endParaRPr sz="1800">
                <a:solidFill>
                  <a:schemeClr val="dk1"/>
                </a:solidFill>
                <a:latin typeface="Calibri"/>
                <a:ea typeface="Calibri"/>
                <a:cs typeface="Calibri"/>
                <a:sym typeface="Calibri"/>
              </a:endParaRPr>
            </a:p>
          </p:txBody>
        </p:sp>
        <p:sp>
          <p:nvSpPr>
            <p:cNvPr id="115" name="Google Shape;115;p2"/>
            <p:cNvSpPr/>
            <p:nvPr/>
          </p:nvSpPr>
          <p:spPr>
            <a:xfrm>
              <a:off x="402737" y="3638805"/>
              <a:ext cx="1437653" cy="27568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txBox="1"/>
            <p:nvPr/>
          </p:nvSpPr>
          <p:spPr>
            <a:xfrm>
              <a:off x="402737" y="3638805"/>
              <a:ext cx="1437653" cy="275686"/>
            </a:xfrm>
            <a:prstGeom prst="rect">
              <a:avLst/>
            </a:prstGeom>
            <a:noFill/>
            <a:ln>
              <a:noFill/>
            </a:ln>
          </p:spPr>
          <p:txBody>
            <a:bodyPr anchorCtr="0" anchor="ctr" bIns="11425" lIns="45700" spcFirstLastPara="1" rIns="45700" wrap="square" tIns="11425">
              <a:noAutofit/>
            </a:bodyPr>
            <a:lstStyle/>
            <a:p>
              <a:pPr indent="0" lvl="0" marL="0" marR="0" rtl="0" algn="r">
                <a:lnSpc>
                  <a:spcPct val="9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2"/>
            <p:cNvSpPr/>
            <p:nvPr/>
          </p:nvSpPr>
          <p:spPr>
            <a:xfrm>
              <a:off x="2226351" y="2995537"/>
              <a:ext cx="1597392" cy="827059"/>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txBox="1"/>
            <p:nvPr/>
          </p:nvSpPr>
          <p:spPr>
            <a:xfrm>
              <a:off x="2226351" y="2995537"/>
              <a:ext cx="1597392" cy="827059"/>
            </a:xfrm>
            <a:prstGeom prst="rect">
              <a:avLst/>
            </a:prstGeom>
            <a:noFill/>
            <a:ln>
              <a:noFill/>
            </a:ln>
          </p:spPr>
          <p:txBody>
            <a:bodyPr anchorCtr="0" anchor="ctr" bIns="116700" lIns="11425" spcFirstLastPara="1" rIns="11425" wrap="square" tIns="11425">
              <a:noAutofit/>
            </a:bodyPr>
            <a:lstStyle/>
            <a:p>
              <a:pPr indent="0" lvl="0" marL="0" marR="0" rtl="0" algn="ctr">
                <a:lnSpc>
                  <a:spcPct val="90000"/>
                </a:lnSpc>
                <a:spcBef>
                  <a:spcPts val="0"/>
                </a:spcBef>
                <a:spcAft>
                  <a:spcPts val="0"/>
                </a:spcAft>
                <a:buNone/>
              </a:pPr>
              <a:r>
                <a:rPr lang="en-US" sz="1800">
                  <a:solidFill>
                    <a:schemeClr val="dk1"/>
                  </a:solidFill>
                  <a:latin typeface="Calibri"/>
                  <a:ea typeface="Calibri"/>
                  <a:cs typeface="Calibri"/>
                  <a:sym typeface="Calibri"/>
                </a:rPr>
                <a:t>RAM</a:t>
              </a:r>
              <a:endParaRPr sz="1800">
                <a:solidFill>
                  <a:schemeClr val="dk1"/>
                </a:solidFill>
                <a:latin typeface="Calibri"/>
                <a:ea typeface="Calibri"/>
                <a:cs typeface="Calibri"/>
                <a:sym typeface="Calibri"/>
              </a:endParaRPr>
            </a:p>
          </p:txBody>
        </p:sp>
        <p:sp>
          <p:nvSpPr>
            <p:cNvPr id="119" name="Google Shape;119;p2"/>
            <p:cNvSpPr/>
            <p:nvPr/>
          </p:nvSpPr>
          <p:spPr>
            <a:xfrm>
              <a:off x="2545830" y="3638805"/>
              <a:ext cx="1437653" cy="27568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txBox="1"/>
            <p:nvPr/>
          </p:nvSpPr>
          <p:spPr>
            <a:xfrm>
              <a:off x="2545830" y="3638805"/>
              <a:ext cx="1437653" cy="275686"/>
            </a:xfrm>
            <a:prstGeom prst="rect">
              <a:avLst/>
            </a:prstGeom>
            <a:noFill/>
            <a:ln>
              <a:noFill/>
            </a:ln>
          </p:spPr>
          <p:txBody>
            <a:bodyPr anchorCtr="0" anchor="ctr" bIns="11425" lIns="45700" spcFirstLastPara="1" rIns="45700" wrap="square" tIns="11425">
              <a:noAutofit/>
            </a:bodyPr>
            <a:lstStyle/>
            <a:p>
              <a:pPr indent="0" lvl="0" marL="0" marR="0" rtl="0" algn="r">
                <a:lnSpc>
                  <a:spcPct val="9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2"/>
            <p:cNvSpPr/>
            <p:nvPr/>
          </p:nvSpPr>
          <p:spPr>
            <a:xfrm>
              <a:off x="4369444" y="2995537"/>
              <a:ext cx="1597392" cy="827059"/>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txBox="1"/>
            <p:nvPr/>
          </p:nvSpPr>
          <p:spPr>
            <a:xfrm>
              <a:off x="4369444" y="2995537"/>
              <a:ext cx="1597392" cy="827059"/>
            </a:xfrm>
            <a:prstGeom prst="rect">
              <a:avLst/>
            </a:prstGeom>
            <a:noFill/>
            <a:ln>
              <a:noFill/>
            </a:ln>
          </p:spPr>
          <p:txBody>
            <a:bodyPr anchorCtr="0" anchor="ctr" bIns="116700" lIns="11425" spcFirstLastPara="1" rIns="11425" wrap="square" tIns="11425">
              <a:noAutofit/>
            </a:bodyPr>
            <a:lstStyle/>
            <a:p>
              <a:pPr indent="0" lvl="0" marL="0" marR="0" rtl="0" algn="ctr">
                <a:lnSpc>
                  <a:spcPct val="90000"/>
                </a:lnSpc>
                <a:spcBef>
                  <a:spcPts val="0"/>
                </a:spcBef>
                <a:spcAft>
                  <a:spcPts val="0"/>
                </a:spcAft>
                <a:buNone/>
              </a:pPr>
              <a:r>
                <a:rPr lang="en-US" sz="1800">
                  <a:solidFill>
                    <a:schemeClr val="dk1"/>
                  </a:solidFill>
                  <a:latin typeface="Calibri"/>
                  <a:ea typeface="Calibri"/>
                  <a:cs typeface="Calibri"/>
                  <a:sym typeface="Calibri"/>
                </a:rPr>
                <a:t>ROM</a:t>
              </a:r>
              <a:endParaRPr sz="1800">
                <a:solidFill>
                  <a:schemeClr val="dk1"/>
                </a:solidFill>
                <a:latin typeface="Calibri"/>
                <a:ea typeface="Calibri"/>
                <a:cs typeface="Calibri"/>
                <a:sym typeface="Calibri"/>
              </a:endParaRPr>
            </a:p>
          </p:txBody>
        </p:sp>
        <p:sp>
          <p:nvSpPr>
            <p:cNvPr id="123" name="Google Shape;123;p2"/>
            <p:cNvSpPr/>
            <p:nvPr/>
          </p:nvSpPr>
          <p:spPr>
            <a:xfrm>
              <a:off x="4688923" y="3638805"/>
              <a:ext cx="1437653" cy="27568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txBox="1"/>
            <p:nvPr/>
          </p:nvSpPr>
          <p:spPr>
            <a:xfrm>
              <a:off x="4688923" y="3638805"/>
              <a:ext cx="1437653" cy="275686"/>
            </a:xfrm>
            <a:prstGeom prst="rect">
              <a:avLst/>
            </a:prstGeom>
            <a:noFill/>
            <a:ln>
              <a:noFill/>
            </a:ln>
          </p:spPr>
          <p:txBody>
            <a:bodyPr anchorCtr="0" anchor="ctr" bIns="11425" lIns="45700" spcFirstLastPara="1" rIns="45700" wrap="square" tIns="11425">
              <a:noAutofit/>
            </a:bodyPr>
            <a:lstStyle/>
            <a:p>
              <a:pPr indent="0" lvl="0" marL="0" marR="0" rtl="0" algn="r">
                <a:lnSpc>
                  <a:spcPct val="9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2"/>
            <p:cNvSpPr/>
            <p:nvPr/>
          </p:nvSpPr>
          <p:spPr>
            <a:xfrm>
              <a:off x="6512537" y="2995537"/>
              <a:ext cx="1597392" cy="827059"/>
            </a:xfrm>
            <a:prstGeom prst="rect">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txBox="1"/>
            <p:nvPr/>
          </p:nvSpPr>
          <p:spPr>
            <a:xfrm>
              <a:off x="6512537" y="2995537"/>
              <a:ext cx="1597392" cy="827059"/>
            </a:xfrm>
            <a:prstGeom prst="rect">
              <a:avLst/>
            </a:prstGeom>
            <a:noFill/>
            <a:ln>
              <a:noFill/>
            </a:ln>
          </p:spPr>
          <p:txBody>
            <a:bodyPr anchorCtr="0" anchor="ctr" bIns="116700" lIns="11425" spcFirstLastPara="1" rIns="11425" wrap="square" tIns="11425">
              <a:noAutofit/>
            </a:bodyPr>
            <a:lstStyle/>
            <a:p>
              <a:pPr indent="0" lvl="0" marL="0" marR="0" rtl="0" algn="ctr">
                <a:lnSpc>
                  <a:spcPct val="90000"/>
                </a:lnSpc>
                <a:spcBef>
                  <a:spcPts val="0"/>
                </a:spcBef>
                <a:spcAft>
                  <a:spcPts val="0"/>
                </a:spcAft>
                <a:buNone/>
              </a:pPr>
              <a:r>
                <a:rPr lang="en-US" sz="1800">
                  <a:solidFill>
                    <a:schemeClr val="dk1"/>
                  </a:solidFill>
                  <a:latin typeface="Calibri"/>
                  <a:ea typeface="Calibri"/>
                  <a:cs typeface="Calibri"/>
                  <a:sym typeface="Calibri"/>
                </a:rPr>
                <a:t>Organisasi Memori</a:t>
              </a:r>
              <a:endParaRPr sz="1800">
                <a:solidFill>
                  <a:schemeClr val="dk1"/>
                </a:solidFill>
                <a:latin typeface="Calibri"/>
                <a:ea typeface="Calibri"/>
                <a:cs typeface="Calibri"/>
                <a:sym typeface="Calibri"/>
              </a:endParaRPr>
            </a:p>
          </p:txBody>
        </p:sp>
        <p:sp>
          <p:nvSpPr>
            <p:cNvPr id="127" name="Google Shape;127;p2"/>
            <p:cNvSpPr/>
            <p:nvPr/>
          </p:nvSpPr>
          <p:spPr>
            <a:xfrm>
              <a:off x="6832015" y="3638805"/>
              <a:ext cx="1437653" cy="27568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txBox="1"/>
            <p:nvPr/>
          </p:nvSpPr>
          <p:spPr>
            <a:xfrm>
              <a:off x="6832015" y="3638805"/>
              <a:ext cx="1437653" cy="275686"/>
            </a:xfrm>
            <a:prstGeom prst="rect">
              <a:avLst/>
            </a:prstGeom>
            <a:noFill/>
            <a:ln>
              <a:noFill/>
            </a:ln>
          </p:spPr>
          <p:txBody>
            <a:bodyPr anchorCtr="0" anchor="ctr" bIns="11425" lIns="45700" spcFirstLastPara="1" rIns="45700" wrap="square" tIns="11425">
              <a:noAutofit/>
            </a:bodyPr>
            <a:lstStyle/>
            <a:p>
              <a:pPr indent="0" lvl="0" marL="0" marR="0" rtl="0" algn="r">
                <a:lnSpc>
                  <a:spcPct val="90000"/>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9" name="Google Shape;129;p2"/>
          <p:cNvSpPr txBox="1"/>
          <p:nvPr/>
        </p:nvSpPr>
        <p:spPr>
          <a:xfrm>
            <a:off x="1072342" y="425237"/>
            <a:ext cx="699931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PETA KONSEP</a:t>
            </a:r>
            <a:endParaRPr b="1" sz="2800">
              <a:solidFill>
                <a:schemeClr val="dk1"/>
              </a:solidFill>
              <a:latin typeface="Calibri"/>
              <a:ea typeface="Calibri"/>
              <a:cs typeface="Calibri"/>
              <a:sym typeface="Calibri"/>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
          <p:cNvSpPr txBox="1"/>
          <p:nvPr/>
        </p:nvSpPr>
        <p:spPr>
          <a:xfrm>
            <a:off x="1763688" y="1124744"/>
            <a:ext cx="5616624" cy="619751"/>
          </a:xfrm>
          <a:prstGeom prst="rect">
            <a:avLst/>
          </a:prstGeom>
          <a:solidFill>
            <a:schemeClr val="lt1"/>
          </a:solidFill>
          <a:ln cap="flat" cmpd="sng" w="25400">
            <a:solidFill>
              <a:schemeClr val="accent2"/>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ctr">
              <a:spcBef>
                <a:spcPts val="0"/>
              </a:spcBef>
              <a:spcAft>
                <a:spcPts val="0"/>
              </a:spcAft>
              <a:buClr>
                <a:srgbClr val="E36C09"/>
              </a:buClr>
              <a:buSzPts val="3200"/>
              <a:buFont typeface="Arial"/>
              <a:buNone/>
            </a:pPr>
            <a:r>
              <a:rPr b="1" lang="en-US" sz="3200">
                <a:solidFill>
                  <a:srgbClr val="E36C09"/>
                </a:solidFill>
                <a:latin typeface="Calibri"/>
                <a:ea typeface="Calibri"/>
                <a:cs typeface="Calibri"/>
                <a:sym typeface="Calibri"/>
              </a:rPr>
              <a:t>Memori Semikonduktor</a:t>
            </a:r>
            <a:endParaRPr b="1" sz="3200">
              <a:solidFill>
                <a:srgbClr val="E36C09"/>
              </a:solidFill>
              <a:latin typeface="Calibri"/>
              <a:ea typeface="Calibri"/>
              <a:cs typeface="Calibri"/>
              <a:sym typeface="Calibri"/>
            </a:endParaRPr>
          </a:p>
        </p:txBody>
      </p:sp>
      <p:sp>
        <p:nvSpPr>
          <p:cNvPr id="135" name="Google Shape;135;p3"/>
          <p:cNvSpPr/>
          <p:nvPr>
            <p:ph idx="1" type="body"/>
          </p:nvPr>
        </p:nvSpPr>
        <p:spPr>
          <a:xfrm>
            <a:off x="863588" y="1988840"/>
            <a:ext cx="7416824" cy="3096344"/>
          </a:xfrm>
          <a:prstGeom prst="roundRect">
            <a:avLst>
              <a:gd fmla="val 16667" name="adj"/>
            </a:avLst>
          </a:prstGeom>
          <a:solidFill>
            <a:schemeClr val="lt1"/>
          </a:solidFill>
          <a:ln cap="flat" cmpd="sng" w="38100">
            <a:solidFill>
              <a:schemeClr val="accent2"/>
            </a:solidFill>
            <a:prstDash val="dash"/>
            <a:round/>
            <a:headEnd len="sm" w="sm" type="none"/>
            <a:tailEnd len="sm" w="sm" type="none"/>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600"/>
              <a:buNone/>
            </a:pPr>
            <a:r>
              <a:rPr lang="en-US" sz="2600">
                <a:solidFill>
                  <a:schemeClr val="dk1"/>
                </a:solidFill>
                <a:latin typeface="Calibri"/>
                <a:ea typeface="Calibri"/>
                <a:cs typeface="Calibri"/>
                <a:sym typeface="Calibri"/>
              </a:rPr>
              <a:t>Teknologi semikonduktor masih menjadi andalan dalam membuat rangkaian logika memori karena kemampuannya dalam memfungsikan diri sebagai konduktor atau isolator sesuai keadaan yang diberlakukan padanya. Beberapa contoh memori semikonduktor adalah RAM dan berbagai tipe ROM</a:t>
            </a:r>
            <a:endParaRPr sz="2600">
              <a:solidFill>
                <a:schemeClr val="dk1"/>
              </a:solidFill>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
          <p:cNvSpPr txBox="1"/>
          <p:nvPr/>
        </p:nvSpPr>
        <p:spPr>
          <a:xfrm>
            <a:off x="2123728" y="476672"/>
            <a:ext cx="7017414" cy="691759"/>
          </a:xfrm>
          <a:prstGeom prst="rect">
            <a:avLst/>
          </a:prstGeom>
          <a:solidFill>
            <a:schemeClr val="lt1"/>
          </a:solidFill>
          <a:ln cap="flat" cmpd="sng" w="25400">
            <a:solidFill>
              <a:srgbClr val="F49900"/>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ctr">
              <a:spcBef>
                <a:spcPts val="0"/>
              </a:spcBef>
              <a:spcAft>
                <a:spcPts val="0"/>
              </a:spcAft>
              <a:buClr>
                <a:srgbClr val="E36C09"/>
              </a:buClr>
              <a:buSzPts val="3200"/>
              <a:buFont typeface="Arial"/>
              <a:buNone/>
            </a:pPr>
            <a:r>
              <a:rPr b="1" lang="en-US" sz="3200">
                <a:solidFill>
                  <a:srgbClr val="E36C09"/>
                </a:solidFill>
                <a:latin typeface="Calibri"/>
                <a:ea typeface="Calibri"/>
                <a:cs typeface="Calibri"/>
                <a:sym typeface="Calibri"/>
              </a:rPr>
              <a:t>Pengertian Memori Semikonduktor</a:t>
            </a:r>
            <a:endParaRPr b="1" sz="3200">
              <a:solidFill>
                <a:srgbClr val="E36C09"/>
              </a:solidFill>
              <a:latin typeface="Calibri"/>
              <a:ea typeface="Calibri"/>
              <a:cs typeface="Calibri"/>
              <a:sym typeface="Calibri"/>
            </a:endParaRPr>
          </a:p>
        </p:txBody>
      </p:sp>
      <p:sp>
        <p:nvSpPr>
          <p:cNvPr id="141" name="Google Shape;141;p4"/>
          <p:cNvSpPr/>
          <p:nvPr>
            <p:ph idx="1" type="body"/>
          </p:nvPr>
        </p:nvSpPr>
        <p:spPr>
          <a:xfrm>
            <a:off x="971600" y="1628800"/>
            <a:ext cx="7416824" cy="3960440"/>
          </a:xfrm>
          <a:prstGeom prst="roundRect">
            <a:avLst>
              <a:gd fmla="val 16667" name="adj"/>
            </a:avLst>
          </a:prstGeom>
          <a:solidFill>
            <a:schemeClr val="lt1"/>
          </a:solidFill>
          <a:ln cap="flat" cmpd="sng" w="38100">
            <a:solidFill>
              <a:schemeClr val="accent2"/>
            </a:solidFill>
            <a:prstDash val="dash"/>
            <a:round/>
            <a:headEnd len="sm" w="sm" type="none"/>
            <a:tailEnd len="sm" w="sm" type="none"/>
          </a:ln>
        </p:spPr>
        <p:txBody>
          <a:bodyPr anchorCtr="0" anchor="ctr" bIns="45700" lIns="91425" spcFirstLastPara="1" rIns="91425" wrap="square" tIns="45700">
            <a:normAutofit/>
          </a:bodyPr>
          <a:lstStyle/>
          <a:p>
            <a:pPr indent="0" lvl="0" marL="0" rtl="0" algn="just">
              <a:lnSpc>
                <a:spcPct val="90000"/>
              </a:lnSpc>
              <a:spcBef>
                <a:spcPts val="0"/>
              </a:spcBef>
              <a:spcAft>
                <a:spcPts val="0"/>
              </a:spcAft>
              <a:buClr>
                <a:schemeClr val="dk1"/>
              </a:buClr>
              <a:buSzPts val="2600"/>
              <a:buNone/>
            </a:pPr>
            <a:r>
              <a:rPr lang="en-US" sz="2600">
                <a:solidFill>
                  <a:schemeClr val="dk1"/>
                </a:solidFill>
                <a:latin typeface="Calibri"/>
                <a:ea typeface="Calibri"/>
                <a:cs typeface="Calibri"/>
                <a:sym typeface="Calibri"/>
              </a:rPr>
              <a:t>Bahan Semikonduktor adalah bahan yang memiliki karakteristik konduktivitas listrik antara sifat isolator (penghambat listrik) dan konduktor (penghantar listrik) atau lebih dikenal dengan bahan penghantar listrik sebagian. </a:t>
            </a:r>
            <a:endParaRPr/>
          </a:p>
          <a:p>
            <a:pPr indent="0" lvl="0" marL="0" rtl="0" algn="just">
              <a:lnSpc>
                <a:spcPct val="90000"/>
              </a:lnSpc>
              <a:spcBef>
                <a:spcPts val="520"/>
              </a:spcBef>
              <a:spcAft>
                <a:spcPts val="0"/>
              </a:spcAft>
              <a:buClr>
                <a:schemeClr val="dk1"/>
              </a:buClr>
              <a:buSzPts val="2600"/>
              <a:buNone/>
            </a:pPr>
            <a:r>
              <a:rPr lang="en-US" sz="2600">
                <a:solidFill>
                  <a:schemeClr val="dk1"/>
                </a:solidFill>
                <a:latin typeface="Calibri"/>
                <a:ea typeface="Calibri"/>
                <a:cs typeface="Calibri"/>
                <a:sym typeface="Calibri"/>
              </a:rPr>
              <a:t>Memori Semikonduktor adalah komponen memori dalam computer yang sirkuit pengingat informasi di dalamnya terbuat dari bahan-bahan semikonduktor.</a:t>
            </a:r>
            <a:endParaRPr sz="2600">
              <a:solidFill>
                <a:schemeClr val="dk1"/>
              </a:solidFill>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pSp>
        <p:nvGrpSpPr>
          <p:cNvPr id="146" name="Google Shape;146;p5"/>
          <p:cNvGrpSpPr/>
          <p:nvPr/>
        </p:nvGrpSpPr>
        <p:grpSpPr>
          <a:xfrm>
            <a:off x="1817251" y="1353636"/>
            <a:ext cx="5509496" cy="4521307"/>
            <a:chOff x="1360051" y="2327"/>
            <a:chExt cx="5509496" cy="4521307"/>
          </a:xfrm>
        </p:grpSpPr>
        <p:sp>
          <p:nvSpPr>
            <p:cNvPr id="147" name="Google Shape;147;p5"/>
            <p:cNvSpPr/>
            <p:nvPr/>
          </p:nvSpPr>
          <p:spPr>
            <a:xfrm>
              <a:off x="5373726" y="1640286"/>
              <a:ext cx="818979" cy="284273"/>
            </a:xfrm>
            <a:custGeom>
              <a:rect b="b" l="l" r="r" t="t"/>
              <a:pathLst>
                <a:path extrusionOk="0" h="120000" w="120000">
                  <a:moveTo>
                    <a:pt x="0" y="0"/>
                  </a:moveTo>
                  <a:lnTo>
                    <a:pt x="0" y="60000"/>
                  </a:lnTo>
                  <a:lnTo>
                    <a:pt x="120000" y="60000"/>
                  </a:lnTo>
                  <a:lnTo>
                    <a:pt x="120000" y="120000"/>
                  </a:lnTo>
                </a:path>
              </a:pathLst>
            </a:custGeom>
            <a:no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sp>
        <p:sp>
          <p:nvSpPr>
            <p:cNvPr id="148" name="Google Shape;148;p5"/>
            <p:cNvSpPr/>
            <p:nvPr/>
          </p:nvSpPr>
          <p:spPr>
            <a:xfrm>
              <a:off x="4013273" y="2601402"/>
              <a:ext cx="203052" cy="1583811"/>
            </a:xfrm>
            <a:custGeom>
              <a:rect b="b" l="l" r="r" t="t"/>
              <a:pathLst>
                <a:path extrusionOk="0" h="120000" w="120000">
                  <a:moveTo>
                    <a:pt x="0" y="0"/>
                  </a:moveTo>
                  <a:lnTo>
                    <a:pt x="0" y="120000"/>
                  </a:lnTo>
                  <a:lnTo>
                    <a:pt x="120000" y="120000"/>
                  </a:lnTo>
                </a:path>
              </a:pathLst>
            </a:custGeom>
            <a:no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sp>
        <p:sp>
          <p:nvSpPr>
            <p:cNvPr id="149" name="Google Shape;149;p5"/>
            <p:cNvSpPr/>
            <p:nvPr/>
          </p:nvSpPr>
          <p:spPr>
            <a:xfrm>
              <a:off x="4013273" y="2601402"/>
              <a:ext cx="203052" cy="622695"/>
            </a:xfrm>
            <a:custGeom>
              <a:rect b="b" l="l" r="r" t="t"/>
              <a:pathLst>
                <a:path extrusionOk="0" h="120000" w="120000">
                  <a:moveTo>
                    <a:pt x="0" y="0"/>
                  </a:moveTo>
                  <a:lnTo>
                    <a:pt x="0" y="120000"/>
                  </a:lnTo>
                  <a:lnTo>
                    <a:pt x="120000" y="120000"/>
                  </a:lnTo>
                </a:path>
              </a:pathLst>
            </a:custGeom>
            <a:no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sp>
        <p:sp>
          <p:nvSpPr>
            <p:cNvPr id="150" name="Google Shape;150;p5"/>
            <p:cNvSpPr/>
            <p:nvPr/>
          </p:nvSpPr>
          <p:spPr>
            <a:xfrm>
              <a:off x="4554747" y="1640286"/>
              <a:ext cx="818979" cy="284273"/>
            </a:xfrm>
            <a:custGeom>
              <a:rect b="b" l="l" r="r" t="t"/>
              <a:pathLst>
                <a:path extrusionOk="0" h="120000" w="120000">
                  <a:moveTo>
                    <a:pt x="120000" y="0"/>
                  </a:moveTo>
                  <a:lnTo>
                    <a:pt x="120000" y="60000"/>
                  </a:lnTo>
                  <a:lnTo>
                    <a:pt x="0" y="60000"/>
                  </a:lnTo>
                  <a:lnTo>
                    <a:pt x="0" y="120000"/>
                  </a:lnTo>
                </a:path>
              </a:pathLst>
            </a:custGeom>
            <a:no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sp>
        <p:sp>
          <p:nvSpPr>
            <p:cNvPr id="151" name="Google Shape;151;p5"/>
            <p:cNvSpPr/>
            <p:nvPr/>
          </p:nvSpPr>
          <p:spPr>
            <a:xfrm>
              <a:off x="3735768" y="679170"/>
              <a:ext cx="961116" cy="622695"/>
            </a:xfrm>
            <a:custGeom>
              <a:rect b="b" l="l" r="r" t="t"/>
              <a:pathLst>
                <a:path extrusionOk="0" h="120000" w="120000">
                  <a:moveTo>
                    <a:pt x="0" y="0"/>
                  </a:moveTo>
                  <a:lnTo>
                    <a:pt x="0" y="120000"/>
                  </a:lnTo>
                  <a:lnTo>
                    <a:pt x="120000" y="120000"/>
                  </a:lnTo>
                </a:path>
              </a:pathLst>
            </a:custGeom>
            <a:no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sp>
        <p:sp>
          <p:nvSpPr>
            <p:cNvPr id="152" name="Google Shape;152;p5"/>
            <p:cNvSpPr/>
            <p:nvPr/>
          </p:nvSpPr>
          <p:spPr>
            <a:xfrm>
              <a:off x="2036893" y="1640286"/>
              <a:ext cx="203052" cy="1583811"/>
            </a:xfrm>
            <a:custGeom>
              <a:rect b="b" l="l" r="r" t="t"/>
              <a:pathLst>
                <a:path extrusionOk="0" h="120000" w="120000">
                  <a:moveTo>
                    <a:pt x="0" y="0"/>
                  </a:moveTo>
                  <a:lnTo>
                    <a:pt x="0" y="120000"/>
                  </a:lnTo>
                  <a:lnTo>
                    <a:pt x="120000" y="120000"/>
                  </a:lnTo>
                </a:path>
              </a:pathLst>
            </a:custGeom>
            <a:no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sp>
        <p:sp>
          <p:nvSpPr>
            <p:cNvPr id="153" name="Google Shape;153;p5"/>
            <p:cNvSpPr/>
            <p:nvPr/>
          </p:nvSpPr>
          <p:spPr>
            <a:xfrm>
              <a:off x="2036893" y="1640286"/>
              <a:ext cx="203052" cy="622695"/>
            </a:xfrm>
            <a:custGeom>
              <a:rect b="b" l="l" r="r" t="t"/>
              <a:pathLst>
                <a:path extrusionOk="0" h="120000" w="120000">
                  <a:moveTo>
                    <a:pt x="0" y="0"/>
                  </a:moveTo>
                  <a:lnTo>
                    <a:pt x="0" y="120000"/>
                  </a:lnTo>
                  <a:lnTo>
                    <a:pt x="120000" y="120000"/>
                  </a:lnTo>
                </a:path>
              </a:pathLst>
            </a:custGeom>
            <a:no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sp>
        <p:sp>
          <p:nvSpPr>
            <p:cNvPr id="154" name="Google Shape;154;p5"/>
            <p:cNvSpPr/>
            <p:nvPr/>
          </p:nvSpPr>
          <p:spPr>
            <a:xfrm>
              <a:off x="2713736" y="679170"/>
              <a:ext cx="1022032" cy="622695"/>
            </a:xfrm>
            <a:custGeom>
              <a:rect b="b" l="l" r="r" t="t"/>
              <a:pathLst>
                <a:path extrusionOk="0" h="120000" w="120000">
                  <a:moveTo>
                    <a:pt x="120000" y="0"/>
                  </a:moveTo>
                  <a:lnTo>
                    <a:pt x="120000" y="120000"/>
                  </a:lnTo>
                  <a:lnTo>
                    <a:pt x="0" y="120000"/>
                  </a:lnTo>
                </a:path>
              </a:pathLst>
            </a:custGeom>
            <a:no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sp>
        <p:sp>
          <p:nvSpPr>
            <p:cNvPr id="155" name="Google Shape;155;p5"/>
            <p:cNvSpPr/>
            <p:nvPr/>
          </p:nvSpPr>
          <p:spPr>
            <a:xfrm>
              <a:off x="3058925" y="2327"/>
              <a:ext cx="1353684" cy="676842"/>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txBox="1"/>
            <p:nvPr/>
          </p:nvSpPr>
          <p:spPr>
            <a:xfrm>
              <a:off x="3058925" y="2327"/>
              <a:ext cx="1353684" cy="676842"/>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None/>
              </a:pPr>
              <a:r>
                <a:rPr lang="en-US" sz="1500">
                  <a:solidFill>
                    <a:schemeClr val="lt1"/>
                  </a:solidFill>
                  <a:latin typeface="Calibri"/>
                  <a:ea typeface="Calibri"/>
                  <a:cs typeface="Calibri"/>
                  <a:sym typeface="Calibri"/>
                </a:rPr>
                <a:t>Memori Semikonduktor</a:t>
              </a:r>
              <a:endParaRPr sz="1500">
                <a:solidFill>
                  <a:schemeClr val="lt1"/>
                </a:solidFill>
                <a:latin typeface="Calibri"/>
                <a:ea typeface="Calibri"/>
                <a:cs typeface="Calibri"/>
                <a:sym typeface="Calibri"/>
              </a:endParaRPr>
            </a:p>
          </p:txBody>
        </p:sp>
        <p:sp>
          <p:nvSpPr>
            <p:cNvPr id="157" name="Google Shape;157;p5"/>
            <p:cNvSpPr/>
            <p:nvPr/>
          </p:nvSpPr>
          <p:spPr>
            <a:xfrm>
              <a:off x="1360051" y="963444"/>
              <a:ext cx="1353684" cy="676842"/>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txBox="1"/>
            <p:nvPr/>
          </p:nvSpPr>
          <p:spPr>
            <a:xfrm>
              <a:off x="1360051" y="963444"/>
              <a:ext cx="1353684" cy="676842"/>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None/>
              </a:pPr>
              <a:r>
                <a:rPr i="1" lang="en-US" sz="1500">
                  <a:solidFill>
                    <a:schemeClr val="lt1"/>
                  </a:solidFill>
                  <a:latin typeface="Calibri"/>
                  <a:ea typeface="Calibri"/>
                  <a:cs typeface="Calibri"/>
                  <a:sym typeface="Calibri"/>
                </a:rPr>
                <a:t>Random Access Memory</a:t>
              </a:r>
              <a:endParaRPr i="1" sz="1500">
                <a:solidFill>
                  <a:schemeClr val="lt1"/>
                </a:solidFill>
                <a:latin typeface="Calibri"/>
                <a:ea typeface="Calibri"/>
                <a:cs typeface="Calibri"/>
                <a:sym typeface="Calibri"/>
              </a:endParaRPr>
            </a:p>
          </p:txBody>
        </p:sp>
        <p:sp>
          <p:nvSpPr>
            <p:cNvPr id="159" name="Google Shape;159;p5"/>
            <p:cNvSpPr/>
            <p:nvPr/>
          </p:nvSpPr>
          <p:spPr>
            <a:xfrm>
              <a:off x="2239946" y="1924560"/>
              <a:ext cx="1353684" cy="676842"/>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txBox="1"/>
            <p:nvPr/>
          </p:nvSpPr>
          <p:spPr>
            <a:xfrm>
              <a:off x="2239946" y="1924560"/>
              <a:ext cx="1353684" cy="676842"/>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None/>
              </a:pPr>
              <a:r>
                <a:rPr i="1" lang="en-US" sz="1500">
                  <a:solidFill>
                    <a:schemeClr val="lt1"/>
                  </a:solidFill>
                  <a:latin typeface="Calibri"/>
                  <a:ea typeface="Calibri"/>
                  <a:cs typeface="Calibri"/>
                  <a:sym typeface="Calibri"/>
                </a:rPr>
                <a:t>Static RAM</a:t>
              </a:r>
              <a:endParaRPr i="1" sz="1500">
                <a:solidFill>
                  <a:schemeClr val="lt1"/>
                </a:solidFill>
                <a:latin typeface="Calibri"/>
                <a:ea typeface="Calibri"/>
                <a:cs typeface="Calibri"/>
                <a:sym typeface="Calibri"/>
              </a:endParaRPr>
            </a:p>
          </p:txBody>
        </p:sp>
        <p:sp>
          <p:nvSpPr>
            <p:cNvPr id="161" name="Google Shape;161;p5"/>
            <p:cNvSpPr/>
            <p:nvPr/>
          </p:nvSpPr>
          <p:spPr>
            <a:xfrm>
              <a:off x="2239946" y="2885676"/>
              <a:ext cx="1353684" cy="676842"/>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
            <p:cNvSpPr txBox="1"/>
            <p:nvPr/>
          </p:nvSpPr>
          <p:spPr>
            <a:xfrm>
              <a:off x="2239946" y="2885676"/>
              <a:ext cx="1353684" cy="676842"/>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None/>
              </a:pPr>
              <a:r>
                <a:rPr i="1" lang="en-US" sz="1500">
                  <a:solidFill>
                    <a:schemeClr val="lt1"/>
                  </a:solidFill>
                  <a:latin typeface="Calibri"/>
                  <a:ea typeface="Calibri"/>
                  <a:cs typeface="Calibri"/>
                  <a:sym typeface="Calibri"/>
                </a:rPr>
                <a:t>Dynamic RAM</a:t>
              </a:r>
              <a:endParaRPr i="1" sz="1500">
                <a:solidFill>
                  <a:schemeClr val="lt1"/>
                </a:solidFill>
                <a:latin typeface="Calibri"/>
                <a:ea typeface="Calibri"/>
                <a:cs typeface="Calibri"/>
                <a:sym typeface="Calibri"/>
              </a:endParaRPr>
            </a:p>
          </p:txBody>
        </p:sp>
        <p:sp>
          <p:nvSpPr>
            <p:cNvPr id="163" name="Google Shape;163;p5"/>
            <p:cNvSpPr/>
            <p:nvPr/>
          </p:nvSpPr>
          <p:spPr>
            <a:xfrm>
              <a:off x="4696884" y="963444"/>
              <a:ext cx="1353684" cy="676842"/>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txBox="1"/>
            <p:nvPr/>
          </p:nvSpPr>
          <p:spPr>
            <a:xfrm>
              <a:off x="4696884" y="963444"/>
              <a:ext cx="1353684" cy="676842"/>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None/>
              </a:pPr>
              <a:r>
                <a:rPr i="1" lang="en-US" sz="1500">
                  <a:solidFill>
                    <a:schemeClr val="lt1"/>
                  </a:solidFill>
                  <a:latin typeface="Calibri"/>
                  <a:ea typeface="Calibri"/>
                  <a:cs typeface="Calibri"/>
                  <a:sym typeface="Calibri"/>
                </a:rPr>
                <a:t>Read Only Memory</a:t>
              </a:r>
              <a:endParaRPr i="1" sz="1500">
                <a:solidFill>
                  <a:schemeClr val="lt1"/>
                </a:solidFill>
                <a:latin typeface="Calibri"/>
                <a:ea typeface="Calibri"/>
                <a:cs typeface="Calibri"/>
                <a:sym typeface="Calibri"/>
              </a:endParaRPr>
            </a:p>
          </p:txBody>
        </p:sp>
        <p:sp>
          <p:nvSpPr>
            <p:cNvPr id="165" name="Google Shape;165;p5"/>
            <p:cNvSpPr/>
            <p:nvPr/>
          </p:nvSpPr>
          <p:spPr>
            <a:xfrm>
              <a:off x="3877905" y="1924560"/>
              <a:ext cx="1353684" cy="676842"/>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
            <p:cNvSpPr txBox="1"/>
            <p:nvPr/>
          </p:nvSpPr>
          <p:spPr>
            <a:xfrm>
              <a:off x="3877905" y="1924560"/>
              <a:ext cx="1353684" cy="676842"/>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None/>
              </a:pPr>
              <a:r>
                <a:rPr i="1" lang="en-US" sz="1500">
                  <a:solidFill>
                    <a:schemeClr val="lt1"/>
                  </a:solidFill>
                  <a:latin typeface="Calibri"/>
                  <a:ea typeface="Calibri"/>
                  <a:cs typeface="Calibri"/>
                  <a:sym typeface="Calibri"/>
                </a:rPr>
                <a:t>Erasable Programmable ROM</a:t>
              </a:r>
              <a:endParaRPr i="1" sz="1500">
                <a:solidFill>
                  <a:schemeClr val="lt1"/>
                </a:solidFill>
                <a:latin typeface="Calibri"/>
                <a:ea typeface="Calibri"/>
                <a:cs typeface="Calibri"/>
                <a:sym typeface="Calibri"/>
              </a:endParaRPr>
            </a:p>
          </p:txBody>
        </p:sp>
        <p:sp>
          <p:nvSpPr>
            <p:cNvPr id="167" name="Google Shape;167;p5"/>
            <p:cNvSpPr/>
            <p:nvPr/>
          </p:nvSpPr>
          <p:spPr>
            <a:xfrm>
              <a:off x="4216326" y="2885676"/>
              <a:ext cx="1353684" cy="676842"/>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5"/>
            <p:cNvSpPr txBox="1"/>
            <p:nvPr/>
          </p:nvSpPr>
          <p:spPr>
            <a:xfrm>
              <a:off x="4216326" y="2885676"/>
              <a:ext cx="1353684" cy="676842"/>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None/>
              </a:pPr>
              <a:r>
                <a:rPr i="1" lang="en-US" sz="1500">
                  <a:solidFill>
                    <a:schemeClr val="lt1"/>
                  </a:solidFill>
                  <a:latin typeface="Calibri"/>
                  <a:ea typeface="Calibri"/>
                  <a:cs typeface="Calibri"/>
                  <a:sym typeface="Calibri"/>
                </a:rPr>
                <a:t>EPROM</a:t>
              </a:r>
              <a:endParaRPr i="1" sz="1500">
                <a:solidFill>
                  <a:schemeClr val="lt1"/>
                </a:solidFill>
                <a:latin typeface="Calibri"/>
                <a:ea typeface="Calibri"/>
                <a:cs typeface="Calibri"/>
                <a:sym typeface="Calibri"/>
              </a:endParaRPr>
            </a:p>
          </p:txBody>
        </p:sp>
        <p:sp>
          <p:nvSpPr>
            <p:cNvPr id="169" name="Google Shape;169;p5"/>
            <p:cNvSpPr/>
            <p:nvPr/>
          </p:nvSpPr>
          <p:spPr>
            <a:xfrm>
              <a:off x="4216326" y="3846792"/>
              <a:ext cx="1353684" cy="676842"/>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5"/>
            <p:cNvSpPr txBox="1"/>
            <p:nvPr/>
          </p:nvSpPr>
          <p:spPr>
            <a:xfrm>
              <a:off x="4216326" y="3846792"/>
              <a:ext cx="1353684" cy="676842"/>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None/>
              </a:pPr>
              <a:r>
                <a:rPr i="1" lang="en-US" sz="1500">
                  <a:solidFill>
                    <a:schemeClr val="lt1"/>
                  </a:solidFill>
                  <a:latin typeface="Calibri"/>
                  <a:ea typeface="Calibri"/>
                  <a:cs typeface="Calibri"/>
                  <a:sym typeface="Calibri"/>
                </a:rPr>
                <a:t>EEPROM EAPROM</a:t>
              </a:r>
              <a:endParaRPr i="1" sz="1500">
                <a:solidFill>
                  <a:schemeClr val="lt1"/>
                </a:solidFill>
                <a:latin typeface="Calibri"/>
                <a:ea typeface="Calibri"/>
                <a:cs typeface="Calibri"/>
                <a:sym typeface="Calibri"/>
              </a:endParaRPr>
            </a:p>
          </p:txBody>
        </p:sp>
        <p:sp>
          <p:nvSpPr>
            <p:cNvPr id="171" name="Google Shape;171;p5"/>
            <p:cNvSpPr/>
            <p:nvPr/>
          </p:nvSpPr>
          <p:spPr>
            <a:xfrm>
              <a:off x="5515863" y="1924560"/>
              <a:ext cx="1353684" cy="676842"/>
            </a:xfrm>
            <a:prstGeom prst="rect">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5"/>
            <p:cNvSpPr txBox="1"/>
            <p:nvPr/>
          </p:nvSpPr>
          <p:spPr>
            <a:xfrm>
              <a:off x="5515863" y="1924560"/>
              <a:ext cx="1353684" cy="676842"/>
            </a:xfrm>
            <a:prstGeom prst="rect">
              <a:avLst/>
            </a:prstGeom>
            <a:noFill/>
            <a:ln>
              <a:noFill/>
            </a:ln>
          </p:spPr>
          <p:txBody>
            <a:bodyPr anchorCtr="0" anchor="ctr" bIns="9525" lIns="9525" spcFirstLastPara="1" rIns="9525" wrap="square" tIns="9525">
              <a:noAutofit/>
            </a:bodyPr>
            <a:lstStyle/>
            <a:p>
              <a:pPr indent="0" lvl="0" marL="0" marR="0" rtl="0" algn="ctr">
                <a:lnSpc>
                  <a:spcPct val="90000"/>
                </a:lnSpc>
                <a:spcBef>
                  <a:spcPts val="0"/>
                </a:spcBef>
                <a:spcAft>
                  <a:spcPts val="0"/>
                </a:spcAft>
                <a:buNone/>
              </a:pPr>
              <a:r>
                <a:rPr i="1" lang="en-US" sz="1500">
                  <a:solidFill>
                    <a:schemeClr val="lt1"/>
                  </a:solidFill>
                  <a:latin typeface="Calibri"/>
                  <a:ea typeface="Calibri"/>
                  <a:cs typeface="Calibri"/>
                  <a:sym typeface="Calibri"/>
                </a:rPr>
                <a:t>Programmable ROM</a:t>
              </a:r>
              <a:endParaRPr i="1" sz="1500">
                <a:solidFill>
                  <a:schemeClr val="lt1"/>
                </a:solidFill>
                <a:latin typeface="Calibri"/>
                <a:ea typeface="Calibri"/>
                <a:cs typeface="Calibri"/>
                <a:sym typeface="Calibri"/>
              </a:endParaRPr>
            </a:p>
          </p:txBody>
        </p:sp>
      </p:grpSp>
      <p:sp>
        <p:nvSpPr>
          <p:cNvPr id="173" name="Google Shape;173;p5"/>
          <p:cNvSpPr txBox="1"/>
          <p:nvPr/>
        </p:nvSpPr>
        <p:spPr>
          <a:xfrm>
            <a:off x="2123728" y="476672"/>
            <a:ext cx="7017414" cy="691759"/>
          </a:xfrm>
          <a:prstGeom prst="rect">
            <a:avLst/>
          </a:prstGeom>
          <a:solidFill>
            <a:schemeClr val="lt1"/>
          </a:solidFill>
          <a:ln cap="flat" cmpd="sng" w="25400">
            <a:solidFill>
              <a:srgbClr val="F49900"/>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ctr">
              <a:spcBef>
                <a:spcPts val="0"/>
              </a:spcBef>
              <a:spcAft>
                <a:spcPts val="0"/>
              </a:spcAft>
              <a:buClr>
                <a:srgbClr val="E36C09"/>
              </a:buClr>
              <a:buSzPts val="3200"/>
              <a:buFont typeface="Arial"/>
              <a:buNone/>
            </a:pPr>
            <a:r>
              <a:rPr b="1" lang="en-US" sz="3200">
                <a:solidFill>
                  <a:srgbClr val="E36C09"/>
                </a:solidFill>
                <a:latin typeface="Calibri"/>
                <a:ea typeface="Calibri"/>
                <a:cs typeface="Calibri"/>
                <a:sym typeface="Calibri"/>
              </a:rPr>
              <a:t>Pengertian Memori Semikonduktor</a:t>
            </a:r>
            <a:endParaRPr b="1" sz="3200">
              <a:solidFill>
                <a:srgbClr val="E36C09"/>
              </a:solidFill>
              <a:latin typeface="Calibri"/>
              <a:ea typeface="Calibri"/>
              <a:cs typeface="Calibri"/>
              <a:sym typeface="Calibri"/>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nvSpPr>
        <p:spPr>
          <a:xfrm>
            <a:off x="2092664" y="490320"/>
            <a:ext cx="5722640" cy="691759"/>
          </a:xfrm>
          <a:prstGeom prst="rect">
            <a:avLst/>
          </a:prstGeom>
          <a:solidFill>
            <a:schemeClr val="lt1"/>
          </a:solidFill>
          <a:ln cap="flat" cmpd="sng" w="25400">
            <a:solidFill>
              <a:srgbClr val="F499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rgbClr val="0C0C0C"/>
              </a:buClr>
              <a:buSzPts val="3200"/>
              <a:buFont typeface="Arial"/>
              <a:buNone/>
            </a:pPr>
            <a:r>
              <a:rPr b="1" i="1" lang="en-US" sz="3200">
                <a:solidFill>
                  <a:srgbClr val="0C0C0C"/>
                </a:solidFill>
                <a:latin typeface="Calibri"/>
                <a:ea typeface="Calibri"/>
                <a:cs typeface="Calibri"/>
                <a:sym typeface="Calibri"/>
              </a:rPr>
              <a:t>Random Access Memory </a:t>
            </a:r>
            <a:r>
              <a:rPr b="1" lang="en-US" sz="3200">
                <a:solidFill>
                  <a:srgbClr val="0C0C0C"/>
                </a:solidFill>
                <a:latin typeface="Calibri"/>
                <a:ea typeface="Calibri"/>
                <a:cs typeface="Calibri"/>
                <a:sym typeface="Calibri"/>
              </a:rPr>
              <a:t>(RAM)</a:t>
            </a:r>
            <a:endParaRPr b="1" i="1" sz="3200">
              <a:solidFill>
                <a:srgbClr val="0C0C0C"/>
              </a:solidFill>
              <a:latin typeface="Calibri"/>
              <a:ea typeface="Calibri"/>
              <a:cs typeface="Calibri"/>
              <a:sym typeface="Calibri"/>
            </a:endParaRPr>
          </a:p>
        </p:txBody>
      </p:sp>
      <p:sp>
        <p:nvSpPr>
          <p:cNvPr id="179" name="Google Shape;179;p6"/>
          <p:cNvSpPr/>
          <p:nvPr>
            <p:ph idx="1" type="body"/>
          </p:nvPr>
        </p:nvSpPr>
        <p:spPr>
          <a:xfrm>
            <a:off x="971600" y="1628800"/>
            <a:ext cx="7560842" cy="4176464"/>
          </a:xfrm>
          <a:prstGeom prst="snip2DiagRect">
            <a:avLst>
              <a:gd fmla="val 0" name="adj1"/>
              <a:gd fmla="val 16667" name="adj2"/>
            </a:avLst>
          </a:prstGeom>
          <a:noFill/>
          <a:ln cap="flat" cmpd="sng" w="38100">
            <a:solidFill>
              <a:srgbClr val="F49900"/>
            </a:solidFill>
            <a:prstDash val="dash"/>
            <a:round/>
            <a:headEnd len="sm" w="sm" type="none"/>
            <a:tailEnd len="sm" w="sm" type="none"/>
          </a:ln>
        </p:spPr>
        <p:txBody>
          <a:bodyPr anchorCtr="0" anchor="ctr" bIns="45700" lIns="91425" spcFirstLastPara="1" rIns="91425" wrap="square" tIns="45700">
            <a:normAutofit/>
          </a:bodyPr>
          <a:lstStyle/>
          <a:p>
            <a:pPr indent="0" lvl="0" marL="0" rtl="0" algn="just">
              <a:spcBef>
                <a:spcPts val="0"/>
              </a:spcBef>
              <a:spcAft>
                <a:spcPts val="0"/>
              </a:spcAft>
              <a:buClr>
                <a:schemeClr val="dk1"/>
              </a:buClr>
              <a:buSzPts val="2400"/>
              <a:buNone/>
            </a:pPr>
            <a:r>
              <a:rPr lang="en-US" sz="2400"/>
              <a:t>RAM adalah salah satu jenis memori semikonduktor dengan proses akses data dilakukan secara acak pada sel-sel memori. Ram dibagi menjadi 2 jenis:</a:t>
            </a:r>
            <a:endParaRPr/>
          </a:p>
          <a:p>
            <a:pPr indent="-457200" lvl="0" marL="457200" rtl="0" algn="just">
              <a:spcBef>
                <a:spcPts val="480"/>
              </a:spcBef>
              <a:spcAft>
                <a:spcPts val="0"/>
              </a:spcAft>
              <a:buClr>
                <a:schemeClr val="dk1"/>
              </a:buClr>
              <a:buSzPts val="2400"/>
              <a:buAutoNum type="arabicPeriod"/>
            </a:pPr>
            <a:r>
              <a:rPr lang="en-US" sz="2400"/>
              <a:t>Static RAM (SRAM): Terdiri atas rangkaian </a:t>
            </a:r>
            <a:r>
              <a:rPr i="1" lang="en-US" sz="2400"/>
              <a:t>bistable flip-flop. </a:t>
            </a:r>
            <a:r>
              <a:rPr lang="en-US" sz="2400"/>
              <a:t>Sifatnya statis. Data akan tetap utuh selama ada tegangan listrik.</a:t>
            </a:r>
            <a:endParaRPr/>
          </a:p>
          <a:p>
            <a:pPr indent="-457200" lvl="0" marL="457200" rtl="0" algn="just">
              <a:spcBef>
                <a:spcPts val="480"/>
              </a:spcBef>
              <a:spcAft>
                <a:spcPts val="0"/>
              </a:spcAft>
              <a:buClr>
                <a:schemeClr val="dk1"/>
              </a:buClr>
              <a:buSzPts val="2400"/>
              <a:buAutoNum type="arabicPeriod"/>
            </a:pPr>
            <a:r>
              <a:rPr lang="en-US" sz="2400"/>
              <a:t>Dynamic RAM (DRAM): Menggunakan kombinasi transistor dan kapasitor. Sifatnya dinamis. Data yang tersimpan selama tegangan mengalir dapat hilang atau berkurang.</a:t>
            </a:r>
            <a:endParaRPr sz="2500"/>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7"/>
          <p:cNvSpPr txBox="1"/>
          <p:nvPr/>
        </p:nvSpPr>
        <p:spPr>
          <a:xfrm>
            <a:off x="2065368" y="476672"/>
            <a:ext cx="5722640" cy="691759"/>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rgbClr val="0C0C0C"/>
              </a:buClr>
              <a:buSzPts val="3200"/>
              <a:buFont typeface="Arial"/>
              <a:buNone/>
            </a:pPr>
            <a:r>
              <a:rPr b="1" lang="en-US" sz="3200">
                <a:solidFill>
                  <a:srgbClr val="0C0C0C"/>
                </a:solidFill>
                <a:latin typeface="Calibri"/>
                <a:ea typeface="Calibri"/>
                <a:cs typeface="Calibri"/>
                <a:sym typeface="Calibri"/>
              </a:rPr>
              <a:t>Jenis RAM yang beredar (1)</a:t>
            </a:r>
            <a:endParaRPr b="1" sz="3200">
              <a:solidFill>
                <a:srgbClr val="0C0C0C"/>
              </a:solidFill>
              <a:latin typeface="Calibri"/>
              <a:ea typeface="Calibri"/>
              <a:cs typeface="Calibri"/>
              <a:sym typeface="Calibri"/>
            </a:endParaRPr>
          </a:p>
        </p:txBody>
      </p:sp>
      <p:sp>
        <p:nvSpPr>
          <p:cNvPr id="185" name="Google Shape;185;p7"/>
          <p:cNvSpPr/>
          <p:nvPr>
            <p:ph idx="1" type="body"/>
          </p:nvPr>
        </p:nvSpPr>
        <p:spPr>
          <a:xfrm>
            <a:off x="827584" y="1484784"/>
            <a:ext cx="7560838" cy="4464496"/>
          </a:xfrm>
          <a:prstGeom prst="snip2DiagRect">
            <a:avLst>
              <a:gd fmla="val 0" name="adj1"/>
              <a:gd fmla="val 16667" name="adj2"/>
            </a:avLst>
          </a:prstGeom>
          <a:noFill/>
          <a:ln cap="flat" cmpd="sng" w="38100">
            <a:solidFill>
              <a:srgbClr val="FFC000"/>
            </a:solidFill>
            <a:prstDash val="dash"/>
            <a:round/>
            <a:headEnd len="sm" w="sm" type="none"/>
            <a:tailEnd len="sm" w="sm" type="none"/>
          </a:ln>
        </p:spPr>
        <p:txBody>
          <a:bodyPr anchorCtr="0" anchor="ctr" bIns="45700" lIns="91425" spcFirstLastPara="1" rIns="91425" wrap="square" tIns="45700">
            <a:normAutofit/>
          </a:bodyPr>
          <a:lstStyle/>
          <a:p>
            <a:pPr indent="-457200" lvl="0" marL="457200" rtl="0" algn="just">
              <a:spcBef>
                <a:spcPts val="0"/>
              </a:spcBef>
              <a:spcAft>
                <a:spcPts val="0"/>
              </a:spcAft>
              <a:buClr>
                <a:schemeClr val="dk1"/>
              </a:buClr>
              <a:buSzPts val="2400"/>
              <a:buAutoNum type="arabicPeriod"/>
            </a:pPr>
            <a:r>
              <a:rPr lang="en-US" sz="2400"/>
              <a:t>FPM (</a:t>
            </a:r>
            <a:r>
              <a:rPr i="1" lang="en-US" sz="2400"/>
              <a:t>Fast Page Mode</a:t>
            </a:r>
            <a:r>
              <a:rPr lang="en-US" sz="2400"/>
              <a:t>): Jenis RAM generasi lama. Menerapkan modul SIMM (</a:t>
            </a:r>
            <a:r>
              <a:rPr i="1" lang="en-US" sz="2400"/>
              <a:t>Single Inline Memory Module</a:t>
            </a:r>
            <a:r>
              <a:rPr lang="en-US" sz="2400"/>
              <a:t>).</a:t>
            </a:r>
            <a:endParaRPr/>
          </a:p>
          <a:p>
            <a:pPr indent="-457200" lvl="0" marL="457200" rtl="0" algn="just">
              <a:spcBef>
                <a:spcPts val="480"/>
              </a:spcBef>
              <a:spcAft>
                <a:spcPts val="0"/>
              </a:spcAft>
              <a:buClr>
                <a:schemeClr val="dk1"/>
              </a:buClr>
              <a:buSzPts val="2400"/>
              <a:buAutoNum type="arabicPeriod"/>
            </a:pPr>
            <a:r>
              <a:rPr lang="en-US" sz="2400"/>
              <a:t>EDORAM (</a:t>
            </a:r>
            <a:r>
              <a:rPr i="1" lang="en-US" sz="2400"/>
              <a:t>Extended Data Output RAM</a:t>
            </a:r>
            <a:r>
              <a:rPr lang="en-US" sz="2400"/>
              <a:t>): Jenis RAM generasi awal. Dalam pemasangannnya di </a:t>
            </a:r>
            <a:r>
              <a:rPr i="1" lang="en-US" sz="2400"/>
              <a:t>mainboard</a:t>
            </a:r>
            <a:r>
              <a:rPr lang="en-US" sz="2400"/>
              <a:t> dapat berjumlah lebih dari satu. Adanya sebuah </a:t>
            </a:r>
            <a:r>
              <a:rPr i="1" lang="en-US" sz="2400"/>
              <a:t>notch</a:t>
            </a:r>
            <a:r>
              <a:rPr lang="en-US" sz="2400"/>
              <a:t> pada pin.</a:t>
            </a:r>
            <a:endParaRPr/>
          </a:p>
          <a:p>
            <a:pPr indent="-457200" lvl="0" marL="457200" rtl="0" algn="just">
              <a:spcBef>
                <a:spcPts val="480"/>
              </a:spcBef>
              <a:spcAft>
                <a:spcPts val="0"/>
              </a:spcAft>
              <a:buClr>
                <a:schemeClr val="dk1"/>
              </a:buClr>
              <a:buSzPts val="2400"/>
              <a:buAutoNum type="arabicPeriod"/>
            </a:pPr>
            <a:r>
              <a:rPr lang="en-US" sz="2400"/>
              <a:t>SDRAM (</a:t>
            </a:r>
            <a:r>
              <a:rPr i="1" lang="en-US" sz="2400"/>
              <a:t>Synchronous Dynamic RAM</a:t>
            </a:r>
            <a:r>
              <a:rPr lang="en-US" sz="2400"/>
              <a:t>): Kecepatan lebih tinggi dari generasi sebelumnya. Jumlah pin sebanyak 168. Pada kaki-kaki pin terdapat dua </a:t>
            </a:r>
            <a:r>
              <a:rPr i="1" lang="en-US" sz="2400"/>
              <a:t>notch</a:t>
            </a:r>
            <a:r>
              <a:rPr lang="en-US" sz="2400"/>
              <a:t>.</a:t>
            </a:r>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nvSpPr>
        <p:spPr>
          <a:xfrm>
            <a:off x="2123728" y="472904"/>
            <a:ext cx="5722640" cy="691759"/>
          </a:xfrm>
          <a:prstGeom prst="rect">
            <a:avLst/>
          </a:prstGeom>
          <a:solidFill>
            <a:schemeClr val="lt1"/>
          </a:solidFill>
          <a:ln cap="flat" cmpd="sng" w="25400">
            <a:solidFill>
              <a:schemeClr val="accent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rgbClr val="0C0C0C"/>
              </a:buClr>
              <a:buSzPts val="3200"/>
              <a:buFont typeface="Arial"/>
              <a:buNone/>
            </a:pPr>
            <a:r>
              <a:rPr b="1" lang="en-US" sz="3200">
                <a:solidFill>
                  <a:srgbClr val="0C0C0C"/>
                </a:solidFill>
                <a:latin typeface="Calibri"/>
                <a:ea typeface="Calibri"/>
                <a:cs typeface="Calibri"/>
                <a:sym typeface="Calibri"/>
              </a:rPr>
              <a:t>Jenis RAM yang beredar (2)</a:t>
            </a:r>
            <a:endParaRPr b="1" sz="3200">
              <a:solidFill>
                <a:srgbClr val="0C0C0C"/>
              </a:solidFill>
              <a:latin typeface="Calibri"/>
              <a:ea typeface="Calibri"/>
              <a:cs typeface="Calibri"/>
              <a:sym typeface="Calibri"/>
            </a:endParaRPr>
          </a:p>
        </p:txBody>
      </p:sp>
      <p:sp>
        <p:nvSpPr>
          <p:cNvPr id="191" name="Google Shape;191;p8"/>
          <p:cNvSpPr/>
          <p:nvPr>
            <p:ph idx="1" type="body"/>
          </p:nvPr>
        </p:nvSpPr>
        <p:spPr>
          <a:xfrm>
            <a:off x="882589" y="1412776"/>
            <a:ext cx="7378822" cy="4464496"/>
          </a:xfrm>
          <a:prstGeom prst="snip2DiagRect">
            <a:avLst>
              <a:gd fmla="val 0" name="adj1"/>
              <a:gd fmla="val 16667" name="adj2"/>
            </a:avLst>
          </a:prstGeom>
          <a:noFill/>
          <a:ln cap="flat" cmpd="sng" w="38100">
            <a:solidFill>
              <a:srgbClr val="FFC000"/>
            </a:solidFill>
            <a:prstDash val="dash"/>
            <a:round/>
            <a:headEnd len="sm" w="sm" type="none"/>
            <a:tailEnd len="sm" w="sm" type="none"/>
          </a:ln>
        </p:spPr>
        <p:txBody>
          <a:bodyPr anchorCtr="0" anchor="ctr" bIns="45700" lIns="91425" spcFirstLastPara="1" rIns="91425" wrap="square" tIns="45700">
            <a:normAutofit/>
          </a:bodyPr>
          <a:lstStyle/>
          <a:p>
            <a:pPr indent="-457200" lvl="0" marL="457200" rtl="0" algn="just">
              <a:spcBef>
                <a:spcPts val="0"/>
              </a:spcBef>
              <a:spcAft>
                <a:spcPts val="0"/>
              </a:spcAft>
              <a:buClr>
                <a:schemeClr val="dk1"/>
              </a:buClr>
              <a:buSzPts val="2200"/>
              <a:buFont typeface="Calibri"/>
              <a:buAutoNum type="arabicPeriod" startAt="4"/>
            </a:pPr>
            <a:r>
              <a:rPr lang="en-US" sz="2200"/>
              <a:t>DDR RAM (</a:t>
            </a:r>
            <a:r>
              <a:rPr i="1" lang="en-US" sz="2200"/>
              <a:t>Double Data Rate RAM</a:t>
            </a:r>
            <a:r>
              <a:rPr lang="en-US" sz="2200"/>
              <a:t>): Generasi dinamis. Memiliki 184 pin dengan satu </a:t>
            </a:r>
            <a:r>
              <a:rPr i="1" lang="en-US" sz="2200"/>
              <a:t>notch </a:t>
            </a:r>
            <a:r>
              <a:rPr lang="en-US" sz="2200"/>
              <a:t>di kakinya. (DDR, DDR2, DDR3).</a:t>
            </a:r>
            <a:endParaRPr sz="2200"/>
          </a:p>
          <a:p>
            <a:pPr indent="-457200" lvl="0" marL="457200" rtl="0" algn="just">
              <a:spcBef>
                <a:spcPts val="440"/>
              </a:spcBef>
              <a:spcAft>
                <a:spcPts val="0"/>
              </a:spcAft>
              <a:buClr>
                <a:schemeClr val="dk1"/>
              </a:buClr>
              <a:buSzPts val="2200"/>
              <a:buFont typeface="Calibri"/>
              <a:buAutoNum type="arabicPeriod" startAt="4"/>
            </a:pPr>
            <a:r>
              <a:rPr lang="en-US" sz="2200"/>
              <a:t>RDRAM (</a:t>
            </a:r>
            <a:r>
              <a:rPr i="1" lang="en-US" sz="2200"/>
              <a:t>Rambus Dynamic RAM</a:t>
            </a:r>
            <a:r>
              <a:rPr lang="en-US" sz="2200"/>
              <a:t>): Mampu mendukung kecepatan </a:t>
            </a:r>
            <a:r>
              <a:rPr i="1" lang="en-US" sz="2200"/>
              <a:t>bus</a:t>
            </a:r>
            <a:r>
              <a:rPr lang="en-US" sz="2200"/>
              <a:t> hingga 800 MHz tetapi memiliki jalur data yang sempit, yaitu 8 bit. Memiliki </a:t>
            </a:r>
            <a:r>
              <a:rPr i="1" lang="en-US" sz="2200"/>
              <a:t>heat sink</a:t>
            </a:r>
            <a:r>
              <a:rPr lang="en-US" sz="2200"/>
              <a:t>, jumlah pin 232 dan hanya dapat digunakan </a:t>
            </a:r>
            <a:r>
              <a:rPr i="1" lang="en-US" sz="2200"/>
              <a:t>motherboard</a:t>
            </a:r>
            <a:r>
              <a:rPr lang="en-US" sz="2200"/>
              <a:t> yang memiliki </a:t>
            </a:r>
            <a:r>
              <a:rPr i="1" lang="en-US" sz="2200"/>
              <a:t>memory controller </a:t>
            </a:r>
            <a:r>
              <a:rPr lang="en-US" sz="2200"/>
              <a:t>misalnya 3dfx seri Voodoo4.</a:t>
            </a:r>
            <a:endParaRPr sz="2200"/>
          </a:p>
          <a:p>
            <a:pPr indent="-457200" lvl="0" marL="457200" rtl="0" algn="just">
              <a:spcBef>
                <a:spcPts val="480"/>
              </a:spcBef>
              <a:spcAft>
                <a:spcPts val="0"/>
              </a:spcAft>
              <a:buClr>
                <a:schemeClr val="dk1"/>
              </a:buClr>
              <a:buSzPts val="2200"/>
              <a:buFont typeface="Calibri"/>
              <a:buAutoNum type="arabicPeriod" startAt="4"/>
            </a:pPr>
            <a:r>
              <a:rPr lang="en-US" sz="2200"/>
              <a:t>NVRAM (</a:t>
            </a:r>
            <a:r>
              <a:rPr i="1" lang="en-US" sz="2200"/>
              <a:t>Non-Volatile RAM</a:t>
            </a:r>
            <a:r>
              <a:rPr lang="en-US" sz="2200"/>
              <a:t>): digunakan untuk menyimpan </a:t>
            </a:r>
            <a:r>
              <a:rPr i="1" lang="en-US" sz="2200"/>
              <a:t>firmware</a:t>
            </a:r>
            <a:r>
              <a:rPr lang="en-US" sz="2200"/>
              <a:t> dan konfigurasi </a:t>
            </a:r>
            <a:r>
              <a:rPr i="1" lang="en-US" sz="2200"/>
              <a:t>Router</a:t>
            </a:r>
            <a:r>
              <a:rPr i="1" lang="en-US" sz="2400"/>
              <a:t>.</a:t>
            </a:r>
            <a:endParaRPr sz="2400"/>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9"/>
          <p:cNvSpPr txBox="1"/>
          <p:nvPr/>
        </p:nvSpPr>
        <p:spPr>
          <a:xfrm>
            <a:off x="3491880" y="4697929"/>
            <a:ext cx="2160240"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C0C0C"/>
                </a:solidFill>
                <a:latin typeface="Calibri"/>
                <a:ea typeface="Calibri"/>
                <a:cs typeface="Calibri"/>
                <a:sym typeface="Calibri"/>
              </a:rPr>
              <a:t>RAM DDR3</a:t>
            </a:r>
            <a:endParaRPr b="1" sz="3200">
              <a:solidFill>
                <a:srgbClr val="0C0C0C"/>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p:txBody>
      </p:sp>
      <p:pic>
        <p:nvPicPr>
          <p:cNvPr id="197" name="Google Shape;197;p9"/>
          <p:cNvPicPr preferRelativeResize="0"/>
          <p:nvPr/>
        </p:nvPicPr>
        <p:blipFill rotWithShape="1">
          <a:blip r:embed="rId3">
            <a:alphaModFix/>
          </a:blip>
          <a:srcRect b="43489" l="0" r="1826" t="24865"/>
          <a:stretch/>
        </p:blipFill>
        <p:spPr>
          <a:xfrm>
            <a:off x="539551" y="2166090"/>
            <a:ext cx="8064898" cy="1949756"/>
          </a:xfrm>
          <a:prstGeom prst="rect">
            <a:avLst/>
          </a:prstGeom>
          <a:noFill/>
          <a:ln>
            <a:noFill/>
          </a:ln>
        </p:spPr>
      </p:pic>
      <p:sp>
        <p:nvSpPr>
          <p:cNvPr id="198" name="Google Shape;198;p9"/>
          <p:cNvSpPr txBox="1"/>
          <p:nvPr/>
        </p:nvSpPr>
        <p:spPr>
          <a:xfrm flipH="1">
            <a:off x="6588224" y="5805264"/>
            <a:ext cx="477881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Sumber: dokumen penerbit</a:t>
            </a:r>
            <a:endParaRPr sz="1600">
              <a:solidFill>
                <a:schemeClr val="dk1"/>
              </a:solidFill>
              <a:latin typeface="Calibri"/>
              <a:ea typeface="Calibri"/>
              <a:cs typeface="Calibri"/>
              <a:sym typeface="Calibri"/>
            </a:endParaRPr>
          </a:p>
        </p:txBody>
      </p:sp>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plate PPT K13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2015-05-08T02:58:52Z</dcterms:created>
  <dc:creator>USER</dc:creator>
</cp:coreProperties>
</file>