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85" r:id="rId2"/>
    <p:sldId id="320" r:id="rId3"/>
    <p:sldId id="277" r:id="rId4"/>
    <p:sldId id="328" r:id="rId5"/>
    <p:sldId id="348" r:id="rId6"/>
    <p:sldId id="349" r:id="rId7"/>
    <p:sldId id="390" r:id="rId8"/>
    <p:sldId id="352" r:id="rId9"/>
    <p:sldId id="350" r:id="rId10"/>
    <p:sldId id="386" r:id="rId11"/>
    <p:sldId id="388" r:id="rId12"/>
    <p:sldId id="389" r:id="rId13"/>
    <p:sldId id="391" r:id="rId14"/>
    <p:sldId id="392" r:id="rId15"/>
    <p:sldId id="355" r:id="rId16"/>
    <p:sldId id="359" r:id="rId17"/>
    <p:sldId id="394" r:id="rId18"/>
    <p:sldId id="395" r:id="rId19"/>
    <p:sldId id="396" r:id="rId20"/>
    <p:sldId id="3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53735"/>
    <a:srgbClr val="3A1953"/>
    <a:srgbClr val="9E0000"/>
    <a:srgbClr val="421C5E"/>
    <a:srgbClr val="4F3D65"/>
    <a:srgbClr val="8E0000"/>
    <a:srgbClr val="B45608"/>
    <a:srgbClr val="FFCC66"/>
    <a:srgbClr val="FAB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94454" autoAdjust="0"/>
  </p:normalViewPr>
  <p:slideViewPr>
    <p:cSldViewPr>
      <p:cViewPr varScale="1">
        <p:scale>
          <a:sx n="99" d="100"/>
          <a:sy n="99" d="100"/>
        </p:scale>
        <p:origin x="-1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Sistem</a:t>
          </a:r>
          <a:r>
            <a:rPr lang="en-GB" dirty="0" smtClean="0"/>
            <a:t> </a:t>
          </a:r>
          <a:r>
            <a:rPr lang="en-GB" dirty="0" err="1" smtClean="0"/>
            <a:t>Bilangan</a:t>
          </a:r>
          <a:endParaRPr lang="en-GB" dirty="0"/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Penerapan</a:t>
          </a:r>
          <a:r>
            <a:rPr lang="en-GB" dirty="0" smtClean="0"/>
            <a:t> </a:t>
          </a:r>
          <a:r>
            <a:rPr lang="en-GB" dirty="0" err="1" smtClean="0"/>
            <a:t>Sistem</a:t>
          </a:r>
          <a:r>
            <a:rPr lang="en-GB" dirty="0" smtClean="0"/>
            <a:t> </a:t>
          </a:r>
          <a:r>
            <a:rPr lang="en-GB" dirty="0" err="1" smtClean="0"/>
            <a:t>Bilangan</a:t>
          </a:r>
          <a:r>
            <a:rPr lang="en-GB" dirty="0" smtClean="0"/>
            <a:t> </a:t>
          </a:r>
          <a:endParaRPr lang="en-GB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4FEA1073-9420-45A6-AE55-82005300DA4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smtClean="0"/>
            <a:t>Format </a:t>
          </a:r>
          <a:r>
            <a:rPr lang="en-GB" dirty="0" err="1" smtClean="0"/>
            <a:t>Bilangan</a:t>
          </a:r>
          <a:r>
            <a:rPr lang="en-GB" dirty="0" smtClean="0"/>
            <a:t> </a:t>
          </a:r>
          <a:endParaRPr lang="en-GB" dirty="0"/>
        </a:p>
      </dgm:t>
    </dgm:pt>
    <dgm:pt modelId="{B9C9C5F7-5C84-4E21-97EF-50A2416849B0}" type="parTrans" cxnId="{77DE658D-7754-4222-A77D-6CF6E23C0A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EFA4E16B-DF7C-405C-A36E-3F3B437902BF}" type="sibTrans" cxnId="{77DE658D-7754-4222-A77D-6CF6E23C0A03}">
      <dgm:prSet/>
      <dgm:spPr/>
      <dgm:t>
        <a:bodyPr/>
        <a:lstStyle/>
        <a:p>
          <a:endParaRPr lang="en-GB"/>
        </a:p>
      </dgm:t>
    </dgm:pt>
    <dgm:pt modelId="{C0009F13-0ED2-47C0-91B3-5190986A435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Konversi</a:t>
          </a:r>
          <a:r>
            <a:rPr lang="en-GB" dirty="0" smtClean="0"/>
            <a:t> </a:t>
          </a:r>
          <a:r>
            <a:rPr lang="en-GB" dirty="0" err="1" smtClean="0"/>
            <a:t>Bilangan</a:t>
          </a:r>
          <a:endParaRPr lang="en-GB" dirty="0"/>
        </a:p>
      </dgm:t>
    </dgm:pt>
    <dgm:pt modelId="{7294CB1F-2A94-41D4-9A15-3E09444617B0}" type="parTrans" cxnId="{0E094F3A-37B9-4882-88EC-75175B3935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24081914-EADA-4BAF-93DC-BE1330236E87}" type="sibTrans" cxnId="{0E094F3A-37B9-4882-88EC-75175B3935FA}">
      <dgm:prSet/>
      <dgm:spPr/>
      <dgm:t>
        <a:bodyPr/>
        <a:lstStyle/>
        <a:p>
          <a:endParaRPr lang="en-GB"/>
        </a:p>
      </dgm:t>
    </dgm:pt>
    <dgm:pt modelId="{AB79DA64-262F-4424-BF86-4754EB938A6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Sistem</a:t>
          </a:r>
          <a:r>
            <a:rPr lang="en-GB" dirty="0" smtClean="0"/>
            <a:t> </a:t>
          </a:r>
          <a:r>
            <a:rPr lang="en-GB" dirty="0" err="1" smtClean="0"/>
            <a:t>Penyandian</a:t>
          </a:r>
          <a:r>
            <a:rPr lang="en-GB" dirty="0" smtClean="0"/>
            <a:t> </a:t>
          </a:r>
          <a:r>
            <a:rPr lang="en-GB" dirty="0" err="1" smtClean="0"/>
            <a:t>Bilangan</a:t>
          </a:r>
          <a:endParaRPr lang="en-GB" dirty="0"/>
        </a:p>
      </dgm:t>
    </dgm:pt>
    <dgm:pt modelId="{524D4E5C-8987-45FD-B3A5-78D4C0037292}" type="parTrans" cxnId="{DAE3954E-BBF7-4CB8-8ADF-AA6DD2F9558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A538C956-2E8E-4BB3-9B36-F40884973405}" type="sibTrans" cxnId="{DAE3954E-BBF7-4CB8-8ADF-AA6DD2F95580}">
      <dgm:prSet/>
      <dgm:spPr/>
      <dgm:t>
        <a:bodyPr/>
        <a:lstStyle/>
        <a:p>
          <a:endParaRPr lang="en-GB"/>
        </a:p>
      </dgm:t>
    </dgm:pt>
    <dgm:pt modelId="{68FD820C-77F9-4BD9-88D6-8CE9E8621F74}" type="pres">
      <dgm:prSet presAssocID="{1544EF7C-99F7-4510-B542-73A675E6B0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B1313A32-C731-473D-8AEE-CB32C7854300}" type="pres">
      <dgm:prSet presAssocID="{89A0FDB7-6186-49A4-9EE1-2A52502ECBFE}" presName="hierRoot1" presStyleCnt="0">
        <dgm:presLayoutVars>
          <dgm:hierBranch val="init"/>
        </dgm:presLayoutVars>
      </dgm:prSet>
      <dgm:spPr/>
    </dgm:pt>
    <dgm:pt modelId="{5FB83784-3D82-4092-B088-C0BEEF56B4FA}" type="pres">
      <dgm:prSet presAssocID="{89A0FDB7-6186-49A4-9EE1-2A52502ECBFE}" presName="rootComposite1" presStyleCnt="0"/>
      <dgm:spPr/>
    </dgm:pt>
    <dgm:pt modelId="{764CAEB2-9F1C-4719-AB70-0E600FDA4CBD}" type="pres">
      <dgm:prSet presAssocID="{89A0FDB7-6186-49A4-9EE1-2A52502ECB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08A91CBF-F887-41E4-921F-026B0C149F31}" type="pres">
      <dgm:prSet presAssocID="{89A0FDB7-6186-49A4-9EE1-2A52502ECBFE}" presName="rootConnector1" presStyleLbl="node1" presStyleIdx="0" presStyleCnt="0"/>
      <dgm:spPr/>
      <dgm:t>
        <a:bodyPr/>
        <a:lstStyle/>
        <a:p>
          <a:endParaRPr lang="id-ID"/>
        </a:p>
      </dgm:t>
    </dgm:pt>
    <dgm:pt modelId="{9E2CA63D-B838-4C84-82EB-17F9A766C22A}" type="pres">
      <dgm:prSet presAssocID="{89A0FDB7-6186-49A4-9EE1-2A52502ECBFE}" presName="hierChild2" presStyleCnt="0"/>
      <dgm:spPr/>
    </dgm:pt>
    <dgm:pt modelId="{A27E79F6-761D-4AC9-9104-D7169BCE2F00}" type="pres">
      <dgm:prSet presAssocID="{BBDCFAE8-0890-40B1-A861-6D379C5B98FA}" presName="Name64" presStyleLbl="parChTrans1D2" presStyleIdx="0" presStyleCnt="4"/>
      <dgm:spPr/>
      <dgm:t>
        <a:bodyPr/>
        <a:lstStyle/>
        <a:p>
          <a:endParaRPr lang="id-ID"/>
        </a:p>
      </dgm:t>
    </dgm:pt>
    <dgm:pt modelId="{7F637309-2FD4-43E8-8B6D-83A6AFE4FA6E}" type="pres">
      <dgm:prSet presAssocID="{5CE330BC-A520-4B65-A6CB-4998781D87EE}" presName="hierRoot2" presStyleCnt="0">
        <dgm:presLayoutVars>
          <dgm:hierBranch val="init"/>
        </dgm:presLayoutVars>
      </dgm:prSet>
      <dgm:spPr/>
    </dgm:pt>
    <dgm:pt modelId="{8EBB5DC9-AF66-4E2B-AC91-C7D708EBFAD8}" type="pres">
      <dgm:prSet presAssocID="{5CE330BC-A520-4B65-A6CB-4998781D87EE}" presName="rootComposite" presStyleCnt="0"/>
      <dgm:spPr/>
    </dgm:pt>
    <dgm:pt modelId="{D57CB346-288C-4B19-80B6-93BFB4A1E74D}" type="pres">
      <dgm:prSet presAssocID="{5CE330BC-A520-4B65-A6CB-4998781D87E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ABCA4616-21F4-46E8-B6E1-17638BD14667}" type="pres">
      <dgm:prSet presAssocID="{5CE330BC-A520-4B65-A6CB-4998781D87EE}" presName="rootConnector" presStyleLbl="node2" presStyleIdx="0" presStyleCnt="4"/>
      <dgm:spPr/>
      <dgm:t>
        <a:bodyPr/>
        <a:lstStyle/>
        <a:p>
          <a:endParaRPr lang="id-ID"/>
        </a:p>
      </dgm:t>
    </dgm:pt>
    <dgm:pt modelId="{C948D3A7-4289-4BFC-8FE5-1B11C070E264}" type="pres">
      <dgm:prSet presAssocID="{5CE330BC-A520-4B65-A6CB-4998781D87EE}" presName="hierChild4" presStyleCnt="0"/>
      <dgm:spPr/>
    </dgm:pt>
    <dgm:pt modelId="{89C83947-000F-457E-84B3-94F3ECC83CC1}" type="pres">
      <dgm:prSet presAssocID="{5CE330BC-A520-4B65-A6CB-4998781D87EE}" presName="hierChild5" presStyleCnt="0"/>
      <dgm:spPr/>
    </dgm:pt>
    <dgm:pt modelId="{EC51E177-8858-430A-A592-D32A2C8F5258}" type="pres">
      <dgm:prSet presAssocID="{B9C9C5F7-5C84-4E21-97EF-50A2416849B0}" presName="Name64" presStyleLbl="parChTrans1D2" presStyleIdx="1" presStyleCnt="4"/>
      <dgm:spPr/>
      <dgm:t>
        <a:bodyPr/>
        <a:lstStyle/>
        <a:p>
          <a:endParaRPr lang="id-ID"/>
        </a:p>
      </dgm:t>
    </dgm:pt>
    <dgm:pt modelId="{DCA08D05-8D09-4A82-866A-9903E145ACB6}" type="pres">
      <dgm:prSet presAssocID="{4FEA1073-9420-45A6-AE55-82005300DA4D}" presName="hierRoot2" presStyleCnt="0">
        <dgm:presLayoutVars>
          <dgm:hierBranch val="init"/>
        </dgm:presLayoutVars>
      </dgm:prSet>
      <dgm:spPr/>
    </dgm:pt>
    <dgm:pt modelId="{0479198B-BF46-4E7D-8E1F-7DCBA706BB7F}" type="pres">
      <dgm:prSet presAssocID="{4FEA1073-9420-45A6-AE55-82005300DA4D}" presName="rootComposite" presStyleCnt="0"/>
      <dgm:spPr/>
    </dgm:pt>
    <dgm:pt modelId="{F73D75CA-B445-4E63-BF1A-34D81252B6D0}" type="pres">
      <dgm:prSet presAssocID="{4FEA1073-9420-45A6-AE55-82005300DA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C27BE499-BB63-47F4-93DE-841EA58B8403}" type="pres">
      <dgm:prSet presAssocID="{4FEA1073-9420-45A6-AE55-82005300DA4D}" presName="rootConnector" presStyleLbl="node2" presStyleIdx="1" presStyleCnt="4"/>
      <dgm:spPr/>
      <dgm:t>
        <a:bodyPr/>
        <a:lstStyle/>
        <a:p>
          <a:endParaRPr lang="id-ID"/>
        </a:p>
      </dgm:t>
    </dgm:pt>
    <dgm:pt modelId="{3DD0573E-3FC9-4FD0-A551-AE24D6614CA8}" type="pres">
      <dgm:prSet presAssocID="{4FEA1073-9420-45A6-AE55-82005300DA4D}" presName="hierChild4" presStyleCnt="0"/>
      <dgm:spPr/>
    </dgm:pt>
    <dgm:pt modelId="{CA72E0F6-C670-4947-BAD0-4D86C056D481}" type="pres">
      <dgm:prSet presAssocID="{4FEA1073-9420-45A6-AE55-82005300DA4D}" presName="hierChild5" presStyleCnt="0"/>
      <dgm:spPr/>
    </dgm:pt>
    <dgm:pt modelId="{42D2092D-8DF5-4BD1-BC19-D367C28F3467}" type="pres">
      <dgm:prSet presAssocID="{7294CB1F-2A94-41D4-9A15-3E09444617B0}" presName="Name64" presStyleLbl="parChTrans1D2" presStyleIdx="2" presStyleCnt="4"/>
      <dgm:spPr/>
      <dgm:t>
        <a:bodyPr/>
        <a:lstStyle/>
        <a:p>
          <a:endParaRPr lang="id-ID"/>
        </a:p>
      </dgm:t>
    </dgm:pt>
    <dgm:pt modelId="{40DA34D8-E096-4D3B-B8C9-407E5CA1C07E}" type="pres">
      <dgm:prSet presAssocID="{C0009F13-0ED2-47C0-91B3-5190986A435F}" presName="hierRoot2" presStyleCnt="0">
        <dgm:presLayoutVars>
          <dgm:hierBranch val="init"/>
        </dgm:presLayoutVars>
      </dgm:prSet>
      <dgm:spPr/>
    </dgm:pt>
    <dgm:pt modelId="{3F245AB5-79C7-4914-8CC3-886C4D037672}" type="pres">
      <dgm:prSet presAssocID="{C0009F13-0ED2-47C0-91B3-5190986A435F}" presName="rootComposite" presStyleCnt="0"/>
      <dgm:spPr/>
    </dgm:pt>
    <dgm:pt modelId="{883178ED-3D32-43E0-B837-599F45B1A705}" type="pres">
      <dgm:prSet presAssocID="{C0009F13-0ED2-47C0-91B3-5190986A435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F32EBE4-D5E1-4BE6-8A63-C7EEE70115DD}" type="pres">
      <dgm:prSet presAssocID="{C0009F13-0ED2-47C0-91B3-5190986A435F}" presName="rootConnector" presStyleLbl="node2" presStyleIdx="2" presStyleCnt="4"/>
      <dgm:spPr/>
      <dgm:t>
        <a:bodyPr/>
        <a:lstStyle/>
        <a:p>
          <a:endParaRPr lang="id-ID"/>
        </a:p>
      </dgm:t>
    </dgm:pt>
    <dgm:pt modelId="{C9B711D1-20D6-4826-AA41-464B3BD67545}" type="pres">
      <dgm:prSet presAssocID="{C0009F13-0ED2-47C0-91B3-5190986A435F}" presName="hierChild4" presStyleCnt="0"/>
      <dgm:spPr/>
    </dgm:pt>
    <dgm:pt modelId="{EA929C99-BB1E-48F5-8B97-1F81A252C536}" type="pres">
      <dgm:prSet presAssocID="{C0009F13-0ED2-47C0-91B3-5190986A435F}" presName="hierChild5" presStyleCnt="0"/>
      <dgm:spPr/>
    </dgm:pt>
    <dgm:pt modelId="{8453FA32-A4B5-4333-95F8-B19EE0FE5E9C}" type="pres">
      <dgm:prSet presAssocID="{524D4E5C-8987-45FD-B3A5-78D4C0037292}" presName="Name64" presStyleLbl="parChTrans1D2" presStyleIdx="3" presStyleCnt="4"/>
      <dgm:spPr/>
      <dgm:t>
        <a:bodyPr/>
        <a:lstStyle/>
        <a:p>
          <a:endParaRPr lang="id-ID"/>
        </a:p>
      </dgm:t>
    </dgm:pt>
    <dgm:pt modelId="{93E21D54-D315-4788-B16D-B11A1F11814E}" type="pres">
      <dgm:prSet presAssocID="{AB79DA64-262F-4424-BF86-4754EB938A6E}" presName="hierRoot2" presStyleCnt="0">
        <dgm:presLayoutVars>
          <dgm:hierBranch val="init"/>
        </dgm:presLayoutVars>
      </dgm:prSet>
      <dgm:spPr/>
    </dgm:pt>
    <dgm:pt modelId="{AB7741B5-01DB-43C1-91DB-AC7BC48C3923}" type="pres">
      <dgm:prSet presAssocID="{AB79DA64-262F-4424-BF86-4754EB938A6E}" presName="rootComposite" presStyleCnt="0"/>
      <dgm:spPr/>
    </dgm:pt>
    <dgm:pt modelId="{121F4C62-4AFC-42AF-B6BD-162C17A93D49}" type="pres">
      <dgm:prSet presAssocID="{AB79DA64-262F-4424-BF86-4754EB938A6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EB3A218-08B8-4275-886F-C6DC3DB01577}" type="pres">
      <dgm:prSet presAssocID="{AB79DA64-262F-4424-BF86-4754EB938A6E}" presName="rootConnector" presStyleLbl="node2" presStyleIdx="3" presStyleCnt="4"/>
      <dgm:spPr/>
      <dgm:t>
        <a:bodyPr/>
        <a:lstStyle/>
        <a:p>
          <a:endParaRPr lang="id-ID"/>
        </a:p>
      </dgm:t>
    </dgm:pt>
    <dgm:pt modelId="{397907D1-9545-4B1F-8DAE-1D747F10CC73}" type="pres">
      <dgm:prSet presAssocID="{AB79DA64-262F-4424-BF86-4754EB938A6E}" presName="hierChild4" presStyleCnt="0"/>
      <dgm:spPr/>
    </dgm:pt>
    <dgm:pt modelId="{EC6D8796-03EA-47AB-A9E6-6698F2EB0F6E}" type="pres">
      <dgm:prSet presAssocID="{AB79DA64-262F-4424-BF86-4754EB938A6E}" presName="hierChild5" presStyleCnt="0"/>
      <dgm:spPr/>
    </dgm:pt>
    <dgm:pt modelId="{108E85D9-E346-47A9-A824-0493C37652E3}" type="pres">
      <dgm:prSet presAssocID="{89A0FDB7-6186-49A4-9EE1-2A52502ECBFE}" presName="hierChild3" presStyleCnt="0"/>
      <dgm:spPr/>
    </dgm:pt>
  </dgm:ptLst>
  <dgm:cxnLst>
    <dgm:cxn modelId="{04D9D2A9-8104-4DF4-9F65-69565297C77C}" type="presOf" srcId="{AB79DA64-262F-4424-BF86-4754EB938A6E}" destId="{121F4C62-4AFC-42AF-B6BD-162C17A93D49}" srcOrd="0" destOrd="0" presId="urn:microsoft.com/office/officeart/2009/3/layout/HorizontalOrganizationChart"/>
    <dgm:cxn modelId="{DAE3954E-BBF7-4CB8-8ADF-AA6DD2F95580}" srcId="{89A0FDB7-6186-49A4-9EE1-2A52502ECBFE}" destId="{AB79DA64-262F-4424-BF86-4754EB938A6E}" srcOrd="3" destOrd="0" parTransId="{524D4E5C-8987-45FD-B3A5-78D4C0037292}" sibTransId="{A538C956-2E8E-4BB3-9B36-F40884973405}"/>
    <dgm:cxn modelId="{4285CBB8-63D3-44C4-903C-0025F65C5E17}" type="presOf" srcId="{4FEA1073-9420-45A6-AE55-82005300DA4D}" destId="{C27BE499-BB63-47F4-93DE-841EA58B8403}" srcOrd="1" destOrd="0" presId="urn:microsoft.com/office/officeart/2009/3/layout/HorizontalOrganizationChart"/>
    <dgm:cxn modelId="{E6E98089-8432-458F-A0DB-AE4B37A742E2}" type="presOf" srcId="{C0009F13-0ED2-47C0-91B3-5190986A435F}" destId="{4F32EBE4-D5E1-4BE6-8A63-C7EEE70115DD}" srcOrd="1" destOrd="0" presId="urn:microsoft.com/office/officeart/2009/3/layout/HorizontalOrganizationChart"/>
    <dgm:cxn modelId="{C245F5B8-7CF3-4158-B1B6-B19E78F26970}" type="presOf" srcId="{B9C9C5F7-5C84-4E21-97EF-50A2416849B0}" destId="{EC51E177-8858-430A-A592-D32A2C8F5258}" srcOrd="0" destOrd="0" presId="urn:microsoft.com/office/officeart/2009/3/layout/HorizontalOrganizationChart"/>
    <dgm:cxn modelId="{728DD6BF-3F7A-4936-8B00-31FC9CBC5B26}" type="presOf" srcId="{7294CB1F-2A94-41D4-9A15-3E09444617B0}" destId="{42D2092D-8DF5-4BD1-BC19-D367C28F3467}" srcOrd="0" destOrd="0" presId="urn:microsoft.com/office/officeart/2009/3/layout/HorizontalOrganizationChart"/>
    <dgm:cxn modelId="{91874F64-5186-4ED9-8A5B-4E45B6095F1C}" type="presOf" srcId="{4FEA1073-9420-45A6-AE55-82005300DA4D}" destId="{F73D75CA-B445-4E63-BF1A-34D81252B6D0}" srcOrd="0" destOrd="0" presId="urn:microsoft.com/office/officeart/2009/3/layout/HorizontalOrganizationChart"/>
    <dgm:cxn modelId="{1C7B4A6D-55E5-410E-9E5A-BF0EBC47634F}" type="presOf" srcId="{5CE330BC-A520-4B65-A6CB-4998781D87EE}" destId="{D57CB346-288C-4B19-80B6-93BFB4A1E74D}" srcOrd="0" destOrd="0" presId="urn:microsoft.com/office/officeart/2009/3/layout/HorizontalOrganizationChart"/>
    <dgm:cxn modelId="{0E094F3A-37B9-4882-88EC-75175B3935FA}" srcId="{89A0FDB7-6186-49A4-9EE1-2A52502ECBFE}" destId="{C0009F13-0ED2-47C0-91B3-5190986A435F}" srcOrd="2" destOrd="0" parTransId="{7294CB1F-2A94-41D4-9A15-3E09444617B0}" sibTransId="{24081914-EADA-4BAF-93DC-BE1330236E87}"/>
    <dgm:cxn modelId="{1A942CA7-F8A9-425F-A381-E4A267AC1AE4}" type="presOf" srcId="{1544EF7C-99F7-4510-B542-73A675E6B0E3}" destId="{68FD820C-77F9-4BD9-88D6-8CE9E8621F74}" srcOrd="0" destOrd="0" presId="urn:microsoft.com/office/officeart/2009/3/layout/HorizontalOrganizationChart"/>
    <dgm:cxn modelId="{986684DB-1161-4901-B376-D332D80C51CB}" type="presOf" srcId="{5CE330BC-A520-4B65-A6CB-4998781D87EE}" destId="{ABCA4616-21F4-46E8-B6E1-17638BD14667}" srcOrd="1" destOrd="0" presId="urn:microsoft.com/office/officeart/2009/3/layout/HorizontalOrganizationChart"/>
    <dgm:cxn modelId="{93C25E66-85CE-41B6-9A5A-EE3ECDCEDA0F}" type="presOf" srcId="{89A0FDB7-6186-49A4-9EE1-2A52502ECBFE}" destId="{08A91CBF-F887-41E4-921F-026B0C149F31}" srcOrd="1" destOrd="0" presId="urn:microsoft.com/office/officeart/2009/3/layout/HorizontalOrganizationChart"/>
    <dgm:cxn modelId="{351D6354-C746-4C27-9A70-FDFEBA870A82}" type="presOf" srcId="{89A0FDB7-6186-49A4-9EE1-2A52502ECBFE}" destId="{764CAEB2-9F1C-4719-AB70-0E600FDA4CBD}" srcOrd="0" destOrd="0" presId="urn:microsoft.com/office/officeart/2009/3/layout/HorizontalOrganizationChart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45B90AB2-C7E4-4648-944F-0CF6B6C66BDB}" type="presOf" srcId="{524D4E5C-8987-45FD-B3A5-78D4C0037292}" destId="{8453FA32-A4B5-4333-95F8-B19EE0FE5E9C}" srcOrd="0" destOrd="0" presId="urn:microsoft.com/office/officeart/2009/3/layout/HorizontalOrganizationChart"/>
    <dgm:cxn modelId="{77DE658D-7754-4222-A77D-6CF6E23C0A03}" srcId="{89A0FDB7-6186-49A4-9EE1-2A52502ECBFE}" destId="{4FEA1073-9420-45A6-AE55-82005300DA4D}" srcOrd="1" destOrd="0" parTransId="{B9C9C5F7-5C84-4E21-97EF-50A2416849B0}" sibTransId="{EFA4E16B-DF7C-405C-A36E-3F3B437902BF}"/>
    <dgm:cxn modelId="{8C4512FE-98C4-4A31-BB01-71D35609562A}" type="presOf" srcId="{C0009F13-0ED2-47C0-91B3-5190986A435F}" destId="{883178ED-3D32-43E0-B837-599F45B1A705}" srcOrd="0" destOrd="0" presId="urn:microsoft.com/office/officeart/2009/3/layout/HorizontalOrganizationChart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FCFB2589-71CB-4584-B6CC-93B7400A4DD5}" type="presOf" srcId="{AB79DA64-262F-4424-BF86-4754EB938A6E}" destId="{6EB3A218-08B8-4275-886F-C6DC3DB01577}" srcOrd="1" destOrd="0" presId="urn:microsoft.com/office/officeart/2009/3/layout/HorizontalOrganizationChart"/>
    <dgm:cxn modelId="{3209D21F-CA3B-42AC-BA19-DF5BFE9D9A46}" type="presOf" srcId="{BBDCFAE8-0890-40B1-A861-6D379C5B98FA}" destId="{A27E79F6-761D-4AC9-9104-D7169BCE2F00}" srcOrd="0" destOrd="0" presId="urn:microsoft.com/office/officeart/2009/3/layout/HorizontalOrganizationChart"/>
    <dgm:cxn modelId="{5D2A1B90-D763-4A65-914A-30C4E36E6EEC}" type="presParOf" srcId="{68FD820C-77F9-4BD9-88D6-8CE9E8621F74}" destId="{B1313A32-C731-473D-8AEE-CB32C7854300}" srcOrd="0" destOrd="0" presId="urn:microsoft.com/office/officeart/2009/3/layout/HorizontalOrganizationChart"/>
    <dgm:cxn modelId="{F2B7F678-86A3-493E-A3FC-901B97BC29A1}" type="presParOf" srcId="{B1313A32-C731-473D-8AEE-CB32C7854300}" destId="{5FB83784-3D82-4092-B088-C0BEEF56B4FA}" srcOrd="0" destOrd="0" presId="urn:microsoft.com/office/officeart/2009/3/layout/HorizontalOrganizationChart"/>
    <dgm:cxn modelId="{7BAD1BCD-1649-450C-8A16-7D801F5B22EB}" type="presParOf" srcId="{5FB83784-3D82-4092-B088-C0BEEF56B4FA}" destId="{764CAEB2-9F1C-4719-AB70-0E600FDA4CBD}" srcOrd="0" destOrd="0" presId="urn:microsoft.com/office/officeart/2009/3/layout/HorizontalOrganizationChart"/>
    <dgm:cxn modelId="{DA3DD887-CD0B-48FC-A035-3A741AD425FA}" type="presParOf" srcId="{5FB83784-3D82-4092-B088-C0BEEF56B4FA}" destId="{08A91CBF-F887-41E4-921F-026B0C149F31}" srcOrd="1" destOrd="0" presId="urn:microsoft.com/office/officeart/2009/3/layout/HorizontalOrganizationChart"/>
    <dgm:cxn modelId="{DE63F8AF-50A8-47E5-BB95-648A25CD40F1}" type="presParOf" srcId="{B1313A32-C731-473D-8AEE-CB32C7854300}" destId="{9E2CA63D-B838-4C84-82EB-17F9A766C22A}" srcOrd="1" destOrd="0" presId="urn:microsoft.com/office/officeart/2009/3/layout/HorizontalOrganizationChart"/>
    <dgm:cxn modelId="{85D7485B-1365-4281-A9B5-21558E653A0A}" type="presParOf" srcId="{9E2CA63D-B838-4C84-82EB-17F9A766C22A}" destId="{A27E79F6-761D-4AC9-9104-D7169BCE2F00}" srcOrd="0" destOrd="0" presId="urn:microsoft.com/office/officeart/2009/3/layout/HorizontalOrganizationChart"/>
    <dgm:cxn modelId="{94980C7C-5253-4BD0-8D55-100174664F44}" type="presParOf" srcId="{9E2CA63D-B838-4C84-82EB-17F9A766C22A}" destId="{7F637309-2FD4-43E8-8B6D-83A6AFE4FA6E}" srcOrd="1" destOrd="0" presId="urn:microsoft.com/office/officeart/2009/3/layout/HorizontalOrganizationChart"/>
    <dgm:cxn modelId="{5A34E1A0-342E-4580-B0D8-447D3B330863}" type="presParOf" srcId="{7F637309-2FD4-43E8-8B6D-83A6AFE4FA6E}" destId="{8EBB5DC9-AF66-4E2B-AC91-C7D708EBFAD8}" srcOrd="0" destOrd="0" presId="urn:microsoft.com/office/officeart/2009/3/layout/HorizontalOrganizationChart"/>
    <dgm:cxn modelId="{25A0421D-8F86-4056-9971-0D54C0143867}" type="presParOf" srcId="{8EBB5DC9-AF66-4E2B-AC91-C7D708EBFAD8}" destId="{D57CB346-288C-4B19-80B6-93BFB4A1E74D}" srcOrd="0" destOrd="0" presId="urn:microsoft.com/office/officeart/2009/3/layout/HorizontalOrganizationChart"/>
    <dgm:cxn modelId="{A5EA446A-BDA4-4F55-BC96-4F9F943873C6}" type="presParOf" srcId="{8EBB5DC9-AF66-4E2B-AC91-C7D708EBFAD8}" destId="{ABCA4616-21F4-46E8-B6E1-17638BD14667}" srcOrd="1" destOrd="0" presId="urn:microsoft.com/office/officeart/2009/3/layout/HorizontalOrganizationChart"/>
    <dgm:cxn modelId="{0F1C7223-B8AD-4CC2-AA4B-F00A8F842892}" type="presParOf" srcId="{7F637309-2FD4-43E8-8B6D-83A6AFE4FA6E}" destId="{C948D3A7-4289-4BFC-8FE5-1B11C070E264}" srcOrd="1" destOrd="0" presId="urn:microsoft.com/office/officeart/2009/3/layout/HorizontalOrganizationChart"/>
    <dgm:cxn modelId="{8E90CD01-3BBF-4C04-9A1D-AFE898D73E56}" type="presParOf" srcId="{7F637309-2FD4-43E8-8B6D-83A6AFE4FA6E}" destId="{89C83947-000F-457E-84B3-94F3ECC83CC1}" srcOrd="2" destOrd="0" presId="urn:microsoft.com/office/officeart/2009/3/layout/HorizontalOrganizationChart"/>
    <dgm:cxn modelId="{AF8585BE-2A72-4537-A3AE-1FD8E72759F3}" type="presParOf" srcId="{9E2CA63D-B838-4C84-82EB-17F9A766C22A}" destId="{EC51E177-8858-430A-A592-D32A2C8F5258}" srcOrd="2" destOrd="0" presId="urn:microsoft.com/office/officeart/2009/3/layout/HorizontalOrganizationChart"/>
    <dgm:cxn modelId="{9C7D02C0-3F0B-4B25-929A-860FE366F292}" type="presParOf" srcId="{9E2CA63D-B838-4C84-82EB-17F9A766C22A}" destId="{DCA08D05-8D09-4A82-866A-9903E145ACB6}" srcOrd="3" destOrd="0" presId="urn:microsoft.com/office/officeart/2009/3/layout/HorizontalOrganizationChart"/>
    <dgm:cxn modelId="{AFC6A502-F415-40E0-A756-08C6487AB3C5}" type="presParOf" srcId="{DCA08D05-8D09-4A82-866A-9903E145ACB6}" destId="{0479198B-BF46-4E7D-8E1F-7DCBA706BB7F}" srcOrd="0" destOrd="0" presId="urn:microsoft.com/office/officeart/2009/3/layout/HorizontalOrganizationChart"/>
    <dgm:cxn modelId="{4C1346E9-B04B-4B2E-B08A-CB6954A228AE}" type="presParOf" srcId="{0479198B-BF46-4E7D-8E1F-7DCBA706BB7F}" destId="{F73D75CA-B445-4E63-BF1A-34D81252B6D0}" srcOrd="0" destOrd="0" presId="urn:microsoft.com/office/officeart/2009/3/layout/HorizontalOrganizationChart"/>
    <dgm:cxn modelId="{4A093735-2BA0-4084-94CC-1702D059B323}" type="presParOf" srcId="{0479198B-BF46-4E7D-8E1F-7DCBA706BB7F}" destId="{C27BE499-BB63-47F4-93DE-841EA58B8403}" srcOrd="1" destOrd="0" presId="urn:microsoft.com/office/officeart/2009/3/layout/HorizontalOrganizationChart"/>
    <dgm:cxn modelId="{74ADE7DA-8C48-498B-8000-2F38F16FC09D}" type="presParOf" srcId="{DCA08D05-8D09-4A82-866A-9903E145ACB6}" destId="{3DD0573E-3FC9-4FD0-A551-AE24D6614CA8}" srcOrd="1" destOrd="0" presId="urn:microsoft.com/office/officeart/2009/3/layout/HorizontalOrganizationChart"/>
    <dgm:cxn modelId="{019A2A05-F9AA-42AF-B525-B85FA594EA2F}" type="presParOf" srcId="{DCA08D05-8D09-4A82-866A-9903E145ACB6}" destId="{CA72E0F6-C670-4947-BAD0-4D86C056D481}" srcOrd="2" destOrd="0" presId="urn:microsoft.com/office/officeart/2009/3/layout/HorizontalOrganizationChart"/>
    <dgm:cxn modelId="{35BC6937-2420-4D53-BC8E-0A9FB7F67C73}" type="presParOf" srcId="{9E2CA63D-B838-4C84-82EB-17F9A766C22A}" destId="{42D2092D-8DF5-4BD1-BC19-D367C28F3467}" srcOrd="4" destOrd="0" presId="urn:microsoft.com/office/officeart/2009/3/layout/HorizontalOrganizationChart"/>
    <dgm:cxn modelId="{8A4C601D-CC93-4EBE-BF8C-BC1FFE439308}" type="presParOf" srcId="{9E2CA63D-B838-4C84-82EB-17F9A766C22A}" destId="{40DA34D8-E096-4D3B-B8C9-407E5CA1C07E}" srcOrd="5" destOrd="0" presId="urn:microsoft.com/office/officeart/2009/3/layout/HorizontalOrganizationChart"/>
    <dgm:cxn modelId="{A0A0B3EE-3F38-4B6F-9D37-E783AD11936E}" type="presParOf" srcId="{40DA34D8-E096-4D3B-B8C9-407E5CA1C07E}" destId="{3F245AB5-79C7-4914-8CC3-886C4D037672}" srcOrd="0" destOrd="0" presId="urn:microsoft.com/office/officeart/2009/3/layout/HorizontalOrganizationChart"/>
    <dgm:cxn modelId="{8C5A36F6-1653-4510-9EA9-B88DC72118DC}" type="presParOf" srcId="{3F245AB5-79C7-4914-8CC3-886C4D037672}" destId="{883178ED-3D32-43E0-B837-599F45B1A705}" srcOrd="0" destOrd="0" presId="urn:microsoft.com/office/officeart/2009/3/layout/HorizontalOrganizationChart"/>
    <dgm:cxn modelId="{74501C60-2544-49D3-BA87-3C3C31DEE92B}" type="presParOf" srcId="{3F245AB5-79C7-4914-8CC3-886C4D037672}" destId="{4F32EBE4-D5E1-4BE6-8A63-C7EEE70115DD}" srcOrd="1" destOrd="0" presId="urn:microsoft.com/office/officeart/2009/3/layout/HorizontalOrganizationChart"/>
    <dgm:cxn modelId="{AB73285D-5996-4AF4-B876-3E225773892E}" type="presParOf" srcId="{40DA34D8-E096-4D3B-B8C9-407E5CA1C07E}" destId="{C9B711D1-20D6-4826-AA41-464B3BD67545}" srcOrd="1" destOrd="0" presId="urn:microsoft.com/office/officeart/2009/3/layout/HorizontalOrganizationChart"/>
    <dgm:cxn modelId="{840530D3-2132-41AE-B09C-399A4B424C2B}" type="presParOf" srcId="{40DA34D8-E096-4D3B-B8C9-407E5CA1C07E}" destId="{EA929C99-BB1E-48F5-8B97-1F81A252C536}" srcOrd="2" destOrd="0" presId="urn:microsoft.com/office/officeart/2009/3/layout/HorizontalOrganizationChart"/>
    <dgm:cxn modelId="{64CDBD3B-48B2-4780-9AB0-35D2BB9F4262}" type="presParOf" srcId="{9E2CA63D-B838-4C84-82EB-17F9A766C22A}" destId="{8453FA32-A4B5-4333-95F8-B19EE0FE5E9C}" srcOrd="6" destOrd="0" presId="urn:microsoft.com/office/officeart/2009/3/layout/HorizontalOrganizationChart"/>
    <dgm:cxn modelId="{E6E4CAF5-41A7-4E06-BA3B-BFC3D37CFECC}" type="presParOf" srcId="{9E2CA63D-B838-4C84-82EB-17F9A766C22A}" destId="{93E21D54-D315-4788-B16D-B11A1F11814E}" srcOrd="7" destOrd="0" presId="urn:microsoft.com/office/officeart/2009/3/layout/HorizontalOrganizationChart"/>
    <dgm:cxn modelId="{38EA0EF3-09AB-44BF-A0E2-FF4C02DCA904}" type="presParOf" srcId="{93E21D54-D315-4788-B16D-B11A1F11814E}" destId="{AB7741B5-01DB-43C1-91DB-AC7BC48C3923}" srcOrd="0" destOrd="0" presId="urn:microsoft.com/office/officeart/2009/3/layout/HorizontalOrganizationChart"/>
    <dgm:cxn modelId="{0A7FF35A-259B-4B6A-B945-CC65D0E36555}" type="presParOf" srcId="{AB7741B5-01DB-43C1-91DB-AC7BC48C3923}" destId="{121F4C62-4AFC-42AF-B6BD-162C17A93D49}" srcOrd="0" destOrd="0" presId="urn:microsoft.com/office/officeart/2009/3/layout/HorizontalOrganizationChart"/>
    <dgm:cxn modelId="{ACCC4A26-FB6C-4FDE-B82B-5331E6447172}" type="presParOf" srcId="{AB7741B5-01DB-43C1-91DB-AC7BC48C3923}" destId="{6EB3A218-08B8-4275-886F-C6DC3DB01577}" srcOrd="1" destOrd="0" presId="urn:microsoft.com/office/officeart/2009/3/layout/HorizontalOrganizationChart"/>
    <dgm:cxn modelId="{B3396F91-CC7A-4F66-BA93-3CB0F05B5AFB}" type="presParOf" srcId="{93E21D54-D315-4788-B16D-B11A1F11814E}" destId="{397907D1-9545-4B1F-8DAE-1D747F10CC73}" srcOrd="1" destOrd="0" presId="urn:microsoft.com/office/officeart/2009/3/layout/HorizontalOrganizationChart"/>
    <dgm:cxn modelId="{2138C98C-429E-453A-8025-FF4D4A5AD786}" type="presParOf" srcId="{93E21D54-D315-4788-B16D-B11A1F11814E}" destId="{EC6D8796-03EA-47AB-A9E6-6698F2EB0F6E}" srcOrd="2" destOrd="0" presId="urn:microsoft.com/office/officeart/2009/3/layout/HorizontalOrganizationChart"/>
    <dgm:cxn modelId="{31A825D9-B8C2-463A-B3EB-D06405DF8712}" type="presParOf" srcId="{B1313A32-C731-473D-8AEE-CB32C7854300}" destId="{108E85D9-E346-47A9-A824-0493C37652E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3FA32-A4B5-4333-95F8-B19EE0FE5E9C}">
      <dsp:nvSpPr>
        <dsp:cNvPr id="0" name=""/>
        <dsp:cNvSpPr/>
      </dsp:nvSpPr>
      <dsp:spPr>
        <a:xfrm>
          <a:off x="3671014" y="2024111"/>
          <a:ext cx="506842" cy="1634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21" y="0"/>
              </a:lnTo>
              <a:lnTo>
                <a:pt x="253421" y="1634566"/>
              </a:lnTo>
              <a:lnTo>
                <a:pt x="506842" y="1634566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2D2092D-8DF5-4BD1-BC19-D367C28F3467}">
      <dsp:nvSpPr>
        <dsp:cNvPr id="0" name=""/>
        <dsp:cNvSpPr/>
      </dsp:nvSpPr>
      <dsp:spPr>
        <a:xfrm>
          <a:off x="3671014" y="2024111"/>
          <a:ext cx="506842" cy="54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21" y="0"/>
              </a:lnTo>
              <a:lnTo>
                <a:pt x="253421" y="544855"/>
              </a:lnTo>
              <a:lnTo>
                <a:pt x="506842" y="54485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C51E177-8858-430A-A592-D32A2C8F5258}">
      <dsp:nvSpPr>
        <dsp:cNvPr id="0" name=""/>
        <dsp:cNvSpPr/>
      </dsp:nvSpPr>
      <dsp:spPr>
        <a:xfrm>
          <a:off x="3671014" y="1479256"/>
          <a:ext cx="506842" cy="544855"/>
        </a:xfrm>
        <a:custGeom>
          <a:avLst/>
          <a:gdLst/>
          <a:ahLst/>
          <a:cxnLst/>
          <a:rect l="0" t="0" r="0" b="0"/>
          <a:pathLst>
            <a:path>
              <a:moveTo>
                <a:pt x="0" y="544855"/>
              </a:moveTo>
              <a:lnTo>
                <a:pt x="253421" y="544855"/>
              </a:lnTo>
              <a:lnTo>
                <a:pt x="253421" y="0"/>
              </a:lnTo>
              <a:lnTo>
                <a:pt x="506842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27E79F6-761D-4AC9-9104-D7169BCE2F00}">
      <dsp:nvSpPr>
        <dsp:cNvPr id="0" name=""/>
        <dsp:cNvSpPr/>
      </dsp:nvSpPr>
      <dsp:spPr>
        <a:xfrm>
          <a:off x="3671014" y="389545"/>
          <a:ext cx="506842" cy="1634566"/>
        </a:xfrm>
        <a:custGeom>
          <a:avLst/>
          <a:gdLst/>
          <a:ahLst/>
          <a:cxnLst/>
          <a:rect l="0" t="0" r="0" b="0"/>
          <a:pathLst>
            <a:path>
              <a:moveTo>
                <a:pt x="0" y="1634566"/>
              </a:moveTo>
              <a:lnTo>
                <a:pt x="253421" y="1634566"/>
              </a:lnTo>
              <a:lnTo>
                <a:pt x="253421" y="0"/>
              </a:lnTo>
              <a:lnTo>
                <a:pt x="506842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64CAEB2-9F1C-4719-AB70-0E600FDA4CBD}">
      <dsp:nvSpPr>
        <dsp:cNvPr id="0" name=""/>
        <dsp:cNvSpPr/>
      </dsp:nvSpPr>
      <dsp:spPr>
        <a:xfrm>
          <a:off x="1136802" y="1637644"/>
          <a:ext cx="2534212" cy="77293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Sistem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Bilangan</a:t>
          </a:r>
          <a:endParaRPr lang="en-GB" sz="2500" kern="1200" dirty="0"/>
        </a:p>
      </dsp:txBody>
      <dsp:txXfrm>
        <a:off x="1136802" y="1637644"/>
        <a:ext cx="2534212" cy="772934"/>
      </dsp:txXfrm>
    </dsp:sp>
    <dsp:sp modelId="{D57CB346-288C-4B19-80B6-93BFB4A1E74D}">
      <dsp:nvSpPr>
        <dsp:cNvPr id="0" name=""/>
        <dsp:cNvSpPr/>
      </dsp:nvSpPr>
      <dsp:spPr>
        <a:xfrm>
          <a:off x="4177857" y="3077"/>
          <a:ext cx="2534212" cy="77293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Penerapan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Sistem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Bilangan</a:t>
          </a:r>
          <a:r>
            <a:rPr lang="en-GB" sz="2500" kern="1200" dirty="0" smtClean="0"/>
            <a:t> </a:t>
          </a:r>
          <a:endParaRPr lang="en-GB" sz="2500" kern="1200" dirty="0"/>
        </a:p>
      </dsp:txBody>
      <dsp:txXfrm>
        <a:off x="4177857" y="3077"/>
        <a:ext cx="2534212" cy="772934"/>
      </dsp:txXfrm>
    </dsp:sp>
    <dsp:sp modelId="{F73D75CA-B445-4E63-BF1A-34D81252B6D0}">
      <dsp:nvSpPr>
        <dsp:cNvPr id="0" name=""/>
        <dsp:cNvSpPr/>
      </dsp:nvSpPr>
      <dsp:spPr>
        <a:xfrm>
          <a:off x="4177857" y="1092789"/>
          <a:ext cx="2534212" cy="77293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Format </a:t>
          </a:r>
          <a:r>
            <a:rPr lang="en-GB" sz="2500" kern="1200" dirty="0" err="1" smtClean="0"/>
            <a:t>Bilangan</a:t>
          </a:r>
          <a:r>
            <a:rPr lang="en-GB" sz="2500" kern="1200" dirty="0" smtClean="0"/>
            <a:t> </a:t>
          </a:r>
          <a:endParaRPr lang="en-GB" sz="2500" kern="1200" dirty="0"/>
        </a:p>
      </dsp:txBody>
      <dsp:txXfrm>
        <a:off x="4177857" y="1092789"/>
        <a:ext cx="2534212" cy="772934"/>
      </dsp:txXfrm>
    </dsp:sp>
    <dsp:sp modelId="{883178ED-3D32-43E0-B837-599F45B1A705}">
      <dsp:nvSpPr>
        <dsp:cNvPr id="0" name=""/>
        <dsp:cNvSpPr/>
      </dsp:nvSpPr>
      <dsp:spPr>
        <a:xfrm>
          <a:off x="4177857" y="2182500"/>
          <a:ext cx="2534212" cy="77293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Konversi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Bilangan</a:t>
          </a:r>
          <a:endParaRPr lang="en-GB" sz="2500" kern="1200" dirty="0"/>
        </a:p>
      </dsp:txBody>
      <dsp:txXfrm>
        <a:off x="4177857" y="2182500"/>
        <a:ext cx="2534212" cy="772934"/>
      </dsp:txXfrm>
    </dsp:sp>
    <dsp:sp modelId="{121F4C62-4AFC-42AF-B6BD-162C17A93D49}">
      <dsp:nvSpPr>
        <dsp:cNvPr id="0" name=""/>
        <dsp:cNvSpPr/>
      </dsp:nvSpPr>
      <dsp:spPr>
        <a:xfrm>
          <a:off x="4177857" y="3272211"/>
          <a:ext cx="2534212" cy="77293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err="1" smtClean="0"/>
            <a:t>Sistem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Penyandian</a:t>
          </a:r>
          <a:r>
            <a:rPr lang="en-GB" sz="2500" kern="1200" dirty="0" smtClean="0"/>
            <a:t> </a:t>
          </a:r>
          <a:r>
            <a:rPr lang="en-GB" sz="2500" kern="1200" dirty="0" err="1" smtClean="0"/>
            <a:t>Bilangan</a:t>
          </a:r>
          <a:endParaRPr lang="en-GB" sz="2500" kern="1200" dirty="0"/>
        </a:p>
      </dsp:txBody>
      <dsp:txXfrm>
        <a:off x="4177857" y="3272211"/>
        <a:ext cx="2534212" cy="77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B1EE-D887-4755-9236-5BC05D4A6121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27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B1EE-D887-4755-9236-5BC05D4A6121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0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ascii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60" y="188640"/>
            <a:ext cx="9159260" cy="58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-13956" y="6053331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id-ID" sz="1400" i="1" dirty="0" smtClean="0"/>
              <a:t>shutterstock.com</a:t>
            </a:r>
            <a:endParaRPr lang="en-US" sz="1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123728" y="476672"/>
            <a:ext cx="7023645" cy="1061800"/>
            <a:chOff x="2123728" y="476672"/>
            <a:chExt cx="7023645" cy="1061800"/>
          </a:xfrm>
        </p:grpSpPr>
        <p:grpSp>
          <p:nvGrpSpPr>
            <p:cNvPr id="14" name="Group 13"/>
            <p:cNvGrpSpPr/>
            <p:nvPr/>
          </p:nvGrpSpPr>
          <p:grpSpPr>
            <a:xfrm>
              <a:off x="2127100" y="476672"/>
              <a:ext cx="7020273" cy="1061800"/>
              <a:chOff x="1822023" y="501497"/>
              <a:chExt cx="7321977" cy="106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437323" y="595495"/>
                <a:ext cx="44644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600" b="1" spc="50" dirty="0" smtClean="0"/>
                  <a:t>SISTEM BILANGAN</a:t>
                </a:r>
                <a:endParaRPr lang="en-GB" sz="3600" b="1" spc="50" dirty="0"/>
              </a:p>
            </p:txBody>
          </p:sp>
          <p:sp>
            <p:nvSpPr>
              <p:cNvPr id="6" name="Pentagon 5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86558" y="609190"/>
                <a:ext cx="11469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spc="50" dirty="0" smtClean="0">
                    <a:solidFill>
                      <a:schemeClr val="bg1">
                        <a:lumMod val="95000"/>
                      </a:schemeClr>
                    </a:solidFill>
                  </a:rPr>
                  <a:t>BAB </a:t>
                </a:r>
                <a:r>
                  <a:rPr lang="id-ID" sz="2800" b="1" spc="50" dirty="0" smtClean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id-ID" sz="2800" b="1" spc="5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endParaRPr lang="id-ID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" name="Diamond 7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46990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352839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pc="50" dirty="0" smtClean="0"/>
              <a:t>Cara </a:t>
            </a:r>
            <a:r>
              <a:rPr lang="en-US" sz="2200" spc="50" dirty="0" err="1" smtClean="0"/>
              <a:t>mengonversi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bilangan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Oktal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menjadi</a:t>
            </a:r>
            <a:r>
              <a:rPr lang="en-US" sz="2200" spc="50" dirty="0" smtClean="0"/>
              <a:t> format </a:t>
            </a:r>
            <a:r>
              <a:rPr lang="en-US" sz="2200" spc="50" dirty="0" err="1" smtClean="0"/>
              <a:t>desimal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adalah</a:t>
            </a:r>
            <a:r>
              <a:rPr lang="en-US" sz="2200" spc="50" dirty="0" smtClean="0"/>
              <a:t> :</a:t>
            </a:r>
          </a:p>
          <a:p>
            <a:pPr marL="0" indent="0">
              <a:buNone/>
            </a:pPr>
            <a:r>
              <a:rPr lang="en-US" sz="2200" spc="50" dirty="0" smtClean="0"/>
              <a:t>321</a:t>
            </a:r>
            <a:r>
              <a:rPr lang="en-GB" sz="2200" spc="50" baseline="-25000" dirty="0"/>
              <a:t>8</a:t>
            </a:r>
            <a:r>
              <a:rPr lang="en-GB" sz="2200" spc="50" dirty="0" smtClean="0"/>
              <a:t> </a:t>
            </a:r>
            <a:r>
              <a:rPr lang="en-GB" sz="2200" spc="50" dirty="0"/>
              <a:t>= </a:t>
            </a:r>
            <a:r>
              <a:rPr lang="en-GB" sz="2200" spc="50" dirty="0" smtClean="0"/>
              <a:t>(3x8</a:t>
            </a:r>
            <a:r>
              <a:rPr lang="en-GB" sz="2200" spc="50" baseline="30000" dirty="0"/>
              <a:t>2</a:t>
            </a:r>
            <a:r>
              <a:rPr lang="en-GB" sz="2200" spc="50" dirty="0" smtClean="0"/>
              <a:t>) </a:t>
            </a:r>
            <a:r>
              <a:rPr lang="en-GB" sz="2200" spc="50" dirty="0"/>
              <a:t>+ </a:t>
            </a:r>
            <a:r>
              <a:rPr lang="en-GB" sz="2200" spc="50" dirty="0" smtClean="0"/>
              <a:t>(2x8</a:t>
            </a:r>
            <a:r>
              <a:rPr lang="en-GB" sz="2200" spc="50" baseline="30000" dirty="0"/>
              <a:t>1</a:t>
            </a:r>
            <a:r>
              <a:rPr lang="en-GB" sz="2200" spc="50" dirty="0" smtClean="0"/>
              <a:t>) </a:t>
            </a:r>
            <a:r>
              <a:rPr lang="en-GB" sz="2200" spc="50" dirty="0"/>
              <a:t>+ (</a:t>
            </a:r>
            <a:r>
              <a:rPr lang="en-GB" sz="2200" spc="50" dirty="0" smtClean="0"/>
              <a:t>1x8</a:t>
            </a:r>
            <a:r>
              <a:rPr lang="en-GB" sz="2200" spc="50" baseline="30000" dirty="0" smtClean="0"/>
              <a:t>0</a:t>
            </a:r>
            <a:r>
              <a:rPr lang="en-GB" sz="2200" spc="50" dirty="0" smtClean="0"/>
              <a:t>)</a:t>
            </a:r>
            <a:endParaRPr lang="en-US" sz="2200" spc="50" dirty="0"/>
          </a:p>
          <a:p>
            <a:pPr marL="0" indent="0">
              <a:buNone/>
            </a:pPr>
            <a:r>
              <a:rPr lang="en-US" sz="2200" spc="50" dirty="0"/>
              <a:t> </a:t>
            </a:r>
            <a:r>
              <a:rPr lang="en-US" sz="2200" spc="50" dirty="0" smtClean="0"/>
              <a:t>         = 192 </a:t>
            </a:r>
            <a:r>
              <a:rPr lang="en-US" sz="2200" spc="50" dirty="0"/>
              <a:t>+ </a:t>
            </a:r>
            <a:r>
              <a:rPr lang="en-US" sz="2200" spc="50" dirty="0" smtClean="0"/>
              <a:t>16 </a:t>
            </a:r>
            <a:r>
              <a:rPr lang="en-US" sz="2200" spc="50" dirty="0"/>
              <a:t>+ </a:t>
            </a:r>
            <a:r>
              <a:rPr lang="en-US" sz="2200" spc="50" dirty="0" smtClean="0"/>
              <a:t>1                                         </a:t>
            </a:r>
            <a:r>
              <a:rPr lang="en-US" sz="2200" spc="50" dirty="0"/>
              <a:t>= </a:t>
            </a:r>
            <a:r>
              <a:rPr lang="id-ID" sz="2200" spc="50" dirty="0" smtClean="0"/>
              <a:t>209</a:t>
            </a:r>
            <a:r>
              <a:rPr lang="en-GB" sz="2200" spc="50" baseline="-25000" dirty="0" smtClean="0"/>
              <a:t>10</a:t>
            </a:r>
            <a:endParaRPr lang="en-GB" sz="2200" spc="50" baseline="-25000" dirty="0"/>
          </a:p>
          <a:p>
            <a:pPr marL="0" indent="0">
              <a:buNone/>
            </a:pPr>
            <a:r>
              <a:rPr lang="en-US" sz="2200" spc="50" dirty="0" err="1"/>
              <a:t>Sedangkan</a:t>
            </a:r>
            <a:r>
              <a:rPr lang="en-US" sz="2200" spc="50" dirty="0"/>
              <a:t> </a:t>
            </a:r>
            <a:r>
              <a:rPr lang="en-US" sz="2200" spc="50" dirty="0" err="1"/>
              <a:t>cara</a:t>
            </a:r>
            <a:r>
              <a:rPr lang="en-US" sz="2200" spc="50" dirty="0"/>
              <a:t> </a:t>
            </a:r>
            <a:r>
              <a:rPr lang="en-US" sz="2200" spc="50" dirty="0" err="1"/>
              <a:t>mengonversi</a:t>
            </a:r>
            <a:r>
              <a:rPr lang="en-US" sz="2200" spc="50" dirty="0"/>
              <a:t> </a:t>
            </a:r>
            <a:r>
              <a:rPr lang="en-US" sz="2200" spc="50" dirty="0" err="1"/>
              <a:t>bilangan</a:t>
            </a:r>
            <a:r>
              <a:rPr lang="en-US" sz="2200" spc="50" dirty="0"/>
              <a:t> </a:t>
            </a:r>
            <a:r>
              <a:rPr lang="en-US" sz="2200" spc="50" dirty="0" err="1" smtClean="0"/>
              <a:t>Oktal</a:t>
            </a:r>
            <a:r>
              <a:rPr lang="en-US" sz="2200" spc="50" dirty="0" smtClean="0"/>
              <a:t> </a:t>
            </a:r>
            <a:r>
              <a:rPr lang="en-US" sz="2200" spc="50" dirty="0" err="1"/>
              <a:t>dengan</a:t>
            </a:r>
            <a:r>
              <a:rPr lang="en-US" sz="2200" spc="50" dirty="0"/>
              <a:t> </a:t>
            </a:r>
            <a:r>
              <a:rPr lang="en-US" sz="2200" spc="50" dirty="0" err="1"/>
              <a:t>angka</a:t>
            </a:r>
            <a:r>
              <a:rPr lang="en-US" sz="2200" spc="50" dirty="0"/>
              <a:t> di </a:t>
            </a:r>
            <a:r>
              <a:rPr lang="en-US" sz="2200" spc="50" dirty="0" err="1"/>
              <a:t>belakang</a:t>
            </a:r>
            <a:r>
              <a:rPr lang="en-US" sz="2200" spc="50" dirty="0"/>
              <a:t> </a:t>
            </a:r>
            <a:r>
              <a:rPr lang="en-US" sz="2200" spc="50" dirty="0" err="1"/>
              <a:t>koma</a:t>
            </a:r>
            <a:r>
              <a:rPr lang="en-US" sz="2200" spc="50" dirty="0"/>
              <a:t> </a:t>
            </a:r>
            <a:r>
              <a:rPr lang="en-US" sz="2200" spc="50" dirty="0" err="1"/>
              <a:t>adalah</a:t>
            </a:r>
            <a:r>
              <a:rPr lang="en-US" sz="2200" spc="50" dirty="0"/>
              <a:t> :</a:t>
            </a:r>
          </a:p>
          <a:p>
            <a:pPr marL="0" indent="0">
              <a:buNone/>
            </a:pPr>
            <a:r>
              <a:rPr lang="en-US" sz="2200" spc="50" dirty="0" smtClean="0"/>
              <a:t>31,22</a:t>
            </a:r>
            <a:r>
              <a:rPr lang="en-GB" sz="2200" spc="50" baseline="-25000" dirty="0" smtClean="0"/>
              <a:t> 8</a:t>
            </a:r>
            <a:r>
              <a:rPr lang="en-US" sz="2200" spc="50" dirty="0" smtClean="0"/>
              <a:t>  </a:t>
            </a:r>
            <a:r>
              <a:rPr lang="en-US" sz="2200" spc="50" dirty="0"/>
              <a:t>= </a:t>
            </a:r>
            <a:r>
              <a:rPr lang="en-GB" sz="2200" spc="50" dirty="0" smtClean="0"/>
              <a:t>(3x8</a:t>
            </a:r>
            <a:r>
              <a:rPr lang="en-GB" sz="2200" spc="50" baseline="30000" dirty="0"/>
              <a:t>1</a:t>
            </a:r>
            <a:r>
              <a:rPr lang="en-GB" sz="2200" spc="50" dirty="0" smtClean="0"/>
              <a:t>) </a:t>
            </a:r>
            <a:r>
              <a:rPr lang="en-GB" sz="2200" spc="50" dirty="0"/>
              <a:t>+ (</a:t>
            </a:r>
            <a:r>
              <a:rPr lang="en-GB" sz="2200" spc="50" dirty="0" smtClean="0"/>
              <a:t>1x8</a:t>
            </a:r>
            <a:r>
              <a:rPr lang="en-GB" sz="2200" spc="50" baseline="30000" dirty="0"/>
              <a:t>0</a:t>
            </a:r>
            <a:r>
              <a:rPr lang="en-GB" sz="2200" spc="50" dirty="0" smtClean="0"/>
              <a:t>) </a:t>
            </a:r>
            <a:r>
              <a:rPr lang="en-GB" sz="2200" spc="50" dirty="0"/>
              <a:t>+ </a:t>
            </a:r>
            <a:r>
              <a:rPr lang="en-GB" sz="2200" spc="50" dirty="0" smtClean="0"/>
              <a:t>(2x8</a:t>
            </a:r>
            <a:r>
              <a:rPr lang="en-GB" sz="2200" spc="50" baseline="30000" dirty="0" smtClean="0"/>
              <a:t>-1</a:t>
            </a:r>
            <a:r>
              <a:rPr lang="en-GB" sz="2200" spc="50" dirty="0" smtClean="0"/>
              <a:t>) </a:t>
            </a:r>
            <a:r>
              <a:rPr lang="en-GB" sz="2200" spc="50" dirty="0"/>
              <a:t>+ </a:t>
            </a:r>
            <a:r>
              <a:rPr lang="en-GB" sz="2200" spc="50" dirty="0" smtClean="0"/>
              <a:t>(2x8</a:t>
            </a:r>
            <a:r>
              <a:rPr lang="en-GB" sz="2200" spc="50" baseline="30000" dirty="0" smtClean="0"/>
              <a:t>-2</a:t>
            </a:r>
            <a:r>
              <a:rPr lang="en-GB" sz="2200" spc="50" dirty="0" smtClean="0"/>
              <a:t>)</a:t>
            </a:r>
            <a:endParaRPr lang="en-GB" sz="2200" spc="50" dirty="0"/>
          </a:p>
          <a:p>
            <a:pPr marL="0" indent="0">
              <a:buNone/>
            </a:pPr>
            <a:r>
              <a:rPr lang="en-GB" sz="2200" spc="50" dirty="0"/>
              <a:t>	 = </a:t>
            </a:r>
            <a:r>
              <a:rPr lang="en-GB" sz="2200" spc="50" dirty="0" smtClean="0"/>
              <a:t>24 </a:t>
            </a:r>
            <a:r>
              <a:rPr lang="en-GB" sz="2200" spc="50" dirty="0"/>
              <a:t>+ 1</a:t>
            </a:r>
            <a:r>
              <a:rPr lang="en-GB" sz="2200" spc="50" dirty="0" smtClean="0"/>
              <a:t> </a:t>
            </a:r>
            <a:r>
              <a:rPr lang="en-GB" sz="2200" spc="50" dirty="0"/>
              <a:t>+ 0,25 + </a:t>
            </a:r>
            <a:r>
              <a:rPr lang="en-GB" sz="2200" spc="50" dirty="0" smtClean="0"/>
              <a:t>0,0312                   </a:t>
            </a:r>
            <a:r>
              <a:rPr lang="en-GB" sz="2200" spc="50" dirty="0"/>
              <a:t>= </a:t>
            </a:r>
            <a:r>
              <a:rPr lang="en-GB" sz="2200" spc="50" dirty="0" smtClean="0"/>
              <a:t>25,2812</a:t>
            </a:r>
            <a:r>
              <a:rPr lang="en-GB" sz="2200" spc="50" baseline="-25000" dirty="0"/>
              <a:t>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62708" y="908720"/>
            <a:ext cx="5218584" cy="648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E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300" dirty="0" err="1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Bilangan</a:t>
            </a:r>
            <a:r>
              <a:rPr lang="en-US" b="1" spc="300" dirty="0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id-ID" b="1" spc="300" dirty="0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Oktal</a:t>
            </a:r>
            <a:endParaRPr lang="id-ID" b="1" spc="300" dirty="0">
              <a:ln w="3175">
                <a:solidFill>
                  <a:srgbClr val="C00000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8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589" y="1822442"/>
            <a:ext cx="7556822" cy="376679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Cara </a:t>
            </a:r>
            <a:r>
              <a:rPr lang="en-US" sz="2200" dirty="0" err="1" smtClean="0"/>
              <a:t>mengonversi</a:t>
            </a:r>
            <a:r>
              <a:rPr lang="en-US" sz="2200" dirty="0" smtClean="0"/>
              <a:t> </a:t>
            </a:r>
            <a:r>
              <a:rPr lang="en-US" sz="2200" dirty="0" err="1" smtClean="0"/>
              <a:t>bilangan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heksadesimal</a:t>
            </a:r>
            <a:r>
              <a:rPr lang="en-US" sz="2200" dirty="0" smtClean="0"/>
              <a:t> </a:t>
            </a:r>
            <a:r>
              <a:rPr lang="en-US" sz="2200" dirty="0" err="1" smtClean="0"/>
              <a:t>bulat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format </a:t>
            </a:r>
            <a:r>
              <a:rPr lang="en-US" sz="2200" dirty="0" err="1" smtClean="0"/>
              <a:t>desimal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:</a:t>
            </a:r>
          </a:p>
          <a:p>
            <a:pPr marL="0" indent="0">
              <a:buNone/>
            </a:pPr>
            <a:r>
              <a:rPr lang="en-US" sz="2200" dirty="0" smtClean="0"/>
              <a:t>A12</a:t>
            </a:r>
            <a:r>
              <a:rPr lang="en-GB" sz="2200" baseline="-25000" dirty="0" smtClean="0"/>
              <a:t>16</a:t>
            </a:r>
            <a:r>
              <a:rPr lang="en-GB" sz="2200" dirty="0" smtClean="0"/>
              <a:t> = (10x16</a:t>
            </a:r>
            <a:r>
              <a:rPr lang="en-GB" sz="2200" baseline="30000" dirty="0"/>
              <a:t>2</a:t>
            </a:r>
            <a:r>
              <a:rPr lang="en-GB" sz="2200" dirty="0" smtClean="0"/>
              <a:t>) + (1x16</a:t>
            </a:r>
            <a:r>
              <a:rPr lang="en-GB" sz="2200" baseline="30000" dirty="0"/>
              <a:t>1</a:t>
            </a:r>
            <a:r>
              <a:rPr lang="en-GB" sz="2200" dirty="0" smtClean="0"/>
              <a:t>) + (2x16</a:t>
            </a:r>
            <a:r>
              <a:rPr lang="en-GB" sz="2200" baseline="30000" dirty="0" smtClean="0"/>
              <a:t>0</a:t>
            </a:r>
            <a:r>
              <a:rPr lang="en-GB" sz="2200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= 2560 + 16 + 2                                      = 2578</a:t>
            </a:r>
            <a:r>
              <a:rPr lang="en-GB" sz="2200" baseline="-25000" dirty="0" smtClean="0"/>
              <a:t>1</a:t>
            </a:r>
            <a:r>
              <a:rPr lang="id-ID" sz="2200" baseline="-25000" dirty="0" smtClean="0"/>
              <a:t>0</a:t>
            </a:r>
            <a:endParaRPr lang="en-GB" sz="2200" baseline="-25000" dirty="0" smtClean="0"/>
          </a:p>
          <a:p>
            <a:pPr marL="0" indent="0">
              <a:buNone/>
            </a:pPr>
            <a:r>
              <a:rPr lang="en-US" sz="2200" dirty="0" err="1" smtClean="0"/>
              <a:t>Sedangkan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mengonversi</a:t>
            </a:r>
            <a:r>
              <a:rPr lang="en-US" sz="2200" dirty="0" smtClean="0"/>
              <a:t> </a:t>
            </a:r>
            <a:r>
              <a:rPr lang="en-US" sz="2200" dirty="0" err="1" smtClean="0"/>
              <a:t>bilangan</a:t>
            </a:r>
            <a:r>
              <a:rPr lang="en-US" sz="2200" dirty="0"/>
              <a:t> </a:t>
            </a:r>
            <a:r>
              <a:rPr lang="en-US" sz="2200" dirty="0" err="1"/>
              <a:t>heksadesimal</a:t>
            </a:r>
            <a:r>
              <a:rPr lang="en-US" sz="2200" dirty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angka</a:t>
            </a:r>
            <a:r>
              <a:rPr lang="en-US" sz="2200" dirty="0" smtClean="0"/>
              <a:t> di </a:t>
            </a:r>
            <a:r>
              <a:rPr lang="en-US" sz="2200" dirty="0" err="1" smtClean="0"/>
              <a:t>belakang</a:t>
            </a:r>
            <a:r>
              <a:rPr lang="en-US" sz="2200" dirty="0" smtClean="0"/>
              <a:t> </a:t>
            </a:r>
            <a:r>
              <a:rPr lang="en-US" sz="2200" dirty="0" err="1" smtClean="0"/>
              <a:t>koma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:</a:t>
            </a:r>
          </a:p>
          <a:p>
            <a:pPr marL="0" indent="0">
              <a:buNone/>
            </a:pPr>
            <a:r>
              <a:rPr lang="en-US" sz="2200" dirty="0" smtClean="0"/>
              <a:t>A12,21</a:t>
            </a:r>
            <a:r>
              <a:rPr lang="en-GB" sz="2200" baseline="-25000" dirty="0" smtClean="0"/>
              <a:t>16</a:t>
            </a:r>
            <a:r>
              <a:rPr lang="en-US" sz="2200" dirty="0" smtClean="0"/>
              <a:t>  = </a:t>
            </a:r>
            <a:r>
              <a:rPr lang="en-GB" sz="2200" dirty="0"/>
              <a:t>(</a:t>
            </a:r>
            <a:r>
              <a:rPr lang="en-GB" sz="2200" dirty="0" smtClean="0"/>
              <a:t>10x16</a:t>
            </a:r>
            <a:r>
              <a:rPr lang="en-GB" sz="2200" baseline="30000" dirty="0"/>
              <a:t>2</a:t>
            </a:r>
            <a:r>
              <a:rPr lang="en-GB" sz="2200" dirty="0" smtClean="0"/>
              <a:t>) </a:t>
            </a:r>
            <a:r>
              <a:rPr lang="en-GB" sz="2200" dirty="0"/>
              <a:t>+ (</a:t>
            </a:r>
            <a:r>
              <a:rPr lang="en-GB" sz="2200" dirty="0" smtClean="0"/>
              <a:t>1x16</a:t>
            </a:r>
            <a:r>
              <a:rPr lang="en-GB" sz="2200" baseline="30000" dirty="0" smtClean="0"/>
              <a:t>1</a:t>
            </a:r>
            <a:r>
              <a:rPr lang="en-GB" sz="2200" dirty="0" smtClean="0"/>
              <a:t>) </a:t>
            </a:r>
            <a:r>
              <a:rPr lang="en-GB" sz="2200" dirty="0"/>
              <a:t>+ </a:t>
            </a:r>
            <a:r>
              <a:rPr lang="en-GB" sz="2200" dirty="0" smtClean="0"/>
              <a:t>(2x16</a:t>
            </a:r>
            <a:r>
              <a:rPr lang="en-GB" sz="2200" baseline="30000" dirty="0" smtClean="0"/>
              <a:t>0</a:t>
            </a:r>
            <a:r>
              <a:rPr lang="en-GB" sz="2200" dirty="0" smtClean="0"/>
              <a:t>) </a:t>
            </a:r>
            <a:r>
              <a:rPr lang="en-GB" sz="2200" dirty="0"/>
              <a:t>+ </a:t>
            </a:r>
            <a:r>
              <a:rPr lang="en-GB" sz="2200" dirty="0" smtClean="0"/>
              <a:t>(2x16</a:t>
            </a:r>
            <a:r>
              <a:rPr lang="en-GB" sz="2200" baseline="30000" dirty="0" smtClean="0"/>
              <a:t>-1</a:t>
            </a:r>
            <a:r>
              <a:rPr lang="en-GB" sz="2200" dirty="0" smtClean="0"/>
              <a:t>) </a:t>
            </a:r>
            <a:r>
              <a:rPr lang="en-GB" sz="2200" dirty="0"/>
              <a:t>+ (</a:t>
            </a:r>
            <a:r>
              <a:rPr lang="en-GB" sz="2200" dirty="0" smtClean="0"/>
              <a:t>1x16</a:t>
            </a:r>
            <a:r>
              <a:rPr lang="en-GB" sz="2200" baseline="30000" dirty="0" smtClean="0"/>
              <a:t>-2</a:t>
            </a:r>
            <a:r>
              <a:rPr lang="en-GB" sz="2200" dirty="0"/>
              <a:t>) 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     = 2560 + 16 + 2 + 0,125 + 0,00391 </a:t>
            </a:r>
          </a:p>
          <a:p>
            <a:pPr marL="0" indent="0">
              <a:buNone/>
            </a:pPr>
            <a:r>
              <a:rPr lang="en-GB" sz="2200" dirty="0" smtClean="0"/>
              <a:t>	     = 2578,12891</a:t>
            </a:r>
            <a:r>
              <a:rPr lang="en-GB" sz="2200" baseline="-25000" dirty="0" smtClean="0"/>
              <a:t>1</a:t>
            </a:r>
            <a:r>
              <a:rPr lang="id-ID" sz="2200" baseline="-25000" dirty="0" smtClean="0"/>
              <a:t>0</a:t>
            </a:r>
            <a:endParaRPr lang="en-GB" sz="2200" baseline="-25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62708" y="908720"/>
            <a:ext cx="5218584" cy="648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E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300" dirty="0" err="1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Bilangan</a:t>
            </a:r>
            <a:r>
              <a:rPr lang="en-US" b="1" spc="300" dirty="0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id-ID" b="1" spc="300" dirty="0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Heksadesimal</a:t>
            </a:r>
            <a:endParaRPr lang="id-ID" b="1" spc="300" dirty="0">
              <a:ln w="3175">
                <a:solidFill>
                  <a:srgbClr val="C00000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6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66664" y="980728"/>
            <a:ext cx="6010672" cy="13398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Konversi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pembagian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berulang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99592" y="2492896"/>
            <a:ext cx="7344816" cy="2880320"/>
          </a:xfrm>
          <a:prstGeom prst="roundRect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spc="50" dirty="0" err="1" smtClean="0"/>
              <a:t>Teknik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konversi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bilangan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lainnya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adalah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pembagian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secara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berulang</a:t>
            </a:r>
            <a:r>
              <a:rPr lang="en-GB" sz="2800" spc="50" dirty="0" smtClean="0"/>
              <a:t>. </a:t>
            </a:r>
            <a:r>
              <a:rPr lang="en-GB" sz="2800" spc="50" dirty="0" err="1" smtClean="0"/>
              <a:t>Bilangan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awal</a:t>
            </a:r>
            <a:r>
              <a:rPr lang="en-GB" sz="2800" spc="50" dirty="0" smtClean="0"/>
              <a:t> yang </a:t>
            </a:r>
            <a:r>
              <a:rPr lang="en-GB" sz="2800" spc="50" dirty="0" err="1" smtClean="0"/>
              <a:t>akan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dikonversi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dibagi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dengan</a:t>
            </a:r>
            <a:r>
              <a:rPr lang="en-GB" sz="2800" spc="50" dirty="0" smtClean="0"/>
              <a:t> basis </a:t>
            </a:r>
            <a:r>
              <a:rPr lang="en-GB" sz="2800" spc="50" dirty="0" err="1" smtClean="0"/>
              <a:t>bilangan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hasilnya</a:t>
            </a:r>
            <a:r>
              <a:rPr lang="en-GB" sz="2800" spc="50" dirty="0" smtClean="0"/>
              <a:t>. </a:t>
            </a:r>
            <a:r>
              <a:rPr lang="en-GB" sz="2800" spc="50" dirty="0" err="1" smtClean="0"/>
              <a:t>Sebagai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contoh</a:t>
            </a:r>
            <a:r>
              <a:rPr lang="en-GB" sz="2800" spc="50" dirty="0" smtClean="0"/>
              <a:t>, </a:t>
            </a:r>
            <a:r>
              <a:rPr lang="en-GB" sz="2800" spc="50" dirty="0" err="1" smtClean="0"/>
              <a:t>bilangan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Oktal</a:t>
            </a:r>
            <a:r>
              <a:rPr lang="en-GB" sz="2800" spc="50" dirty="0" smtClean="0"/>
              <a:t> yang </a:t>
            </a:r>
            <a:r>
              <a:rPr lang="en-GB" sz="2800" spc="50" dirty="0" err="1" smtClean="0"/>
              <a:t>akan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dikonversi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menjadi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desimal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dibagi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dengan</a:t>
            </a:r>
            <a:r>
              <a:rPr lang="en-GB" sz="2800" spc="50" dirty="0" smtClean="0"/>
              <a:t> </a:t>
            </a:r>
            <a:r>
              <a:rPr lang="en-GB" sz="2800" spc="50" dirty="0" err="1" smtClean="0"/>
              <a:t>angka</a:t>
            </a:r>
            <a:r>
              <a:rPr lang="en-GB" sz="2800" spc="50" dirty="0" smtClean="0"/>
              <a:t> 10.</a:t>
            </a:r>
            <a:endParaRPr lang="en-US" sz="2800" spc="50" dirty="0"/>
          </a:p>
        </p:txBody>
      </p:sp>
    </p:spTree>
    <p:extLst>
      <p:ext uri="{BB962C8B-B14F-4D97-AF65-F5344CB8AC3E}">
        <p14:creationId xmlns:p14="http://schemas.microsoft.com/office/powerpoint/2010/main" val="2610353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64" y="2302269"/>
            <a:ext cx="3826768" cy="36599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spc="50" dirty="0" err="1" smtClean="0"/>
              <a:t>Penulisan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hasil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konversi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192</a:t>
            </a:r>
            <a:r>
              <a:rPr lang="en-GB" sz="2400" spc="50" baseline="-25000" dirty="0" smtClean="0"/>
              <a:t>10</a:t>
            </a:r>
            <a:r>
              <a:rPr lang="en-GB" sz="2400" spc="50" dirty="0"/>
              <a:t> </a:t>
            </a:r>
            <a:r>
              <a:rPr lang="en-GB" sz="2400" spc="50" dirty="0" err="1" smtClean="0"/>
              <a:t>ke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dalam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biner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menuliskan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sisa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hasil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bagi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bawah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ke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atas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sehingga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diperoleh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hasil</a:t>
            </a:r>
            <a:r>
              <a:rPr lang="en-GB" sz="2400" spc="50" dirty="0" smtClean="0"/>
              <a:t> 11000000</a:t>
            </a:r>
            <a:r>
              <a:rPr lang="en-GB" sz="2400" spc="50" baseline="-25000" dirty="0"/>
              <a:t> </a:t>
            </a:r>
            <a:r>
              <a:rPr lang="en-GB" sz="2400" spc="50" baseline="-25000" dirty="0" smtClean="0"/>
              <a:t>2</a:t>
            </a:r>
            <a:r>
              <a:rPr lang="en-GB" sz="2400" spc="50" dirty="0" smtClean="0"/>
              <a:t>. </a:t>
            </a:r>
            <a:r>
              <a:rPr lang="en-GB" sz="2400" spc="50" dirty="0" err="1"/>
              <a:t>J</a:t>
            </a:r>
            <a:r>
              <a:rPr lang="en-GB" sz="2400" spc="50" dirty="0" err="1" smtClean="0"/>
              <a:t>adi</a:t>
            </a:r>
            <a:r>
              <a:rPr lang="en-GB" sz="2400" spc="50" dirty="0" smtClean="0"/>
              <a:t>, </a:t>
            </a:r>
            <a:r>
              <a:rPr lang="en-GB" sz="2400" b="1" spc="50" dirty="0"/>
              <a:t>192</a:t>
            </a:r>
            <a:r>
              <a:rPr lang="en-GB" sz="2400" b="1" spc="50" baseline="-25000" dirty="0"/>
              <a:t>10</a:t>
            </a:r>
            <a:r>
              <a:rPr lang="en-GB" sz="2400" b="1" spc="50" dirty="0" smtClean="0"/>
              <a:t> = </a:t>
            </a:r>
            <a:r>
              <a:rPr lang="en-GB" sz="2400" b="1" spc="50" dirty="0"/>
              <a:t>11000000</a:t>
            </a:r>
            <a:r>
              <a:rPr lang="en-GB" sz="2400" b="1" spc="50" baseline="-25000" dirty="0"/>
              <a:t> </a:t>
            </a:r>
            <a:r>
              <a:rPr lang="en-GB" sz="2400" b="1" spc="50" baseline="-25000" dirty="0" smtClean="0"/>
              <a:t>2</a:t>
            </a:r>
            <a:r>
              <a:rPr lang="id-ID" sz="2400" spc="50" dirty="0"/>
              <a:t>.</a:t>
            </a:r>
            <a:endParaRPr lang="en-GB" sz="2400" b="1" spc="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8024" y="2263630"/>
                <a:ext cx="3168352" cy="39332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192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= 96 </a:t>
                </a:r>
                <a:r>
                  <a:rPr lang="en-GB" sz="2400" dirty="0" err="1" smtClean="0"/>
                  <a:t>sisa</a:t>
                </a:r>
                <a:r>
                  <a:rPr lang="en-GB" sz="2400" dirty="0" smtClean="0"/>
                  <a:t> 0 </a:t>
                </a:r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 smtClean="0"/>
                  <a:t> = 48 </a:t>
                </a:r>
                <a:r>
                  <a:rPr lang="en-GB" sz="2400" dirty="0" err="1" smtClean="0"/>
                  <a:t>sisa</a:t>
                </a:r>
                <a:r>
                  <a:rPr lang="en-GB" sz="2400" dirty="0" smtClean="0"/>
                  <a:t> 0</a:t>
                </a:r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= 24 </a:t>
                </a:r>
                <a:r>
                  <a:rPr lang="en-GB" sz="2400" dirty="0" err="1" smtClean="0"/>
                  <a:t>sisa</a:t>
                </a:r>
                <a:r>
                  <a:rPr lang="en-GB" sz="2400" dirty="0" smtClean="0"/>
                  <a:t> 0</a:t>
                </a:r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= 12 </a:t>
                </a:r>
                <a:r>
                  <a:rPr lang="en-GB" sz="2400" dirty="0" err="1" smtClean="0"/>
                  <a:t>sisa</a:t>
                </a:r>
                <a:r>
                  <a:rPr lang="en-GB" sz="2400" dirty="0" smtClean="0"/>
                  <a:t> 0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= 6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sisa</a:t>
                </a:r>
                <a:r>
                  <a:rPr lang="en-GB" sz="2400" dirty="0"/>
                  <a:t> 0</a:t>
                </a:r>
                <a:endParaRPr lang="en-GB" sz="2400" dirty="0" smtClean="0"/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 smtClean="0"/>
                  <a:t> = 3</a:t>
                </a:r>
                <a:r>
                  <a:rPr lang="en-GB" sz="2400" dirty="0"/>
                  <a:t> </a:t>
                </a:r>
                <a:r>
                  <a:rPr lang="en-GB" sz="2400" dirty="0" err="1"/>
                  <a:t>sisa</a:t>
                </a:r>
                <a:r>
                  <a:rPr lang="en-GB" sz="2400" dirty="0"/>
                  <a:t> 0</a:t>
                </a:r>
                <a:endParaRPr lang="en-GB" sz="2400" dirty="0" smtClean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= 1 </a:t>
                </a:r>
                <a:r>
                  <a:rPr lang="en-GB" sz="2400" dirty="0" err="1" smtClean="0"/>
                  <a:t>sisa</a:t>
                </a:r>
                <a:r>
                  <a:rPr lang="en-GB" sz="2400" dirty="0" smtClean="0"/>
                  <a:t> 1</a:t>
                </a:r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63630"/>
                <a:ext cx="3168352" cy="3933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0864" y="1491326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Konversikan</a:t>
            </a:r>
            <a:r>
              <a:rPr lang="en-GB" sz="2800" dirty="0" smtClean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192</a:t>
            </a:r>
            <a:r>
              <a:rPr lang="en-GB" sz="2800" baseline="-25000" dirty="0" smtClean="0"/>
              <a:t>10 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</a:t>
            </a:r>
            <a:r>
              <a:rPr lang="en-GB" sz="2800" dirty="0" err="1" smtClean="0"/>
              <a:t>berbasis</a:t>
            </a:r>
            <a:r>
              <a:rPr lang="en-GB" sz="2800" dirty="0" smtClean="0"/>
              <a:t> </a:t>
            </a:r>
            <a:r>
              <a:rPr lang="en-GB" sz="2800" dirty="0" err="1" smtClean="0"/>
              <a:t>biner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845296" y="476672"/>
            <a:ext cx="6047184" cy="6884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Konversi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desimal</a:t>
            </a:r>
            <a:endParaRPr lang="id-ID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4788024" y="2536938"/>
            <a:ext cx="3024336" cy="3556358"/>
          </a:xfrm>
          <a:prstGeom prst="arc">
            <a:avLst>
              <a:gd name="adj1" fmla="val 17049897"/>
              <a:gd name="adj2" fmla="val 6972337"/>
            </a:avLst>
          </a:prstGeom>
          <a:ln w="38100">
            <a:solidFill>
              <a:srgbClr val="3A195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03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377531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Konversikan</a:t>
            </a:r>
            <a:r>
              <a:rPr lang="en-GB" sz="2800" dirty="0" smtClean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200</a:t>
            </a:r>
            <a:r>
              <a:rPr lang="en-GB" sz="2800" baseline="-25000" dirty="0" smtClean="0"/>
              <a:t>10 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</a:t>
            </a:r>
            <a:r>
              <a:rPr lang="en-GB" sz="2800" dirty="0" err="1" smtClean="0"/>
              <a:t>berbasis</a:t>
            </a:r>
            <a:r>
              <a:rPr lang="en-GB" sz="2800" dirty="0" smtClean="0"/>
              <a:t> </a:t>
            </a:r>
            <a:r>
              <a:rPr lang="en-GB" sz="2800" dirty="0" err="1" smtClean="0"/>
              <a:t>oktal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69232" y="628822"/>
            <a:ext cx="6047184" cy="6884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Konversi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desimal</a:t>
            </a:r>
            <a:endParaRPr lang="id-ID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60032" y="2402882"/>
                <a:ext cx="3456384" cy="15383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= 25 </a:t>
                </a:r>
                <a:r>
                  <a:rPr lang="en-GB" sz="2800" dirty="0" err="1" smtClean="0"/>
                  <a:t>sisa</a:t>
                </a:r>
                <a:r>
                  <a:rPr lang="en-GB" sz="2800" dirty="0" smtClean="0"/>
                  <a:t> 0 </a:t>
                </a:r>
              </a:p>
              <a:p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2800" dirty="0" smtClean="0"/>
                  <a:t> = 3 </a:t>
                </a:r>
                <a:r>
                  <a:rPr lang="en-GB" sz="2800" dirty="0" err="1" smtClean="0"/>
                  <a:t>sisa</a:t>
                </a:r>
                <a:r>
                  <a:rPr lang="en-GB" sz="2800" dirty="0" smtClean="0"/>
                  <a:t> 1</a:t>
                </a:r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402882"/>
                <a:ext cx="3456384" cy="15383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7584" y="2403757"/>
            <a:ext cx="3826768" cy="300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/>
              <a:t>Penulisan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konversi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200</a:t>
            </a:r>
            <a:r>
              <a:rPr lang="en-GB" sz="2400" baseline="-25000" dirty="0" smtClean="0"/>
              <a:t>10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bentuk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menuliskan</a:t>
            </a:r>
            <a:r>
              <a:rPr lang="en-GB" sz="2400" dirty="0" smtClean="0"/>
              <a:t> </a:t>
            </a:r>
            <a:r>
              <a:rPr lang="en-GB" sz="2400" dirty="0" err="1" smtClean="0"/>
              <a:t>sisa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bagi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bawah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diperoleh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310</a:t>
            </a:r>
            <a:r>
              <a:rPr lang="en-GB" sz="2400" baseline="-25000" dirty="0" smtClean="0"/>
              <a:t>8</a:t>
            </a:r>
            <a:r>
              <a:rPr lang="en-GB" sz="2400" dirty="0" smtClean="0"/>
              <a:t>. </a:t>
            </a:r>
            <a:r>
              <a:rPr lang="en-GB" sz="2400" dirty="0" err="1"/>
              <a:t>J</a:t>
            </a:r>
            <a:r>
              <a:rPr lang="en-GB" sz="2400" dirty="0" err="1" smtClean="0"/>
              <a:t>adi</a:t>
            </a:r>
            <a:r>
              <a:rPr lang="en-GB" sz="2400" dirty="0" smtClean="0"/>
              <a:t>, </a:t>
            </a:r>
            <a:r>
              <a:rPr lang="en-GB" sz="2400" b="1" dirty="0" smtClean="0"/>
              <a:t>200</a:t>
            </a:r>
            <a:r>
              <a:rPr lang="en-GB" sz="2400" b="1" baseline="-25000" dirty="0" smtClean="0"/>
              <a:t>10</a:t>
            </a:r>
            <a:r>
              <a:rPr lang="en-GB" sz="2400" b="1" dirty="0" smtClean="0"/>
              <a:t> = 310</a:t>
            </a:r>
            <a:r>
              <a:rPr lang="en-GB" sz="2400" b="1" baseline="-25000" dirty="0" smtClean="0"/>
              <a:t>8</a:t>
            </a:r>
            <a:r>
              <a:rPr lang="id-ID" sz="2400" dirty="0" smtClean="0"/>
              <a:t>.</a:t>
            </a:r>
            <a:endParaRPr lang="en-GB" sz="2400" b="1" dirty="0"/>
          </a:p>
        </p:txBody>
      </p:sp>
      <p:sp>
        <p:nvSpPr>
          <p:cNvPr id="2" name="Arc 1"/>
          <p:cNvSpPr/>
          <p:nvPr/>
        </p:nvSpPr>
        <p:spPr>
          <a:xfrm rot="9204528">
            <a:off x="5669062" y="2896355"/>
            <a:ext cx="1771161" cy="858784"/>
          </a:xfrm>
          <a:prstGeom prst="arc">
            <a:avLst>
              <a:gd name="adj1" fmla="val 9613806"/>
              <a:gd name="adj2" fmla="val 687619"/>
            </a:avLst>
          </a:prstGeom>
          <a:ln w="28575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23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85156" y="908720"/>
            <a:ext cx="6173688" cy="8357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Penyandian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Bilangan</a:t>
            </a:r>
            <a:endParaRPr lang="id-ID" sz="2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844824"/>
            <a:ext cx="6984776" cy="3960440"/>
          </a:xfrm>
          <a:prstGeom prst="roundRect">
            <a:avLst>
              <a:gd name="adj" fmla="val 7357"/>
            </a:avLst>
          </a:prstGeom>
          <a:ln w="28575">
            <a:solidFill>
              <a:srgbClr val="953735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350" spc="80" dirty="0" err="1" smtClean="0"/>
              <a:t>Komputer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hanya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mengenali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bilangan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biner</a:t>
            </a:r>
            <a:r>
              <a:rPr lang="en-GB" sz="2350" spc="80" dirty="0" smtClean="0"/>
              <a:t>, </a:t>
            </a:r>
            <a:r>
              <a:rPr lang="en-GB" sz="2350" spc="80" dirty="0" err="1" smtClean="0"/>
              <a:t>sehingga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ketika</a:t>
            </a:r>
            <a:r>
              <a:rPr lang="en-GB" sz="2350" spc="80" dirty="0" smtClean="0"/>
              <a:t> </a:t>
            </a:r>
            <a:r>
              <a:rPr lang="en-GB" sz="2350" i="1" spc="80" dirty="0" smtClean="0"/>
              <a:t>user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mengetikkan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angka</a:t>
            </a:r>
            <a:r>
              <a:rPr lang="en-GB" sz="2350" spc="80" dirty="0" smtClean="0"/>
              <a:t> 8 </a:t>
            </a:r>
            <a:r>
              <a:rPr lang="en-GB" sz="2350" spc="80" dirty="0" err="1" smtClean="0"/>
              <a:t>pada</a:t>
            </a:r>
            <a:r>
              <a:rPr lang="en-GB" sz="2350" spc="80" dirty="0" smtClean="0"/>
              <a:t> </a:t>
            </a:r>
            <a:r>
              <a:rPr lang="en-GB" sz="2350" i="1" spc="80" dirty="0" smtClean="0"/>
              <a:t>keyboard</a:t>
            </a:r>
            <a:r>
              <a:rPr lang="en-GB" sz="2350" spc="80" dirty="0" smtClean="0"/>
              <a:t>, </a:t>
            </a:r>
            <a:r>
              <a:rPr lang="en-GB" sz="2350" spc="80" dirty="0" err="1" smtClean="0"/>
              <a:t>angka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tersebut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harus</a:t>
            </a:r>
            <a:r>
              <a:rPr lang="en-GB" sz="2350" spc="80" dirty="0" smtClean="0"/>
              <a:t> di-</a:t>
            </a:r>
            <a:r>
              <a:rPr lang="en-GB" sz="2350" i="1" spc="80" dirty="0" smtClean="0"/>
              <a:t>encode </a:t>
            </a:r>
            <a:r>
              <a:rPr lang="en-GB" sz="2350" spc="80" dirty="0" err="1" smtClean="0"/>
              <a:t>ke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dalam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bilangan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biner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untuk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kemudian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diproses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oleh</a:t>
            </a:r>
            <a:r>
              <a:rPr lang="en-GB" sz="2350" spc="80" dirty="0" smtClean="0"/>
              <a:t> CPU.</a:t>
            </a:r>
            <a:endParaRPr lang="id-ID" sz="2350" spc="80" dirty="0" smtClean="0"/>
          </a:p>
          <a:p>
            <a:pPr marL="0" indent="0" algn="just">
              <a:buNone/>
            </a:pPr>
            <a:r>
              <a:rPr lang="en-GB" sz="2350" spc="80" dirty="0" smtClean="0"/>
              <a:t>CPU </a:t>
            </a:r>
            <a:r>
              <a:rPr lang="en-GB" sz="2350" spc="80" dirty="0" err="1" smtClean="0"/>
              <a:t>kemudian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akan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mengolah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dan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mengirimkan</a:t>
            </a:r>
            <a:r>
              <a:rPr lang="en-GB" sz="2350" spc="80" dirty="0" smtClean="0"/>
              <a:t> data </a:t>
            </a:r>
            <a:r>
              <a:rPr lang="en-GB" sz="2350" spc="80" dirty="0" err="1" smtClean="0"/>
              <a:t>dalam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bentuk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biner</a:t>
            </a:r>
            <a:r>
              <a:rPr lang="en-GB" sz="2350" spc="80" dirty="0" smtClean="0"/>
              <a:t> yang </a:t>
            </a:r>
            <a:r>
              <a:rPr lang="en-GB" sz="2350" spc="80" dirty="0" err="1" smtClean="0"/>
              <a:t>kemudian</a:t>
            </a:r>
            <a:r>
              <a:rPr lang="en-GB" sz="2350" spc="80" dirty="0" smtClean="0"/>
              <a:t> di-</a:t>
            </a:r>
            <a:r>
              <a:rPr lang="en-GB" sz="2350" i="1" spc="80" dirty="0" smtClean="0"/>
              <a:t>encode </a:t>
            </a:r>
            <a:r>
              <a:rPr lang="en-GB" sz="2350" spc="80" dirty="0" err="1" smtClean="0"/>
              <a:t>kembali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menjadi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desimal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untuk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ditampilkan</a:t>
            </a:r>
            <a:r>
              <a:rPr lang="en-GB" sz="2350" spc="80" dirty="0" smtClean="0"/>
              <a:t> di </a:t>
            </a:r>
            <a:r>
              <a:rPr lang="en-GB" sz="2350" spc="80" dirty="0" err="1" smtClean="0"/>
              <a:t>layar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komputer</a:t>
            </a:r>
            <a:r>
              <a:rPr lang="en-GB" sz="2350" spc="80" dirty="0" smtClean="0"/>
              <a:t>. </a:t>
            </a:r>
            <a:r>
              <a:rPr lang="en-GB" sz="2350" spc="80" dirty="0" err="1" smtClean="0"/>
              <a:t>Terdapat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beberapa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bentuk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bilangan</a:t>
            </a:r>
            <a:r>
              <a:rPr lang="en-GB" sz="2350" spc="80" dirty="0" smtClean="0"/>
              <a:t> yang </a:t>
            </a:r>
            <a:r>
              <a:rPr lang="en-GB" sz="2350" spc="80" dirty="0" err="1" smtClean="0"/>
              <a:t>disandikan</a:t>
            </a:r>
            <a:r>
              <a:rPr lang="en-GB" sz="2350" spc="80" dirty="0" smtClean="0"/>
              <a:t>, di </a:t>
            </a:r>
            <a:r>
              <a:rPr lang="en-GB" sz="2350" spc="80" dirty="0" err="1" smtClean="0"/>
              <a:t>antaranya</a:t>
            </a:r>
            <a:r>
              <a:rPr lang="en-GB" sz="2350" spc="80" dirty="0" smtClean="0"/>
              <a:t> </a:t>
            </a:r>
            <a:r>
              <a:rPr lang="en-GB" sz="2350" spc="80" dirty="0" err="1" smtClean="0"/>
              <a:t>adalah</a:t>
            </a:r>
            <a:r>
              <a:rPr lang="id-ID" sz="2350" spc="80" dirty="0" smtClean="0"/>
              <a:t>.</a:t>
            </a:r>
            <a:endParaRPr lang="en-US" sz="2350" spc="8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55921" y="217398"/>
            <a:ext cx="5434608" cy="72290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bersandi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0211" y="1412776"/>
            <a:ext cx="443790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spc="50" dirty="0" smtClean="0"/>
              <a:t>1. Binary Coded Decimal</a:t>
            </a:r>
            <a:endParaRPr lang="en-US" sz="2800" b="1" spc="5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0211" y="1988841"/>
            <a:ext cx="7708214" cy="1872208"/>
          </a:xfrm>
          <a:prstGeom prst="roundRect">
            <a:avLst/>
          </a:prstGeom>
          <a:ln w="38100">
            <a:solidFill>
              <a:srgbClr val="CC66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penyandian</a:t>
            </a:r>
            <a:r>
              <a:rPr lang="en-GB" sz="2400" dirty="0" smtClean="0"/>
              <a:t> BCD,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diuraikan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disandikan</a:t>
            </a:r>
            <a:r>
              <a:rPr lang="en-GB" sz="2400" dirty="0" smtClean="0"/>
              <a:t>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. </a:t>
            </a:r>
            <a:r>
              <a:rPr lang="en-GB" sz="2400" dirty="0" err="1" smtClean="0"/>
              <a:t>Dibutuhkan</a:t>
            </a:r>
            <a:r>
              <a:rPr lang="en-GB" sz="2400" dirty="0" smtClean="0"/>
              <a:t> 4 bit </a:t>
            </a:r>
            <a:r>
              <a:rPr lang="en-GB" sz="2400" dirty="0" err="1" smtClean="0"/>
              <a:t>biner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menyajikan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digit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. </a:t>
            </a:r>
            <a:r>
              <a:rPr lang="en-GB" sz="2400" dirty="0" err="1" smtClean="0"/>
              <a:t>Perhatikan</a:t>
            </a:r>
            <a:r>
              <a:rPr lang="en-GB" sz="2400" dirty="0" smtClean="0"/>
              <a:t>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berikut</a:t>
            </a:r>
            <a:r>
              <a:rPr lang="en-GB" sz="2400" dirty="0" smtClean="0"/>
              <a:t> :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98178"/>
              </p:ext>
            </p:extLst>
          </p:nvPr>
        </p:nvGraphicFramePr>
        <p:xfrm>
          <a:off x="720125" y="4107138"/>
          <a:ext cx="7668300" cy="16981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7075"/>
                <a:gridCol w="1917075"/>
                <a:gridCol w="1917075"/>
                <a:gridCol w="1917075"/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Nilai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Desimal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455854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Sandi BCD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1001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0111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0101</a:t>
                      </a:r>
                      <a:endParaRPr lang="en-GB" b="1" dirty="0"/>
                    </a:p>
                  </a:txBody>
                  <a:tcPr/>
                </a:tc>
              </a:tr>
              <a:tr h="790537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Kelompok</a:t>
                      </a:r>
                      <a:r>
                        <a:rPr lang="en-GB" b="1" dirty="0" smtClean="0"/>
                        <a:t> Bit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Ketiga</a:t>
                      </a:r>
                      <a:r>
                        <a:rPr lang="en-GB" b="1" dirty="0" smtClean="0"/>
                        <a:t> </a:t>
                      </a:r>
                      <a:r>
                        <a:rPr lang="en-GB" b="1" dirty="0" err="1" smtClean="0"/>
                        <a:t>bernilai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ratusan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Kedua</a:t>
                      </a:r>
                      <a:r>
                        <a:rPr lang="en-GB" b="1" dirty="0" smtClean="0"/>
                        <a:t> </a:t>
                      </a:r>
                      <a:r>
                        <a:rPr lang="en-GB" b="1" dirty="0" err="1" smtClean="0"/>
                        <a:t>bernilai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puluhan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Kesatu</a:t>
                      </a:r>
                      <a:r>
                        <a:rPr lang="en-GB" b="1" dirty="0" smtClean="0"/>
                        <a:t> </a:t>
                      </a:r>
                      <a:r>
                        <a:rPr lang="en-GB" b="1" dirty="0" err="1" smtClean="0"/>
                        <a:t>bernilai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satuan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7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47864" y="95411"/>
            <a:ext cx="5434608" cy="72290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bersandi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5576" y="1268760"/>
            <a:ext cx="421974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d-ID" sz="2800" b="1" dirty="0"/>
              <a:t>2</a:t>
            </a:r>
            <a:r>
              <a:rPr lang="en-US" sz="2800" b="1" dirty="0" smtClean="0"/>
              <a:t>. Binary Coded Hexadecimal</a:t>
            </a:r>
            <a:endParaRPr lang="en-US" sz="2800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55576" y="2151254"/>
            <a:ext cx="4219748" cy="3942041"/>
          </a:xfrm>
          <a:prstGeom prst="roundRect">
            <a:avLst/>
          </a:prstGeom>
          <a:ln w="38100">
            <a:solidFill>
              <a:srgbClr val="CC66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spc="50" dirty="0" err="1" smtClean="0"/>
              <a:t>Sistem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sandi</a:t>
            </a:r>
            <a:r>
              <a:rPr lang="en-GB" sz="2400" spc="50" dirty="0" smtClean="0"/>
              <a:t> BCH </a:t>
            </a:r>
            <a:r>
              <a:rPr lang="en-GB" sz="2400" spc="50" dirty="0" err="1" smtClean="0"/>
              <a:t>digunakan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untuk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menyajikan</a:t>
            </a:r>
            <a:r>
              <a:rPr lang="en-GB" sz="2400" spc="50" dirty="0" smtClean="0"/>
              <a:t> data </a:t>
            </a:r>
            <a:r>
              <a:rPr lang="en-GB" sz="2400" spc="50" dirty="0" err="1" smtClean="0"/>
              <a:t>Heksadesimal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dalam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biner</a:t>
            </a:r>
            <a:r>
              <a:rPr lang="en-GB" sz="2400" spc="50" dirty="0" smtClean="0"/>
              <a:t>. </a:t>
            </a:r>
            <a:r>
              <a:rPr lang="en-GB" sz="2400" spc="50" dirty="0" err="1" smtClean="0"/>
              <a:t>Sama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seperti</a:t>
            </a:r>
            <a:r>
              <a:rPr lang="en-GB" sz="2400" spc="50" dirty="0" smtClean="0"/>
              <a:t> BCD, </a:t>
            </a:r>
            <a:r>
              <a:rPr lang="en-GB" sz="2400" spc="50" dirty="0" err="1" smtClean="0"/>
              <a:t>setiap</a:t>
            </a:r>
            <a:r>
              <a:rPr lang="en-GB" sz="2400" spc="50" dirty="0" smtClean="0"/>
              <a:t> digit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diubah</a:t>
            </a:r>
            <a:r>
              <a:rPr lang="en-GB" sz="2400" spc="50" dirty="0"/>
              <a:t> </a:t>
            </a:r>
            <a:r>
              <a:rPr lang="en-GB" sz="2400" spc="50" dirty="0" err="1" smtClean="0"/>
              <a:t>dalam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kelompok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terdiri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atas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kombinasi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biner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sebanyak</a:t>
            </a:r>
            <a:r>
              <a:rPr lang="en-GB" sz="2400" spc="50" dirty="0" smtClean="0"/>
              <a:t> 4 bit. </a:t>
            </a:r>
            <a:r>
              <a:rPr lang="en-GB" sz="2400" spc="50" dirty="0" err="1" smtClean="0"/>
              <a:t>Perhatikan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tabel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kode</a:t>
            </a:r>
            <a:r>
              <a:rPr lang="en-GB" sz="2400" spc="50" dirty="0" smtClean="0"/>
              <a:t> BCH di </a:t>
            </a:r>
            <a:r>
              <a:rPr lang="en-GB" sz="2400" spc="50" dirty="0" err="1" smtClean="0"/>
              <a:t>samping</a:t>
            </a:r>
            <a:r>
              <a:rPr lang="en-GB" sz="2400" spc="50" dirty="0" smtClean="0"/>
              <a:t>.</a:t>
            </a:r>
            <a:endParaRPr lang="en-US" sz="2400" spc="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74677"/>
              </p:ext>
            </p:extLst>
          </p:nvPr>
        </p:nvGraphicFramePr>
        <p:xfrm>
          <a:off x="5364088" y="870884"/>
          <a:ext cx="3312368" cy="52224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/>
                <a:gridCol w="1656184"/>
              </a:tblGrid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Heksadesimal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Sandi BCH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0000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0001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0010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0011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0100</a:t>
                      </a:r>
                      <a:endParaRPr lang="en-GB" sz="1400" b="1" dirty="0"/>
                    </a:p>
                  </a:txBody>
                  <a:tcPr/>
                </a:tc>
              </a:tr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0101</a:t>
                      </a:r>
                      <a:endParaRPr lang="en-GB" sz="1400" b="1" dirty="0"/>
                    </a:p>
                  </a:txBody>
                  <a:tcPr/>
                </a:tc>
              </a:tr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0110</a:t>
                      </a:r>
                      <a:endParaRPr lang="en-GB" sz="1400" b="1" dirty="0"/>
                    </a:p>
                  </a:txBody>
                  <a:tcPr/>
                </a:tc>
              </a:tr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0111</a:t>
                      </a:r>
                      <a:endParaRPr lang="en-GB" sz="1400" b="1" dirty="0"/>
                    </a:p>
                  </a:txBody>
                  <a:tcPr/>
                </a:tc>
              </a:tr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1000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1001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1010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1011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1100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1101</a:t>
                      </a:r>
                      <a:endParaRPr lang="en-GB" sz="1400" b="1" dirty="0"/>
                    </a:p>
                  </a:txBody>
                  <a:tcPr/>
                </a:tc>
              </a:tr>
              <a:tr h="28172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1110</a:t>
                      </a:r>
                      <a:endParaRPr lang="en-GB" sz="1400" b="1" dirty="0"/>
                    </a:p>
                  </a:txBody>
                  <a:tcPr/>
                </a:tc>
              </a:tr>
              <a:tr h="3116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1111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0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55921" y="217398"/>
            <a:ext cx="5434608" cy="72290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bersandi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78108" y="1436425"/>
            <a:ext cx="443790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1. ASCII</a:t>
            </a:r>
            <a:endParaRPr lang="en-US" sz="2800" b="1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78107" y="2097379"/>
            <a:ext cx="8512421" cy="3491861"/>
          </a:xfrm>
          <a:prstGeom prst="roundRect">
            <a:avLst/>
          </a:prstGeom>
          <a:ln w="38100">
            <a:solidFill>
              <a:srgbClr val="CC66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/>
              <a:t>ASCII (American Standard Code for Information Interchange)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standar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industry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pengkodean</a:t>
            </a:r>
            <a:r>
              <a:rPr lang="en-GB" sz="2400" dirty="0" smtClean="0"/>
              <a:t> </a:t>
            </a:r>
            <a:r>
              <a:rPr lang="en-GB" sz="2400" dirty="0" err="1" smtClean="0"/>
              <a:t>huruf</a:t>
            </a:r>
            <a:r>
              <a:rPr lang="en-GB" sz="2400" dirty="0" smtClean="0"/>
              <a:t>, </a:t>
            </a:r>
            <a:r>
              <a:rPr lang="en-GB" sz="2400" dirty="0" err="1" smtClean="0"/>
              <a:t>angka</a:t>
            </a:r>
            <a:r>
              <a:rPr lang="en-GB" sz="2400" dirty="0" smtClean="0"/>
              <a:t>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karakter-karakter</a:t>
            </a:r>
            <a:r>
              <a:rPr lang="en-GB" sz="2400" dirty="0" smtClean="0"/>
              <a:t> lain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128 </a:t>
            </a:r>
            <a:r>
              <a:rPr lang="en-GB" sz="2400" dirty="0" err="1" smtClean="0"/>
              <a:t>kode</a:t>
            </a:r>
            <a:r>
              <a:rPr lang="en-GB" sz="2400" dirty="0"/>
              <a:t> </a:t>
            </a:r>
            <a:r>
              <a:rPr lang="en-GB" sz="2400" dirty="0" smtClean="0"/>
              <a:t>(7 bit).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penggunaan</a:t>
            </a:r>
            <a:r>
              <a:rPr lang="en-GB" sz="2400" dirty="0" smtClean="0"/>
              <a:t> ASCII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tombol</a:t>
            </a:r>
            <a:r>
              <a:rPr lang="en-GB" sz="2400" dirty="0" smtClean="0"/>
              <a:t> </a:t>
            </a:r>
            <a:r>
              <a:rPr lang="en-GB" sz="2400" i="1" dirty="0" smtClean="0"/>
              <a:t>keyboard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. </a:t>
            </a:r>
            <a:r>
              <a:rPr lang="en-GB" sz="2400" dirty="0" err="1" smtClean="0"/>
              <a:t>Fungsi</a:t>
            </a:r>
            <a:r>
              <a:rPr lang="en-GB" sz="2400" dirty="0" smtClean="0"/>
              <a:t> </a:t>
            </a:r>
            <a:r>
              <a:rPr lang="en-GB" sz="2400" dirty="0" err="1" smtClean="0"/>
              <a:t>tombol-tombol</a:t>
            </a:r>
            <a:r>
              <a:rPr lang="en-GB" sz="2400" dirty="0" smtClean="0"/>
              <a:t> </a:t>
            </a:r>
            <a:r>
              <a:rPr lang="en-GB" sz="2400" i="1" dirty="0" smtClean="0"/>
              <a:t>keyboard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dua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dirty="0" err="1" smtClean="0"/>
              <a:t>numerik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non </a:t>
            </a:r>
            <a:r>
              <a:rPr lang="en-GB" sz="2400" dirty="0" err="1" smtClean="0"/>
              <a:t>numerik</a:t>
            </a:r>
            <a:r>
              <a:rPr lang="en-GB" sz="2400" dirty="0" smtClean="0"/>
              <a:t>. Sandi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tombol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terdiri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 </a:t>
            </a:r>
            <a:r>
              <a:rPr lang="en-GB" sz="2400" dirty="0" err="1" smtClean="0"/>
              <a:t>angka</a:t>
            </a:r>
            <a:r>
              <a:rPr lang="en-GB" sz="2400" dirty="0" smtClean="0"/>
              <a:t>, </a:t>
            </a:r>
            <a:r>
              <a:rPr lang="en-GB" sz="2400" dirty="0" err="1" smtClean="0"/>
              <a:t>huruf</a:t>
            </a:r>
            <a:r>
              <a:rPr lang="en-GB" sz="2400" dirty="0" smtClean="0"/>
              <a:t>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simbol</a:t>
            </a:r>
            <a:r>
              <a:rPr lang="en-GB" sz="2400" dirty="0" smtClean="0"/>
              <a:t> </a:t>
            </a:r>
            <a:r>
              <a:rPr lang="en-GB" sz="2400" dirty="0" err="1" smtClean="0"/>
              <a:t>tertentu</a:t>
            </a:r>
            <a:r>
              <a:rPr lang="en-GB" sz="2400" dirty="0" smtClean="0"/>
              <a:t> </a:t>
            </a:r>
            <a:r>
              <a:rPr lang="en-GB" sz="2400" dirty="0" err="1" smtClean="0"/>
              <a:t>disebut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i="1" dirty="0" smtClean="0"/>
              <a:t>alphanumeric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i="1" dirty="0" smtClean="0"/>
              <a:t>alphabet and numeric</a:t>
            </a:r>
            <a:r>
              <a:rPr lang="en-GB" sz="2400" dirty="0" smtClean="0"/>
              <a:t>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7931" y="6408232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719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476672"/>
            <a:ext cx="7859216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362791" cy="4896544"/>
          </a:xfrm>
        </p:spPr>
      </p:pic>
      <p:sp>
        <p:nvSpPr>
          <p:cNvPr id="6" name="TextBox 5"/>
          <p:cNvSpPr txBox="1"/>
          <p:nvPr/>
        </p:nvSpPr>
        <p:spPr>
          <a:xfrm>
            <a:off x="827584" y="566124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Tabel</a:t>
            </a:r>
            <a:r>
              <a:rPr lang="en-GB" sz="2000" dirty="0" smtClean="0"/>
              <a:t> ASCII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584097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Sumber</a:t>
            </a:r>
            <a:r>
              <a:rPr lang="en-GB" sz="1600" dirty="0" smtClean="0"/>
              <a:t> : </a:t>
            </a:r>
            <a:r>
              <a:rPr lang="en-GB" sz="1600" dirty="0">
                <a:hlinkClick r:id="rId3"/>
              </a:rPr>
              <a:t>http://hyperphysics.phy-astr.gsu.edu/hbase/Electronic/ascii.html#c2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89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85878635"/>
              </p:ext>
            </p:extLst>
          </p:nvPr>
        </p:nvGraphicFramePr>
        <p:xfrm>
          <a:off x="611560" y="1268760"/>
          <a:ext cx="784887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8640960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jelas.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 smtClean="0"/>
              <a:t>Berapakah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i="1" dirty="0" smtClean="0"/>
              <a:t>binary</a:t>
            </a:r>
            <a:r>
              <a:rPr lang="en-GB" sz="2400" dirty="0" smtClean="0"/>
              <a:t> </a:t>
            </a:r>
            <a:r>
              <a:rPr lang="en-GB" sz="2400" dirty="0" err="1" smtClean="0"/>
              <a:t>menurut</a:t>
            </a:r>
            <a:r>
              <a:rPr lang="en-GB" sz="2400" dirty="0" smtClean="0"/>
              <a:t> </a:t>
            </a:r>
            <a:r>
              <a:rPr lang="en-GB" sz="2400" dirty="0" err="1" smtClean="0"/>
              <a:t>standar</a:t>
            </a:r>
            <a:r>
              <a:rPr lang="en-GB" sz="2400" dirty="0" smtClean="0"/>
              <a:t> </a:t>
            </a:r>
            <a:r>
              <a:rPr lang="en-GB" sz="2400" dirty="0" err="1" smtClean="0"/>
              <a:t>kode</a:t>
            </a:r>
            <a:r>
              <a:rPr lang="en-GB" sz="2400" dirty="0" smtClean="0"/>
              <a:t> ASCII 7 bit </a:t>
            </a:r>
            <a:r>
              <a:rPr lang="en-GB" sz="2400" dirty="0" err="1" smtClean="0"/>
              <a:t>untuk</a:t>
            </a:r>
            <a:r>
              <a:rPr lang="en-GB" sz="2400" dirty="0" smtClean="0"/>
              <a:t> kata “BANGSA” 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Berapakah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 smtClean="0"/>
              <a:t>heksadesimal</a:t>
            </a:r>
            <a:r>
              <a:rPr lang="en-GB" sz="2400" dirty="0" smtClean="0"/>
              <a:t> </a:t>
            </a:r>
            <a:r>
              <a:rPr lang="en-GB" sz="2400" dirty="0" err="1"/>
              <a:t>menurut</a:t>
            </a:r>
            <a:r>
              <a:rPr lang="en-GB" sz="2400" dirty="0"/>
              <a:t> </a:t>
            </a:r>
            <a:r>
              <a:rPr lang="en-GB" sz="2400" dirty="0" err="1"/>
              <a:t>standar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ASCII 7 bit </a:t>
            </a:r>
            <a:r>
              <a:rPr lang="en-GB" sz="2400" dirty="0" err="1"/>
              <a:t>untuk</a:t>
            </a:r>
            <a:r>
              <a:rPr lang="en-GB" sz="2400" dirty="0"/>
              <a:t> kata </a:t>
            </a:r>
            <a:r>
              <a:rPr lang="en-GB" sz="2400" dirty="0" smtClean="0"/>
              <a:t>“</a:t>
            </a:r>
            <a:r>
              <a:rPr lang="en-GB" sz="2400" dirty="0" err="1" smtClean="0"/>
              <a:t>Smk</a:t>
            </a:r>
            <a:r>
              <a:rPr lang="en-GB" sz="2400" dirty="0" smtClean="0"/>
              <a:t>” </a:t>
            </a:r>
            <a:r>
              <a:rPr lang="en-GB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Berapakah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i="1" dirty="0"/>
              <a:t>binary</a:t>
            </a:r>
            <a:r>
              <a:rPr lang="en-GB" sz="2400" dirty="0"/>
              <a:t> </a:t>
            </a:r>
            <a:r>
              <a:rPr lang="en-GB" sz="2400" dirty="0" err="1"/>
              <a:t>menurut</a:t>
            </a:r>
            <a:r>
              <a:rPr lang="en-GB" sz="2400" dirty="0"/>
              <a:t> </a:t>
            </a:r>
            <a:r>
              <a:rPr lang="en-GB" sz="2400" dirty="0" err="1"/>
              <a:t>standar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ASCII 7 bit </a:t>
            </a:r>
            <a:r>
              <a:rPr lang="en-GB" sz="2400" dirty="0" err="1"/>
              <a:t>untuk</a:t>
            </a:r>
            <a:r>
              <a:rPr lang="en-GB" sz="2400" dirty="0"/>
              <a:t> kata </a:t>
            </a:r>
            <a:r>
              <a:rPr lang="en-GB" sz="2400" dirty="0" smtClean="0"/>
              <a:t>“hello@gmail.com” </a:t>
            </a:r>
            <a:r>
              <a:rPr lang="en-GB" sz="2400" dirty="0"/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Oval 3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Oval 4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Oval 5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3440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70595" y="620688"/>
            <a:ext cx="7162800" cy="835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Bilangan</a:t>
            </a:r>
            <a:endParaRPr lang="id-ID" sz="2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4464496" cy="3960440"/>
          </a:xfrm>
          <a:prstGeom prst="roundRect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spc="100" dirty="0" err="1" smtClean="0"/>
              <a:t>Komputer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merupakan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mesin</a:t>
            </a:r>
            <a:r>
              <a:rPr lang="en-GB" sz="2800" spc="100" dirty="0" smtClean="0"/>
              <a:t> yang </a:t>
            </a:r>
            <a:r>
              <a:rPr lang="en-GB" sz="2800" spc="100" dirty="0" err="1" smtClean="0"/>
              <a:t>hanya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mengenal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dua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kondisi</a:t>
            </a:r>
            <a:r>
              <a:rPr lang="en-GB" sz="2800" spc="100" dirty="0" smtClean="0"/>
              <a:t>, </a:t>
            </a:r>
            <a:r>
              <a:rPr lang="en-GB" sz="2800" spc="100" dirty="0" err="1" smtClean="0"/>
              <a:t>yaitu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ada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atau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tidaknya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aliran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listrik</a:t>
            </a:r>
            <a:r>
              <a:rPr lang="en-GB" sz="2800" spc="100" dirty="0" smtClean="0"/>
              <a:t>, yang </a:t>
            </a:r>
            <a:r>
              <a:rPr lang="en-GB" sz="2800" spc="100" dirty="0" err="1" smtClean="0"/>
              <a:t>dapat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disebut</a:t>
            </a:r>
            <a:r>
              <a:rPr lang="en-GB" sz="2800" spc="100" dirty="0" smtClean="0"/>
              <a:t> s</a:t>
            </a:r>
            <a:r>
              <a:rPr lang="id-ID" sz="2800" spc="100" dirty="0" smtClean="0"/>
              <a:t>i</a:t>
            </a:r>
            <a:r>
              <a:rPr lang="en-GB" sz="2800" spc="100" dirty="0" smtClean="0"/>
              <a:t>stem </a:t>
            </a:r>
            <a:r>
              <a:rPr lang="en-GB" sz="2800" i="1" spc="100" dirty="0" smtClean="0"/>
              <a:t>binary</a:t>
            </a:r>
            <a:r>
              <a:rPr lang="en-GB" sz="2800" spc="100" dirty="0" smtClean="0"/>
              <a:t>. </a:t>
            </a:r>
            <a:endParaRPr lang="id-ID" sz="2800" spc="100" dirty="0" smtClean="0"/>
          </a:p>
          <a:p>
            <a:pPr marL="0" indent="0">
              <a:buNone/>
            </a:pPr>
            <a:r>
              <a:rPr lang="en-GB" sz="2800" spc="100" dirty="0" err="1" smtClean="0"/>
              <a:t>Selain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bilangan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biner</a:t>
            </a:r>
            <a:r>
              <a:rPr lang="en-GB" sz="2800" spc="100" dirty="0" smtClean="0"/>
              <a:t>, </a:t>
            </a:r>
            <a:r>
              <a:rPr lang="id-ID" sz="2800" spc="100" dirty="0" smtClean="0"/>
              <a:t>k</a:t>
            </a:r>
            <a:r>
              <a:rPr lang="en-GB" sz="2800" spc="100" dirty="0" err="1" smtClean="0"/>
              <a:t>omputer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juga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menerapkan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beberapa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jenis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bilangan</a:t>
            </a:r>
            <a:r>
              <a:rPr lang="en-GB" sz="2800" spc="100" dirty="0" smtClean="0"/>
              <a:t>, </a:t>
            </a:r>
            <a:r>
              <a:rPr lang="en-GB" sz="2800" spc="100" dirty="0" err="1" smtClean="0"/>
              <a:t>seperti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bilangan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berbasis</a:t>
            </a:r>
            <a:r>
              <a:rPr lang="en-GB" sz="2800" spc="100" dirty="0" smtClean="0"/>
              <a:t> 10 (</a:t>
            </a:r>
            <a:r>
              <a:rPr lang="en-GB" sz="2800" spc="100" dirty="0" err="1" smtClean="0"/>
              <a:t>desimal</a:t>
            </a:r>
            <a:r>
              <a:rPr lang="en-GB" sz="2800" spc="100" dirty="0" smtClean="0"/>
              <a:t>), </a:t>
            </a:r>
            <a:r>
              <a:rPr lang="en-GB" sz="2800" spc="100" dirty="0" err="1" smtClean="0"/>
              <a:t>berbasis</a:t>
            </a:r>
            <a:r>
              <a:rPr lang="en-GB" sz="2800" spc="100" dirty="0" smtClean="0"/>
              <a:t> 8 (</a:t>
            </a:r>
            <a:r>
              <a:rPr lang="en-GB" sz="2800" spc="100" dirty="0" err="1" smtClean="0"/>
              <a:t>oktal</a:t>
            </a:r>
            <a:r>
              <a:rPr lang="en-GB" sz="2800" spc="100" dirty="0" smtClean="0"/>
              <a:t>), </a:t>
            </a:r>
            <a:r>
              <a:rPr lang="en-GB" sz="2800" spc="100" dirty="0" err="1" smtClean="0"/>
              <a:t>dan</a:t>
            </a:r>
            <a:r>
              <a:rPr lang="en-GB" sz="2800" spc="100" dirty="0" smtClean="0"/>
              <a:t> </a:t>
            </a:r>
            <a:r>
              <a:rPr lang="en-GB" sz="2800" spc="100" dirty="0" err="1" smtClean="0"/>
              <a:t>berbasis</a:t>
            </a:r>
            <a:r>
              <a:rPr lang="en-GB" sz="2800" spc="100" dirty="0" smtClean="0"/>
              <a:t> 16 (</a:t>
            </a:r>
            <a:r>
              <a:rPr lang="en-GB" sz="2800" spc="100" dirty="0" err="1" smtClean="0"/>
              <a:t>heksadesimal</a:t>
            </a:r>
            <a:r>
              <a:rPr lang="en-GB" sz="2800" spc="100" dirty="0" smtClean="0"/>
              <a:t>).</a:t>
            </a:r>
            <a:endParaRPr lang="en-US" sz="2600" i="1" spc="1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9455"/>
          <a:stretch/>
        </p:blipFill>
        <p:spPr>
          <a:xfrm>
            <a:off x="5551995" y="1772816"/>
            <a:ext cx="3592005" cy="3960440"/>
          </a:xfrm>
          <a:prstGeom prst="rect">
            <a:avLst/>
          </a:prstGeom>
          <a:blipFill dpi="0" rotWithShape="1">
            <a:blip r:embed="rId4">
              <a:alphaModFix amt="51000"/>
            </a:blip>
            <a:srcRect/>
            <a:tile tx="0" ty="0" sx="100000" sy="100000" flip="none" algn="tl"/>
          </a:blipFill>
        </p:spPr>
      </p:pic>
      <p:sp>
        <p:nvSpPr>
          <p:cNvPr id="5" name="TextBox 4"/>
          <p:cNvSpPr txBox="1"/>
          <p:nvPr/>
        </p:nvSpPr>
        <p:spPr>
          <a:xfrm>
            <a:off x="1835696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id-ID" sz="1400" i="1" dirty="0" smtClean="0"/>
              <a:t>shutterstock.com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10680" y="994889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Pengertian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2699792" y="296652"/>
            <a:ext cx="3744416" cy="6696744"/>
          </a:xfrm>
          <a:prstGeom prst="homePlate">
            <a:avLst>
              <a:gd name="adj" fmla="val 15010"/>
            </a:avLst>
          </a:prstGeom>
          <a:solidFill>
            <a:srgbClr val="FFFF99"/>
          </a:solidFill>
          <a:ln w="571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035883" y="2598004"/>
            <a:ext cx="50722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/>
              <a:t>Sistem</a:t>
            </a:r>
            <a:r>
              <a:rPr lang="en-GB" sz="2800" b="1" dirty="0"/>
              <a:t> </a:t>
            </a:r>
            <a:r>
              <a:rPr lang="en-GB" sz="2800" b="1" dirty="0" err="1"/>
              <a:t>bilangan</a:t>
            </a:r>
            <a:r>
              <a:rPr lang="en-GB" sz="2800" b="1" dirty="0"/>
              <a:t> </a:t>
            </a:r>
            <a:r>
              <a:rPr lang="en-GB" sz="2800" b="1" dirty="0" err="1"/>
              <a:t>adalah</a:t>
            </a:r>
            <a:r>
              <a:rPr lang="en-GB" sz="2800" b="1" dirty="0"/>
              <a:t> </a:t>
            </a:r>
            <a:r>
              <a:rPr lang="en-GB" sz="2800" b="1" dirty="0" err="1"/>
              <a:t>suatu</a:t>
            </a:r>
            <a:r>
              <a:rPr lang="en-GB" sz="2800" b="1" dirty="0"/>
              <a:t> </a:t>
            </a:r>
            <a:r>
              <a:rPr lang="en-GB" sz="2800" b="1" dirty="0" err="1"/>
              <a:t>cara</a:t>
            </a:r>
            <a:r>
              <a:rPr lang="en-GB" sz="2800" b="1" dirty="0"/>
              <a:t> </a:t>
            </a:r>
            <a:r>
              <a:rPr lang="en-GB" sz="2800" b="1" dirty="0" err="1"/>
              <a:t>untuk</a:t>
            </a:r>
            <a:r>
              <a:rPr lang="en-GB" sz="2800" b="1" dirty="0"/>
              <a:t> </a:t>
            </a:r>
            <a:r>
              <a:rPr lang="en-GB" sz="2800" b="1" dirty="0" err="1"/>
              <a:t>mewakili</a:t>
            </a:r>
            <a:r>
              <a:rPr lang="en-GB" sz="2800" b="1" dirty="0"/>
              <a:t> </a:t>
            </a:r>
            <a:r>
              <a:rPr lang="en-GB" sz="2800" b="1" dirty="0" err="1"/>
              <a:t>ukuran</a:t>
            </a:r>
            <a:r>
              <a:rPr lang="en-GB" sz="2800" b="1" dirty="0"/>
              <a:t> </a:t>
            </a:r>
            <a:r>
              <a:rPr lang="en-GB" sz="2800" b="1" dirty="0" err="1"/>
              <a:t>besaran</a:t>
            </a:r>
            <a:r>
              <a:rPr lang="en-GB" sz="2800" b="1" dirty="0"/>
              <a:t> </a:t>
            </a:r>
            <a:r>
              <a:rPr lang="en-GB" sz="2800" b="1" dirty="0" err="1"/>
              <a:t>dari</a:t>
            </a:r>
            <a:r>
              <a:rPr lang="en-GB" sz="2800" b="1" dirty="0"/>
              <a:t> </a:t>
            </a:r>
            <a:r>
              <a:rPr lang="en-GB" sz="2800" b="1" dirty="0" err="1"/>
              <a:t>sebuah</a:t>
            </a:r>
            <a:r>
              <a:rPr lang="en-GB" sz="2800" b="1" dirty="0"/>
              <a:t> </a:t>
            </a:r>
            <a:r>
              <a:rPr lang="en-GB" sz="2800" b="1" dirty="0" err="1"/>
              <a:t>benda</a:t>
            </a:r>
            <a:r>
              <a:rPr lang="en-GB" sz="2800" b="1" dirty="0"/>
              <a:t> </a:t>
            </a:r>
            <a:r>
              <a:rPr lang="en-GB" sz="2800" b="1" dirty="0" err="1"/>
              <a:t>fisik</a:t>
            </a:r>
            <a:r>
              <a:rPr lang="en-GB" sz="2800" b="1" dirty="0"/>
              <a:t>. </a:t>
            </a:r>
            <a:endParaRPr lang="en-US" sz="2800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096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3728" y="620688"/>
            <a:ext cx="4896544" cy="763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Penerapan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Sistem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Bilangan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34" y="1556792"/>
            <a:ext cx="7037132" cy="3870152"/>
          </a:xfrm>
          <a:prstGeom prst="roundRect">
            <a:avLst/>
          </a:prstGeom>
          <a:ln w="38100">
            <a:solidFill>
              <a:srgbClr val="4F3D6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jenis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.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penggunaan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.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Desimal</a:t>
            </a:r>
            <a:r>
              <a:rPr lang="en-US" sz="2400" dirty="0" smtClean="0"/>
              <a:t>.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jumpai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pengalamatan</a:t>
            </a:r>
            <a:r>
              <a:rPr lang="en-US" sz="2400" dirty="0" smtClean="0"/>
              <a:t> IP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Heksadesimal</a:t>
            </a:r>
            <a:r>
              <a:rPr lang="en-US" sz="2400" dirty="0" smtClean="0"/>
              <a:t>.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jumpai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MAC </a:t>
            </a:r>
            <a:r>
              <a:rPr lang="en-US" sz="2400" i="1" dirty="0" smtClean="0"/>
              <a:t>Address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device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19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89312" y="476672"/>
            <a:ext cx="6154688" cy="7200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Penerapan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Sistem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Bilangan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31640" y="1196752"/>
            <a:ext cx="6684650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 smtClean="0"/>
              <a:t>Penerapan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bilangan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Heksadesimal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Desimal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00632" y="6112640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0" y="1729407"/>
            <a:ext cx="3572374" cy="4239217"/>
          </a:xfrm>
          <a:prstGeom prst="rect">
            <a:avLst/>
          </a:prstGeom>
          <a:ln>
            <a:noFill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1101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3728" y="620688"/>
            <a:ext cx="4896544" cy="6620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Jenis</a:t>
            </a:r>
            <a:r>
              <a:rPr lang="id-ID" b="1" dirty="0" smtClean="0">
                <a:solidFill>
                  <a:schemeClr val="accent4">
                    <a:lumMod val="50000"/>
                  </a:schemeClr>
                </a:solidFill>
              </a:rPr>
              <a:t>-J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enis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Bilangan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67608" y="1545874"/>
            <a:ext cx="7060776" cy="3899350"/>
          </a:xfrm>
          <a:prstGeom prst="roundRect">
            <a:avLst/>
          </a:prstGeom>
          <a:noFill/>
          <a:ln w="38100" cap="flat" cmpd="sng" algn="ctr">
            <a:solidFill>
              <a:srgbClr val="421C5E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000" spc="50" dirty="0" err="1" smtClean="0"/>
              <a:t>Bilangan</a:t>
            </a:r>
            <a:r>
              <a:rPr lang="en-GB" sz="2000" spc="50" dirty="0" smtClean="0"/>
              <a:t> </a:t>
            </a:r>
            <a:r>
              <a:rPr lang="id-ID" sz="2000" spc="50" dirty="0" err="1"/>
              <a:t>B</a:t>
            </a:r>
            <a:r>
              <a:rPr lang="en-GB" sz="2000" spc="50" dirty="0" err="1" smtClean="0"/>
              <a:t>iner</a:t>
            </a:r>
            <a:r>
              <a:rPr lang="en-GB" sz="2000" spc="50" dirty="0" smtClean="0"/>
              <a:t>.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ini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hanya</a:t>
            </a:r>
            <a:r>
              <a:rPr lang="en-GB" sz="2000" spc="50" dirty="0" smtClean="0"/>
              <a:t> </a:t>
            </a:r>
            <a:r>
              <a:rPr lang="en-GB" sz="2000" spc="50" dirty="0" err="1"/>
              <a:t>mengenal</a:t>
            </a:r>
            <a:r>
              <a:rPr lang="en-GB" sz="2000" spc="50" dirty="0"/>
              <a:t> </a:t>
            </a:r>
            <a:r>
              <a:rPr lang="en-GB" sz="2000" spc="50" dirty="0" err="1"/>
              <a:t>dua</a:t>
            </a:r>
            <a:r>
              <a:rPr lang="en-GB" sz="2000" spc="50" dirty="0"/>
              <a:t> </a:t>
            </a:r>
            <a:r>
              <a:rPr lang="en-GB" sz="2000" spc="50" dirty="0" err="1"/>
              <a:t>jenis</a:t>
            </a:r>
            <a:r>
              <a:rPr lang="en-GB" sz="2000" spc="50" dirty="0"/>
              <a:t> </a:t>
            </a:r>
            <a:r>
              <a:rPr lang="en-GB" sz="2000" spc="50" dirty="0" err="1"/>
              <a:t>angka</a:t>
            </a:r>
            <a:r>
              <a:rPr lang="en-GB" sz="2000" spc="50" dirty="0"/>
              <a:t> </a:t>
            </a:r>
            <a:r>
              <a:rPr lang="en-GB" sz="2000" spc="50" dirty="0" err="1"/>
              <a:t>numerik</a:t>
            </a:r>
            <a:r>
              <a:rPr lang="en-GB" sz="2000" spc="50" dirty="0"/>
              <a:t>, </a:t>
            </a:r>
            <a:r>
              <a:rPr lang="en-GB" sz="2000" spc="50" dirty="0" err="1"/>
              <a:t>yaitu</a:t>
            </a:r>
            <a:r>
              <a:rPr lang="en-GB" sz="2000" spc="50" dirty="0"/>
              <a:t> 0 </a:t>
            </a:r>
            <a:r>
              <a:rPr lang="en-GB" sz="2000" spc="50" dirty="0" err="1"/>
              <a:t>dan</a:t>
            </a:r>
            <a:r>
              <a:rPr lang="en-GB" sz="2000" spc="50" dirty="0"/>
              <a:t> 1. </a:t>
            </a:r>
            <a:r>
              <a:rPr lang="en-GB" sz="2000" spc="50" dirty="0" err="1"/>
              <a:t>Nilai</a:t>
            </a:r>
            <a:r>
              <a:rPr lang="en-GB" sz="2000" spc="50" dirty="0"/>
              <a:t> 1 </a:t>
            </a:r>
            <a:r>
              <a:rPr lang="en-GB" sz="2000" spc="50" dirty="0" err="1"/>
              <a:t>mewakili</a:t>
            </a:r>
            <a:r>
              <a:rPr lang="en-GB" sz="2000" spc="50" dirty="0"/>
              <a:t> </a:t>
            </a:r>
            <a:r>
              <a:rPr lang="en-GB" sz="2000" spc="50" dirty="0" err="1"/>
              <a:t>keadaan</a:t>
            </a:r>
            <a:r>
              <a:rPr lang="en-GB" sz="2000" spc="50" dirty="0"/>
              <a:t> </a:t>
            </a:r>
            <a:r>
              <a:rPr lang="en-GB" sz="2000" spc="50" dirty="0" err="1"/>
              <a:t>dengan</a:t>
            </a:r>
            <a:r>
              <a:rPr lang="en-GB" sz="2000" spc="50" dirty="0"/>
              <a:t> </a:t>
            </a:r>
            <a:r>
              <a:rPr lang="en-GB" sz="2000" spc="50" dirty="0" err="1"/>
              <a:t>arus</a:t>
            </a:r>
            <a:r>
              <a:rPr lang="en-GB" sz="2000" spc="50" dirty="0"/>
              <a:t> </a:t>
            </a:r>
            <a:r>
              <a:rPr lang="en-GB" sz="2000" spc="50" dirty="0" err="1"/>
              <a:t>listrik</a:t>
            </a:r>
            <a:r>
              <a:rPr lang="en-GB" sz="2000" spc="50" dirty="0"/>
              <a:t>, </a:t>
            </a:r>
            <a:r>
              <a:rPr lang="en-GB" sz="2000" spc="50" dirty="0" err="1"/>
              <a:t>sementara</a:t>
            </a:r>
            <a:r>
              <a:rPr lang="en-GB" sz="2000" spc="50" dirty="0"/>
              <a:t> </a:t>
            </a:r>
            <a:r>
              <a:rPr lang="en-GB" sz="2000" spc="50" dirty="0" err="1"/>
              <a:t>nilai</a:t>
            </a:r>
            <a:r>
              <a:rPr lang="en-GB" sz="2000" spc="50" dirty="0"/>
              <a:t> 0 </a:t>
            </a:r>
            <a:r>
              <a:rPr lang="en-GB" sz="2000" spc="50" dirty="0" err="1"/>
              <a:t>mewakili</a:t>
            </a:r>
            <a:r>
              <a:rPr lang="en-GB" sz="2000" spc="50" dirty="0"/>
              <a:t> </a:t>
            </a:r>
            <a:r>
              <a:rPr lang="en-GB" sz="2000" spc="50" dirty="0" err="1"/>
              <a:t>keadaan</a:t>
            </a:r>
            <a:r>
              <a:rPr lang="en-GB" sz="2000" spc="50" dirty="0"/>
              <a:t> </a:t>
            </a:r>
            <a:r>
              <a:rPr lang="en-GB" sz="2000" spc="50" dirty="0" err="1"/>
              <a:t>sebaliknya</a:t>
            </a:r>
            <a:r>
              <a:rPr lang="en-GB" sz="2000" spc="50" dirty="0"/>
              <a:t>. </a:t>
            </a:r>
            <a:r>
              <a:rPr lang="en-GB" sz="2000" spc="50" dirty="0" err="1"/>
              <a:t>Penulisan</a:t>
            </a:r>
            <a:r>
              <a:rPr lang="en-GB" sz="2000" spc="50" dirty="0"/>
              <a:t> </a:t>
            </a:r>
            <a:r>
              <a:rPr lang="en-GB" sz="2000" spc="50" dirty="0" err="1"/>
              <a:t>bilangan</a:t>
            </a:r>
            <a:r>
              <a:rPr lang="en-GB" sz="2000" spc="50" dirty="0"/>
              <a:t> </a:t>
            </a:r>
            <a:r>
              <a:rPr lang="en-GB" sz="2000" spc="50" dirty="0" err="1"/>
              <a:t>biner</a:t>
            </a:r>
            <a:r>
              <a:rPr lang="en-GB" sz="2000" spc="50" dirty="0"/>
              <a:t> </a:t>
            </a:r>
            <a:r>
              <a:rPr lang="en-GB" sz="2000" spc="50" dirty="0" err="1"/>
              <a:t>menggunakan</a:t>
            </a:r>
            <a:r>
              <a:rPr lang="en-GB" sz="2000" spc="50" dirty="0"/>
              <a:t> format N</a:t>
            </a:r>
            <a:r>
              <a:rPr lang="en-GB" sz="2000" spc="50" baseline="-25000" dirty="0"/>
              <a:t>2</a:t>
            </a:r>
            <a:r>
              <a:rPr lang="en-GB" sz="2000" spc="50" baseline="-25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spc="50" dirty="0" err="1"/>
              <a:t>Bilangan</a:t>
            </a:r>
            <a:r>
              <a:rPr lang="en-GB" sz="2000" spc="50" dirty="0"/>
              <a:t> </a:t>
            </a:r>
            <a:r>
              <a:rPr lang="en-GB" sz="2000" spc="50" dirty="0" err="1"/>
              <a:t>Oktal</a:t>
            </a:r>
            <a:r>
              <a:rPr lang="en-GB" sz="2000" spc="50" dirty="0"/>
              <a:t> </a:t>
            </a:r>
            <a:r>
              <a:rPr lang="en-GB" sz="2000" spc="50" dirty="0" err="1" smtClean="0"/>
              <a:t>adalah</a:t>
            </a:r>
            <a:r>
              <a:rPr lang="en-GB" sz="2000" spc="50" dirty="0" smtClean="0"/>
              <a:t> </a:t>
            </a:r>
            <a:r>
              <a:rPr lang="en-GB" sz="2000" spc="50" dirty="0" err="1" smtClean="0"/>
              <a:t>bilangan</a:t>
            </a:r>
            <a:r>
              <a:rPr lang="en-GB" sz="2000" spc="50" dirty="0" smtClean="0"/>
              <a:t> yang </a:t>
            </a:r>
            <a:r>
              <a:rPr lang="en-GB" sz="2000" spc="50" dirty="0" err="1" smtClean="0"/>
              <a:t>menggunakan</a:t>
            </a:r>
            <a:r>
              <a:rPr lang="en-GB" sz="2000" spc="50" dirty="0" smtClean="0"/>
              <a:t> </a:t>
            </a:r>
            <a:r>
              <a:rPr lang="en-GB" sz="2000" spc="50" dirty="0"/>
              <a:t>8 </a:t>
            </a:r>
            <a:r>
              <a:rPr lang="en-GB" sz="2000" spc="50" dirty="0" err="1"/>
              <a:t>jenis</a:t>
            </a:r>
            <a:r>
              <a:rPr lang="en-GB" sz="2000" spc="50" dirty="0"/>
              <a:t> </a:t>
            </a:r>
            <a:r>
              <a:rPr lang="en-GB" sz="2000" spc="50" dirty="0" err="1"/>
              <a:t>angka</a:t>
            </a:r>
            <a:r>
              <a:rPr lang="en-GB" sz="2000" spc="50" dirty="0"/>
              <a:t> </a:t>
            </a:r>
            <a:r>
              <a:rPr lang="en-GB" sz="2000" spc="50" dirty="0" err="1"/>
              <a:t>numerik</a:t>
            </a:r>
            <a:r>
              <a:rPr lang="en-GB" sz="2000" spc="50" dirty="0"/>
              <a:t>, </a:t>
            </a:r>
            <a:r>
              <a:rPr lang="en-GB" sz="2000" spc="50" dirty="0" err="1"/>
              <a:t>yaitu</a:t>
            </a:r>
            <a:r>
              <a:rPr lang="en-GB" sz="2000" spc="50" dirty="0"/>
              <a:t> 0,1,2,3,4,5,6, </a:t>
            </a:r>
            <a:r>
              <a:rPr lang="en-GB" sz="2000" spc="50" dirty="0" err="1"/>
              <a:t>dan</a:t>
            </a:r>
            <a:r>
              <a:rPr lang="en-GB" sz="2000" spc="50" dirty="0"/>
              <a:t> 7. </a:t>
            </a:r>
            <a:endParaRPr lang="en-GB" sz="2000" spc="5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spc="50" dirty="0" err="1"/>
              <a:t>Bilangan</a:t>
            </a:r>
            <a:r>
              <a:rPr lang="en-GB" sz="2000" spc="50" dirty="0"/>
              <a:t> </a:t>
            </a:r>
            <a:r>
              <a:rPr lang="id-ID" sz="2000" spc="50" dirty="0" smtClean="0"/>
              <a:t>H</a:t>
            </a:r>
            <a:r>
              <a:rPr lang="en-GB" sz="2000" spc="50" dirty="0" err="1" smtClean="0"/>
              <a:t>eksadesimal</a:t>
            </a:r>
            <a:r>
              <a:rPr lang="en-GB" sz="2000" spc="50" dirty="0" smtClean="0"/>
              <a:t> </a:t>
            </a:r>
            <a:r>
              <a:rPr lang="en-GB" sz="2000" spc="50" dirty="0" err="1"/>
              <a:t>terdiri</a:t>
            </a:r>
            <a:r>
              <a:rPr lang="en-GB" sz="2000" spc="50" dirty="0"/>
              <a:t> </a:t>
            </a:r>
            <a:r>
              <a:rPr lang="en-GB" sz="2000" spc="50" dirty="0" err="1"/>
              <a:t>dari</a:t>
            </a:r>
            <a:r>
              <a:rPr lang="en-GB" sz="2000" spc="50" dirty="0"/>
              <a:t> 10 </a:t>
            </a:r>
            <a:r>
              <a:rPr lang="en-GB" sz="2000" spc="50" dirty="0" err="1"/>
              <a:t>angka</a:t>
            </a:r>
            <a:r>
              <a:rPr lang="en-GB" sz="2000" spc="50" dirty="0"/>
              <a:t> </a:t>
            </a:r>
            <a:r>
              <a:rPr lang="en-GB" sz="2000" spc="50" dirty="0" err="1"/>
              <a:t>numerik</a:t>
            </a:r>
            <a:r>
              <a:rPr lang="en-GB" sz="2000" spc="50" dirty="0"/>
              <a:t>, </a:t>
            </a:r>
            <a:r>
              <a:rPr lang="en-GB" sz="2000" spc="50" dirty="0" err="1"/>
              <a:t>yaitu</a:t>
            </a:r>
            <a:r>
              <a:rPr lang="en-GB" sz="2000" spc="50" dirty="0"/>
              <a:t> 0 </a:t>
            </a:r>
            <a:r>
              <a:rPr lang="en-GB" sz="2000" spc="50" dirty="0" err="1"/>
              <a:t>hingga</a:t>
            </a:r>
            <a:r>
              <a:rPr lang="en-GB" sz="2000" spc="50" dirty="0"/>
              <a:t> 9, </a:t>
            </a:r>
            <a:r>
              <a:rPr lang="en-GB" sz="2000" spc="50" dirty="0" err="1"/>
              <a:t>dan</a:t>
            </a:r>
            <a:r>
              <a:rPr lang="en-GB" sz="2000" spc="50" dirty="0"/>
              <a:t> 6 </a:t>
            </a:r>
            <a:r>
              <a:rPr lang="en-GB" sz="2000" spc="50" dirty="0" err="1"/>
              <a:t>karakter</a:t>
            </a:r>
            <a:r>
              <a:rPr lang="en-GB" sz="2000" spc="50" dirty="0"/>
              <a:t>, </a:t>
            </a:r>
            <a:r>
              <a:rPr lang="en-GB" sz="2000" spc="50" dirty="0" err="1"/>
              <a:t>yaitu</a:t>
            </a:r>
            <a:r>
              <a:rPr lang="en-GB" sz="2000" spc="50" dirty="0"/>
              <a:t> A, B, C, D, E, F. </a:t>
            </a:r>
            <a:r>
              <a:rPr lang="en-GB" sz="2000" spc="50" dirty="0" err="1"/>
              <a:t>nilai</a:t>
            </a:r>
            <a:r>
              <a:rPr lang="en-GB" sz="2000" spc="50" dirty="0"/>
              <a:t> A </a:t>
            </a:r>
            <a:r>
              <a:rPr lang="en-GB" sz="2000" spc="50" dirty="0" err="1"/>
              <a:t>mewakili</a:t>
            </a:r>
            <a:r>
              <a:rPr lang="en-GB" sz="2000" spc="50" dirty="0"/>
              <a:t> </a:t>
            </a:r>
            <a:r>
              <a:rPr lang="en-GB" sz="2000" spc="50" dirty="0" err="1"/>
              <a:t>nilai</a:t>
            </a:r>
            <a:r>
              <a:rPr lang="en-GB" sz="2000" spc="50" dirty="0"/>
              <a:t> 10, B </a:t>
            </a:r>
            <a:r>
              <a:rPr lang="en-GB" sz="2000" spc="50" dirty="0" err="1"/>
              <a:t>mewakili</a:t>
            </a:r>
            <a:r>
              <a:rPr lang="en-GB" sz="2000" spc="50" dirty="0"/>
              <a:t> </a:t>
            </a:r>
            <a:r>
              <a:rPr lang="en-GB" sz="2000" spc="50" dirty="0" err="1"/>
              <a:t>nilai</a:t>
            </a:r>
            <a:r>
              <a:rPr lang="en-GB" sz="2000" spc="50" dirty="0"/>
              <a:t> 11, </a:t>
            </a:r>
            <a:r>
              <a:rPr lang="en-GB" sz="2000" spc="50" dirty="0" err="1"/>
              <a:t>dan</a:t>
            </a:r>
            <a:r>
              <a:rPr lang="en-GB" sz="2000" spc="50" dirty="0"/>
              <a:t> </a:t>
            </a:r>
            <a:r>
              <a:rPr lang="en-GB" sz="2000" spc="50" dirty="0" err="1"/>
              <a:t>seterusnya</a:t>
            </a:r>
            <a:r>
              <a:rPr lang="en-GB" sz="2000" spc="5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3703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93776" y="620688"/>
            <a:ext cx="5650632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Konversi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Bilangan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772816"/>
            <a:ext cx="7560840" cy="3837073"/>
          </a:xfrm>
          <a:prstGeom prst="roundRect">
            <a:avLst>
              <a:gd name="adj" fmla="val 6352"/>
            </a:avLst>
          </a:prstGeom>
          <a:ln w="38100">
            <a:solidFill>
              <a:srgbClr val="FFCC66"/>
            </a:solidFill>
            <a:prstDash val="dash"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400" spc="50" dirty="0" err="1" smtClean="0"/>
              <a:t>Konversi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teknik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mengubah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suatu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menjadi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lainnya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tetapi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tetap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memiliki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arti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sama</a:t>
            </a:r>
            <a:r>
              <a:rPr lang="en-GB" sz="2400" spc="50" dirty="0" smtClean="0"/>
              <a:t>. </a:t>
            </a:r>
            <a:r>
              <a:rPr lang="en-GB" sz="2400" spc="50" dirty="0" err="1" smtClean="0"/>
              <a:t>Sebagai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contoh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konversi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desimal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menjadi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biner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sangatlah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penting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ketika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menghitung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banyaknya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network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terbentuk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dari</a:t>
            </a:r>
            <a:r>
              <a:rPr lang="en-GB" sz="2400" spc="50" dirty="0" smtClean="0"/>
              <a:t> </a:t>
            </a:r>
            <a:r>
              <a:rPr lang="en-GB" sz="2400" i="1" spc="50" dirty="0" err="1" smtClean="0"/>
              <a:t>subnetting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IP Address. </a:t>
            </a:r>
            <a:r>
              <a:rPr lang="en-GB" sz="2400" spc="50" dirty="0" err="1" smtClean="0"/>
              <a:t>Terdapat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beberapa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teknik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konversi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yaitu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menjumlahkan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suku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dikonversi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atau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melakukan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pembagian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secara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berulang</a:t>
            </a:r>
            <a:r>
              <a:rPr lang="en-GB" sz="2400" spc="50" dirty="0" smtClean="0"/>
              <a:t>.</a:t>
            </a:r>
            <a:endParaRPr lang="en-US" sz="2400" spc="50" dirty="0"/>
          </a:p>
        </p:txBody>
      </p:sp>
    </p:spTree>
    <p:extLst>
      <p:ext uri="{BB962C8B-B14F-4D97-AF65-F5344CB8AC3E}">
        <p14:creationId xmlns:p14="http://schemas.microsoft.com/office/powerpoint/2010/main" val="91183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62708" y="908720"/>
            <a:ext cx="5218584" cy="648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E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300" dirty="0" err="1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Bilangan</a:t>
            </a:r>
            <a:r>
              <a:rPr lang="en-US" b="1" spc="300" dirty="0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spc="300" dirty="0" err="1" smtClean="0">
                <a:ln w="3175">
                  <a:solidFill>
                    <a:srgbClr val="C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Biner</a:t>
            </a:r>
            <a:endParaRPr lang="id-ID" b="1" spc="300" dirty="0">
              <a:ln w="3175">
                <a:solidFill>
                  <a:srgbClr val="C00000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4596" y="1988840"/>
            <a:ext cx="7234808" cy="38164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spc="50" dirty="0" err="1" smtClean="0"/>
              <a:t>Berikut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adalah</a:t>
            </a:r>
            <a:r>
              <a:rPr lang="en-US" sz="2200" spc="50" dirty="0" smtClean="0"/>
              <a:t> </a:t>
            </a:r>
            <a:r>
              <a:rPr lang="en-US" sz="2200" spc="50" dirty="0" err="1"/>
              <a:t>c</a:t>
            </a:r>
            <a:r>
              <a:rPr lang="en-US" sz="2200" spc="50" dirty="0" err="1" smtClean="0"/>
              <a:t>ara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mengonversi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bilangan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biner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bulat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menjadi</a:t>
            </a:r>
            <a:r>
              <a:rPr lang="en-US" sz="2200" spc="50" dirty="0" smtClean="0"/>
              <a:t> format </a:t>
            </a:r>
            <a:r>
              <a:rPr lang="en-US" sz="2200" spc="50" dirty="0" err="1" smtClean="0"/>
              <a:t>desimal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dengan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cara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mengalikan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setiap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suku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bilangan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sesuai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dengan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urutan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pangkatnya</a:t>
            </a:r>
            <a:r>
              <a:rPr lang="en-US" sz="2200" spc="50" dirty="0" smtClean="0"/>
              <a:t> :</a:t>
            </a:r>
          </a:p>
          <a:p>
            <a:pPr marL="0" indent="0">
              <a:buNone/>
            </a:pPr>
            <a:r>
              <a:rPr lang="en-US" sz="2200" spc="50" dirty="0" smtClean="0"/>
              <a:t>1110</a:t>
            </a:r>
            <a:r>
              <a:rPr lang="en-GB" sz="2200" spc="50" baseline="-25000" dirty="0" smtClean="0"/>
              <a:t>2</a:t>
            </a:r>
            <a:r>
              <a:rPr lang="en-GB" sz="2200" spc="50" dirty="0"/>
              <a:t> </a:t>
            </a:r>
            <a:r>
              <a:rPr lang="en-GB" sz="2200" spc="50" dirty="0" smtClean="0"/>
              <a:t>= (1x2</a:t>
            </a:r>
            <a:r>
              <a:rPr lang="en-GB" sz="2200" spc="50" baseline="30000" dirty="0" smtClean="0"/>
              <a:t>3</a:t>
            </a:r>
            <a:r>
              <a:rPr lang="en-GB" sz="2200" spc="50" dirty="0" smtClean="0"/>
              <a:t>) + (1x2</a:t>
            </a:r>
            <a:r>
              <a:rPr lang="en-GB" sz="2200" spc="50" baseline="30000" dirty="0" smtClean="0"/>
              <a:t>2</a:t>
            </a:r>
            <a:r>
              <a:rPr lang="en-GB" sz="2200" spc="50" dirty="0" smtClean="0"/>
              <a:t>) + (1x2</a:t>
            </a:r>
            <a:r>
              <a:rPr lang="en-GB" sz="2200" spc="50" baseline="30000" dirty="0" smtClean="0"/>
              <a:t>1</a:t>
            </a:r>
            <a:r>
              <a:rPr lang="en-GB" sz="2200" spc="50" dirty="0" smtClean="0"/>
              <a:t>) + (0x2</a:t>
            </a:r>
            <a:r>
              <a:rPr lang="en-GB" sz="2200" spc="50" baseline="30000" dirty="0"/>
              <a:t>0</a:t>
            </a:r>
            <a:r>
              <a:rPr lang="en-GB" sz="2200" spc="50" dirty="0" smtClean="0"/>
              <a:t>)</a:t>
            </a:r>
            <a:endParaRPr lang="en-US" sz="2200" spc="50" dirty="0" smtClean="0"/>
          </a:p>
          <a:p>
            <a:pPr marL="0" indent="0">
              <a:buNone/>
            </a:pPr>
            <a:r>
              <a:rPr lang="en-US" sz="2200" spc="50" dirty="0" smtClean="0"/>
              <a:t>	 = 8 + 4 + 2 + 0                                     = 14</a:t>
            </a:r>
            <a:r>
              <a:rPr lang="en-GB" sz="2200" spc="50" baseline="-25000" dirty="0" smtClean="0"/>
              <a:t>10</a:t>
            </a:r>
          </a:p>
          <a:p>
            <a:pPr marL="0" indent="0">
              <a:buNone/>
            </a:pPr>
            <a:r>
              <a:rPr lang="en-US" sz="2200" spc="50" dirty="0" err="1" smtClean="0"/>
              <a:t>Sedangkan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cara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mengonversi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bilangan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biner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dengan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angka</a:t>
            </a:r>
            <a:r>
              <a:rPr lang="en-US" sz="2200" spc="50" dirty="0" smtClean="0"/>
              <a:t> di </a:t>
            </a:r>
            <a:r>
              <a:rPr lang="en-US" sz="2200" spc="50" dirty="0" err="1" smtClean="0"/>
              <a:t>belakang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koma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adalah</a:t>
            </a:r>
            <a:r>
              <a:rPr lang="en-US" sz="2200" spc="50" dirty="0" smtClean="0"/>
              <a:t> :</a:t>
            </a:r>
          </a:p>
          <a:p>
            <a:pPr marL="0" indent="0">
              <a:buNone/>
            </a:pPr>
            <a:r>
              <a:rPr lang="en-US" sz="2200" spc="50" dirty="0" smtClean="0"/>
              <a:t>1,111</a:t>
            </a:r>
            <a:r>
              <a:rPr lang="en-GB" sz="2200" spc="50" baseline="-25000" dirty="0" smtClean="0"/>
              <a:t> </a:t>
            </a:r>
            <a:r>
              <a:rPr lang="en-GB" sz="2200" spc="50" baseline="-25000" dirty="0"/>
              <a:t>2</a:t>
            </a:r>
            <a:r>
              <a:rPr lang="en-US" sz="2200" spc="50" dirty="0" smtClean="0"/>
              <a:t>  = </a:t>
            </a:r>
            <a:r>
              <a:rPr lang="en-GB" sz="2200" spc="50" dirty="0"/>
              <a:t>(</a:t>
            </a:r>
            <a:r>
              <a:rPr lang="en-GB" sz="2200" spc="50" dirty="0" smtClean="0"/>
              <a:t>1x2</a:t>
            </a:r>
            <a:r>
              <a:rPr lang="en-GB" sz="2200" spc="50" baseline="30000" dirty="0" smtClean="0"/>
              <a:t>0</a:t>
            </a:r>
            <a:r>
              <a:rPr lang="en-GB" sz="2200" spc="50" dirty="0" smtClean="0"/>
              <a:t>) </a:t>
            </a:r>
            <a:r>
              <a:rPr lang="en-GB" sz="2200" spc="50" dirty="0"/>
              <a:t>+ (</a:t>
            </a:r>
            <a:r>
              <a:rPr lang="en-GB" sz="2200" spc="50" dirty="0" smtClean="0"/>
              <a:t>1x2</a:t>
            </a:r>
            <a:r>
              <a:rPr lang="en-GB" sz="2200" spc="50" baseline="30000" dirty="0" smtClean="0"/>
              <a:t>-1</a:t>
            </a:r>
            <a:r>
              <a:rPr lang="en-GB" sz="2200" spc="50" dirty="0" smtClean="0"/>
              <a:t>) </a:t>
            </a:r>
            <a:r>
              <a:rPr lang="en-GB" sz="2200" spc="50" dirty="0"/>
              <a:t>+ (</a:t>
            </a:r>
            <a:r>
              <a:rPr lang="en-GB" sz="2200" spc="50" dirty="0" smtClean="0"/>
              <a:t>1x2</a:t>
            </a:r>
            <a:r>
              <a:rPr lang="en-GB" sz="2200" spc="50" baseline="30000" dirty="0" smtClean="0"/>
              <a:t>-2</a:t>
            </a:r>
            <a:r>
              <a:rPr lang="en-GB" sz="2200" spc="50" dirty="0" smtClean="0"/>
              <a:t>) </a:t>
            </a:r>
            <a:r>
              <a:rPr lang="en-GB" sz="2200" spc="50" dirty="0"/>
              <a:t>+ </a:t>
            </a:r>
            <a:r>
              <a:rPr lang="en-GB" sz="2200" spc="50" dirty="0" smtClean="0"/>
              <a:t>(</a:t>
            </a:r>
            <a:r>
              <a:rPr lang="en-GB" sz="2200" spc="50" dirty="0"/>
              <a:t>1</a:t>
            </a:r>
            <a:r>
              <a:rPr lang="en-GB" sz="2200" spc="50" dirty="0" smtClean="0"/>
              <a:t>x2</a:t>
            </a:r>
            <a:r>
              <a:rPr lang="en-GB" sz="2200" spc="50" baseline="30000" dirty="0" smtClean="0"/>
              <a:t>-3</a:t>
            </a:r>
            <a:r>
              <a:rPr lang="en-GB" sz="2200" spc="50" dirty="0" smtClean="0"/>
              <a:t>)</a:t>
            </a:r>
          </a:p>
          <a:p>
            <a:pPr marL="0" indent="0">
              <a:buNone/>
            </a:pPr>
            <a:r>
              <a:rPr lang="en-GB" sz="2200" spc="50" dirty="0"/>
              <a:t>	</a:t>
            </a:r>
            <a:r>
              <a:rPr lang="en-GB" sz="2200" spc="50" dirty="0" smtClean="0"/>
              <a:t> = 1 + 0,5 + 0,25 + 0,125                   = 1,875</a:t>
            </a:r>
            <a:r>
              <a:rPr lang="en-GB" sz="2200" spc="50" baseline="-25000" dirty="0"/>
              <a:t>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39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7231</TotalTime>
  <Words>1075</Words>
  <Application>Microsoft Office PowerPoint</Application>
  <PresentationFormat>On-screen Show (4:3)</PresentationFormat>
  <Paragraphs>140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Sendy Wulandhary</cp:lastModifiedBy>
  <cp:revision>344</cp:revision>
  <dcterms:created xsi:type="dcterms:W3CDTF">2015-05-08T02:58:52Z</dcterms:created>
  <dcterms:modified xsi:type="dcterms:W3CDTF">2017-03-17T08:10:13Z</dcterms:modified>
</cp:coreProperties>
</file>