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306" r:id="rId2"/>
    <p:sldId id="297" r:id="rId3"/>
    <p:sldId id="258" r:id="rId4"/>
    <p:sldId id="260" r:id="rId5"/>
    <p:sldId id="269" r:id="rId6"/>
    <p:sldId id="270" r:id="rId7"/>
    <p:sldId id="296" r:id="rId8"/>
    <p:sldId id="259" r:id="rId9"/>
    <p:sldId id="298" r:id="rId10"/>
    <p:sldId id="274" r:id="rId11"/>
    <p:sldId id="273" r:id="rId12"/>
    <p:sldId id="263" r:id="rId13"/>
    <p:sldId id="264" r:id="rId14"/>
    <p:sldId id="278" r:id="rId15"/>
    <p:sldId id="292" r:id="rId16"/>
    <p:sldId id="283" r:id="rId17"/>
    <p:sldId id="311" r:id="rId18"/>
    <p:sldId id="299" r:id="rId19"/>
    <p:sldId id="300" r:id="rId20"/>
    <p:sldId id="287" r:id="rId21"/>
    <p:sldId id="289" r:id="rId22"/>
    <p:sldId id="302" r:id="rId23"/>
    <p:sldId id="303" r:id="rId24"/>
    <p:sldId id="312" r:id="rId25"/>
    <p:sldId id="310" r:id="rId26"/>
    <p:sldId id="304" r:id="rId27"/>
    <p:sldId id="313" r:id="rId28"/>
    <p:sldId id="314" r:id="rId29"/>
    <p:sldId id="315" r:id="rId30"/>
    <p:sldId id="316" r:id="rId31"/>
    <p:sldId id="317" r:id="rId32"/>
    <p:sldId id="318" r:id="rId33"/>
    <p:sldId id="305" r:id="rId34"/>
    <p:sldId id="30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624CEA5-D7C5-47B5-A006-15AC131D1A91}" type="datetimeFigureOut">
              <a:rPr lang="en-US" smtClean="0"/>
              <a:t>4/10/2022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43771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24CEA5-D7C5-47B5-A006-15AC131D1A91}"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402507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24CEA5-D7C5-47B5-A006-15AC131D1A91}"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2167401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24CEA5-D7C5-47B5-A006-15AC131D1A91}"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201844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24CEA5-D7C5-47B5-A006-15AC131D1A91}"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2233630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24CEA5-D7C5-47B5-A006-15AC131D1A91}"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3614057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24CEA5-D7C5-47B5-A006-15AC131D1A91}" type="datetimeFigureOut">
              <a:rPr lang="en-US" smtClean="0"/>
              <a:t>4/10/2022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3532106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624CEA5-D7C5-47B5-A006-15AC131D1A91}"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3668741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624CEA5-D7C5-47B5-A006-15AC131D1A91}"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364982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4CEA5-D7C5-47B5-A006-15AC131D1A91}"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126104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24CEA5-D7C5-47B5-A006-15AC131D1A91}"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267771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4CEA5-D7C5-47B5-A006-15AC131D1A91}"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317575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24CEA5-D7C5-47B5-A006-15AC131D1A91}"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276422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24CEA5-D7C5-47B5-A006-15AC131D1A91}"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271831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4CEA5-D7C5-47B5-A006-15AC131D1A91}"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402542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24CEA5-D7C5-47B5-A006-15AC131D1A91}"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1175770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24CEA5-D7C5-47B5-A006-15AC131D1A91}"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C6B37A-E287-45EB-A785-09127959ACF8}" type="slidenum">
              <a:rPr lang="en-US" smtClean="0"/>
              <a:t>‹#›</a:t>
            </a:fld>
            <a:endParaRPr lang="en-US"/>
          </a:p>
        </p:txBody>
      </p:sp>
    </p:spTree>
    <p:extLst>
      <p:ext uri="{BB962C8B-B14F-4D97-AF65-F5344CB8AC3E}">
        <p14:creationId xmlns:p14="http://schemas.microsoft.com/office/powerpoint/2010/main" val="39459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624CEA5-D7C5-47B5-A006-15AC131D1A91}" type="datetimeFigureOut">
              <a:rPr lang="en-US" smtClean="0"/>
              <a:t>4/10/2022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BC6B37A-E287-45EB-A785-09127959ACF8}" type="slidenum">
              <a:rPr lang="en-US" smtClean="0"/>
              <a:t>‹#›</a:t>
            </a:fld>
            <a:endParaRPr lang="en-US"/>
          </a:p>
        </p:txBody>
      </p:sp>
    </p:spTree>
    <p:extLst>
      <p:ext uri="{BB962C8B-B14F-4D97-AF65-F5344CB8AC3E}">
        <p14:creationId xmlns:p14="http://schemas.microsoft.com/office/powerpoint/2010/main" val="307074127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hahinSHH/COVID-CT-MD" TargetMode="External"/><Relationship Id="rId2" Type="http://schemas.openxmlformats.org/officeDocument/2006/relationships/hyperlink" Target="https://www.nature.com/articles/s41597-021-00900-3"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citeseerx.ist.psu.edu/viewdoc/summary?doi=10.1.1.414.9698" TargetMode="External"/><Relationship Id="rId4" Type="http://schemas.openxmlformats.org/officeDocument/2006/relationships/hyperlink" Target="https://www.slicer.or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075" y="1218903"/>
            <a:ext cx="8761413" cy="706964"/>
          </a:xfrm>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COVID-19 Patients Detection Strategy based on Radiomic 3D </a:t>
            </a:r>
            <a:r>
              <a:rPr lang="en-US" sz="3200" b="1" dirty="0" smtClean="0">
                <a:solidFill>
                  <a:schemeClr val="bg1"/>
                </a:solidFill>
                <a:latin typeface="Times New Roman" panose="02020603050405020304" pitchFamily="18" charset="0"/>
                <a:cs typeface="Times New Roman" panose="02020603050405020304" pitchFamily="18" charset="0"/>
              </a:rPr>
              <a:t>Reconstruction</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pic>
        <p:nvPicPr>
          <p:cNvPr id="5" name="Picture 4"/>
          <p:cNvPicPr>
            <a:picLocks noChangeAspect="1"/>
          </p:cNvPicPr>
          <p:nvPr/>
        </p:nvPicPr>
        <p:blipFill>
          <a:blip r:embed="rId2"/>
          <a:stretch>
            <a:fillRect/>
          </a:stretch>
        </p:blipFill>
        <p:spPr>
          <a:xfrm>
            <a:off x="10432535" y="389795"/>
            <a:ext cx="1658216" cy="1658216"/>
          </a:xfrm>
          <a:prstGeom prst="rect">
            <a:avLst/>
          </a:prstGeom>
        </p:spPr>
      </p:pic>
      <p:sp>
        <p:nvSpPr>
          <p:cNvPr id="6" name="Rectangle 5"/>
          <p:cNvSpPr/>
          <p:nvPr/>
        </p:nvSpPr>
        <p:spPr>
          <a:xfrm>
            <a:off x="2964873" y="4760886"/>
            <a:ext cx="5749636" cy="1661993"/>
          </a:xfrm>
          <a:prstGeom prst="rect">
            <a:avLst/>
          </a:prstGeom>
        </p:spPr>
        <p:txBody>
          <a:bodyPr wrap="square">
            <a:spAutoFit/>
          </a:bodyPr>
          <a:lstStyle/>
          <a:p>
            <a:pPr algn="ct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Bahare Zare</a:t>
            </a:r>
          </a:p>
          <a:p>
            <a:pPr algn="ctr"/>
            <a:r>
              <a:rPr lang="en-US" sz="2800" dirty="0" smtClean="0">
                <a:latin typeface="Times New Roman" panose="02020603050405020304" pitchFamily="18" charset="0"/>
                <a:cs typeface="Times New Roman" panose="02020603050405020304" pitchFamily="18" charset="0"/>
              </a:rPr>
              <a:t>Supervisor:</a:t>
            </a:r>
          </a:p>
          <a:p>
            <a:pPr algn="ct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Dr. Hamid Usefi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chemeClr val="bg1"/>
                </a:solidFill>
              </a:rPr>
              <a:t>Supervisor:</a:t>
            </a:r>
            <a:r>
              <a:rPr lang="fa-IR" dirty="0">
                <a:solidFill>
                  <a:schemeClr val="bg1"/>
                </a:solidFill>
              </a:rPr>
              <a:t>       </a:t>
            </a:r>
            <a:r>
              <a:rPr lang="en-US" dirty="0">
                <a:solidFill>
                  <a:schemeClr val="bg1"/>
                </a:solidFill>
              </a:rPr>
              <a:t>Dr. </a:t>
            </a:r>
            <a:r>
              <a:rPr lang="en-US" dirty="0" smtClean="0">
                <a:solidFill>
                  <a:schemeClr val="bg1"/>
                </a:solidFill>
              </a:rPr>
              <a:t>Hamid</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463" y="2576945"/>
            <a:ext cx="2027961" cy="1901213"/>
          </a:xfrm>
          <a:prstGeom prst="rect">
            <a:avLst/>
          </a:prstGeom>
        </p:spPr>
      </p:pic>
    </p:spTree>
    <p:extLst>
      <p:ext uri="{BB962C8B-B14F-4D97-AF65-F5344CB8AC3E}">
        <p14:creationId xmlns:p14="http://schemas.microsoft.com/office/powerpoint/2010/main" val="3385728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CT images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t>I)</a:t>
            </a:r>
            <a:endParaRPr lang="en-US" dirty="0"/>
          </a:p>
        </p:txBody>
      </p:sp>
      <p:sp>
        <p:nvSpPr>
          <p:cNvPr id="4" name="Text Placeholder 3"/>
          <p:cNvSpPr>
            <a:spLocks noGrp="1"/>
          </p:cNvSpPr>
          <p:nvPr>
            <p:ph type="body" sz="half" idx="15"/>
          </p:nvPr>
        </p:nvSpPr>
        <p:spPr/>
        <p:txBody>
          <a:bodyPr>
            <a:normAutofit/>
          </a:bodyPr>
          <a:lstStyle/>
          <a:p>
            <a:r>
              <a:rPr lang="en-US" sz="2000" dirty="0">
                <a:latin typeface="Times New Roman" panose="02020603050405020304" pitchFamily="18" charset="0"/>
                <a:cs typeface="Times New Roman" panose="02020603050405020304" pitchFamily="18" charset="0"/>
              </a:rPr>
              <a:t>In the modern CT scanners, a rotating X-ray generator sends multiple X-ray beams into the object from multiple angles</a:t>
            </a:r>
            <a:r>
              <a:rPr lang="en-US" sz="2000" dirty="0"/>
              <a:t>.</a:t>
            </a:r>
          </a:p>
        </p:txBody>
      </p:sp>
      <p:sp>
        <p:nvSpPr>
          <p:cNvPr id="5" name="Text Placeholder 4"/>
          <p:cNvSpPr>
            <a:spLocks noGrp="1"/>
          </p:cNvSpPr>
          <p:nvPr>
            <p:ph type="body" sz="quarter" idx="3"/>
          </p:nvPr>
        </p:nvSpPr>
        <p:spPr/>
        <p:txBody>
          <a:bodyPr/>
          <a:lstStyle/>
          <a:p>
            <a:r>
              <a:rPr lang="en-US" dirty="0" smtClean="0"/>
              <a:t>II)</a:t>
            </a:r>
            <a:endParaRPr lang="en-US" dirty="0"/>
          </a:p>
        </p:txBody>
      </p:sp>
      <p:sp>
        <p:nvSpPr>
          <p:cNvPr id="6" name="Text Placeholder 5"/>
          <p:cNvSpPr>
            <a:spLocks noGrp="1"/>
          </p:cNvSpPr>
          <p:nvPr>
            <p:ph type="body" sz="half" idx="16"/>
          </p:nvPr>
        </p:nvSpPr>
        <p:spPr/>
        <p:txBody>
          <a:bodyPr>
            <a:normAutofit/>
          </a:bodyPr>
          <a:lstStyle/>
          <a:p>
            <a:r>
              <a:rPr lang="en-US" sz="2000" dirty="0">
                <a:latin typeface="Times New Roman" panose="02020603050405020304" pitchFamily="18" charset="0"/>
                <a:cs typeface="Times New Roman" panose="02020603050405020304" pitchFamily="18" charset="0"/>
              </a:rPr>
              <a:t>The amount of the radiation passed through the object is then captured by sensitive radiation detectors, </a:t>
            </a:r>
          </a:p>
        </p:txBody>
      </p:sp>
      <p:sp>
        <p:nvSpPr>
          <p:cNvPr id="7" name="Text Placeholder 6"/>
          <p:cNvSpPr>
            <a:spLocks noGrp="1"/>
          </p:cNvSpPr>
          <p:nvPr>
            <p:ph type="body" sz="quarter" idx="13"/>
          </p:nvPr>
        </p:nvSpPr>
        <p:spPr/>
        <p:txBody>
          <a:bodyPr/>
          <a:lstStyle/>
          <a:p>
            <a:r>
              <a:rPr lang="en-US" dirty="0" smtClean="0"/>
              <a:t>III)</a:t>
            </a:r>
            <a:endParaRPr lang="en-US" dirty="0"/>
          </a:p>
        </p:txBody>
      </p:sp>
      <p:sp>
        <p:nvSpPr>
          <p:cNvPr id="8" name="Text Placeholder 7"/>
          <p:cNvSpPr>
            <a:spLocks noGrp="1"/>
          </p:cNvSpPr>
          <p:nvPr>
            <p:ph type="body" sz="half" idx="17"/>
          </p:nvPr>
        </p:nvSpPr>
        <p:spPr/>
        <p:txBody>
          <a:bodyPr>
            <a:normAutofit/>
          </a:bodyPr>
          <a:lstStyle/>
          <a:p>
            <a:r>
              <a:rPr lang="en-US" sz="2000" dirty="0">
                <a:latin typeface="Times New Roman" panose="02020603050405020304" pitchFamily="18" charset="0"/>
                <a:cs typeface="Times New Roman" panose="02020603050405020304" pitchFamily="18" charset="0"/>
              </a:rPr>
              <a:t>The images are reconstructed using the Filtered Back Projection (FBP) reconstruction </a:t>
            </a:r>
            <a:r>
              <a:rPr lang="en-US" sz="2000" dirty="0" smtClean="0">
                <a:latin typeface="Times New Roman" panose="02020603050405020304" pitchFamily="18" charset="0"/>
                <a:cs typeface="Times New Roman" panose="02020603050405020304" pitchFamily="18" charset="0"/>
              </a:rPr>
              <a:t>method. The reconstruction matrix size (</a:t>
            </a:r>
            <a:r>
              <a:rPr lang="en-US" sz="2000" dirty="0">
                <a:latin typeface="Times New Roman" panose="02020603050405020304" pitchFamily="18" charset="0"/>
                <a:cs typeface="Times New Roman" panose="02020603050405020304" pitchFamily="18" charset="0"/>
              </a:rPr>
              <a:t>output size of the images) is set to 512×512</a:t>
            </a:r>
          </a:p>
        </p:txBody>
      </p:sp>
      <p:pic>
        <p:nvPicPr>
          <p:cNvPr id="9" name="Picture 8"/>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3767522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collection </a:t>
            </a:r>
            <a:endParaRPr lang="en-US" dirty="0"/>
          </a:p>
        </p:txBody>
      </p:sp>
      <p:sp>
        <p:nvSpPr>
          <p:cNvPr id="3" name="Content Placeholder 2"/>
          <p:cNvSpPr>
            <a:spLocks noGrp="1"/>
          </p:cNvSpPr>
          <p:nvPr>
            <p:ph idx="1"/>
          </p:nvPr>
        </p:nvSpPr>
        <p:spPr/>
        <p:txBody>
          <a:bodyPr/>
          <a:lstStyle/>
          <a:p>
            <a:pPr marL="0" indent="0">
              <a:buNone/>
            </a:pPr>
            <a:r>
              <a:rPr lang="en-US" sz="2200" dirty="0">
                <a:latin typeface="Times New Roman" panose="02020603050405020304" pitchFamily="18" charset="0"/>
                <a:cs typeface="Times New Roman" panose="02020603050405020304" pitchFamily="18" charset="0"/>
              </a:rPr>
              <a:t>COVID-CT-MD dataset contains volumetric chest CT scans of </a:t>
            </a:r>
          </a:p>
          <a:p>
            <a:r>
              <a:rPr lang="en-US" sz="2200" dirty="0">
                <a:latin typeface="Times New Roman" panose="02020603050405020304" pitchFamily="18" charset="0"/>
                <a:cs typeface="Times New Roman" panose="02020603050405020304" pitchFamily="18" charset="0"/>
              </a:rPr>
              <a:t>169 patients positive for COVID-19 infection, </a:t>
            </a:r>
          </a:p>
          <a:p>
            <a:r>
              <a:rPr lang="en-US" sz="2200" dirty="0">
                <a:latin typeface="Times New Roman" panose="02020603050405020304" pitchFamily="18" charset="0"/>
                <a:cs typeface="Times New Roman" panose="02020603050405020304" pitchFamily="18" charset="0"/>
              </a:rPr>
              <a:t>60 patients with CAP, </a:t>
            </a:r>
          </a:p>
          <a:p>
            <a:r>
              <a:rPr lang="en-US" sz="2200" dirty="0">
                <a:latin typeface="Times New Roman" panose="02020603050405020304" pitchFamily="18" charset="0"/>
                <a:cs typeface="Times New Roman" panose="02020603050405020304" pitchFamily="18" charset="0"/>
              </a:rPr>
              <a:t>and 76 normal patients</a:t>
            </a:r>
            <a:r>
              <a:rPr lang="en-US" dirty="0"/>
              <a:t>. </a:t>
            </a:r>
          </a:p>
          <a:p>
            <a:endParaRPr lang="en-US" dirty="0"/>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3366721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Subset of dataset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8825659" cy="4060536"/>
          </a:xfrm>
        </p:spPr>
        <p:txBody>
          <a:bodyPr>
            <a:noAutofit/>
          </a:bodyPr>
          <a:lstStyle/>
          <a:p>
            <a:r>
              <a:rPr lang="en-US" dirty="0">
                <a:latin typeface="Times New Roman" panose="02020603050405020304" pitchFamily="18" charset="0"/>
                <a:cs typeface="Times New Roman" panose="02020603050405020304" pitchFamily="18" charset="0"/>
              </a:rPr>
              <a:t>A subset of 54 COVID-19, and 25 CAP cases were analyzed by the </a:t>
            </a:r>
            <a:r>
              <a:rPr lang="en-US" dirty="0" smtClean="0">
                <a:latin typeface="Times New Roman" panose="02020603050405020304" pitchFamily="18" charset="0"/>
                <a:cs typeface="Times New Roman" panose="02020603050405020304" pitchFamily="18" charset="0"/>
              </a:rPr>
              <a:t>first </a:t>
            </a:r>
            <a:r>
              <a:rPr lang="en-US" dirty="0">
                <a:latin typeface="Times New Roman" panose="02020603050405020304" pitchFamily="18" charset="0"/>
                <a:cs typeface="Times New Roman" panose="02020603050405020304" pitchFamily="18" charset="0"/>
              </a:rPr>
              <a:t>radiologist to identify and label slices with evidence of infection.</a:t>
            </a:r>
          </a:p>
          <a:p>
            <a:r>
              <a:rPr lang="en-US" dirty="0">
                <a:latin typeface="Times New Roman" panose="02020603050405020304" pitchFamily="18" charset="0"/>
                <a:cs typeface="Times New Roman" panose="02020603050405020304" pitchFamily="18" charset="0"/>
              </a:rPr>
              <a:t>Besides CT slices, clinical data is collected for the patients, which includes the following: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Patients’ </a:t>
            </a:r>
            <a:r>
              <a:rPr lang="en-US" dirty="0" smtClean="0">
                <a:latin typeface="Times New Roman" panose="02020603050405020304" pitchFamily="18" charset="0"/>
                <a:cs typeface="Times New Roman" panose="02020603050405020304" pitchFamily="18" charset="0"/>
              </a:rPr>
              <a:t>age</a:t>
            </a:r>
          </a:p>
          <a:p>
            <a:pPr lvl="1"/>
            <a:r>
              <a:rPr lang="en-US" dirty="0" smtClean="0">
                <a:latin typeface="Times New Roman" panose="02020603050405020304" pitchFamily="18" charset="0"/>
                <a:cs typeface="Times New Roman" panose="02020603050405020304" pitchFamily="18" charset="0"/>
              </a:rPr>
              <a:t> Patients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gender</a:t>
            </a:r>
          </a:p>
          <a:p>
            <a:pPr lvl="1"/>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Patients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weight</a:t>
            </a:r>
          </a:p>
          <a:p>
            <a:pPr lvl="1"/>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Clinical </a:t>
            </a:r>
            <a:r>
              <a:rPr lang="en-US" dirty="0">
                <a:latin typeface="Times New Roman" panose="02020603050405020304" pitchFamily="18" charset="0"/>
                <a:cs typeface="Times New Roman" panose="02020603050405020304" pitchFamily="18" charset="0"/>
              </a:rPr>
              <a:t>characteristics: including symptoms, reason for scanning, and patients’ history; </a:t>
            </a:r>
            <a:r>
              <a:rPr lang="en-US" dirty="0" smtClean="0">
                <a:latin typeface="Times New Roman" panose="02020603050405020304" pitchFamily="18" charset="0"/>
                <a:cs typeface="Times New Roman" panose="02020603050405020304" pitchFamily="18" charset="0"/>
              </a:rPr>
              <a:t>Surgery </a:t>
            </a:r>
            <a:r>
              <a:rPr lang="en-US" dirty="0">
                <a:latin typeface="Times New Roman" panose="02020603050405020304" pitchFamily="18" charset="0"/>
                <a:cs typeface="Times New Roman" panose="02020603050405020304" pitchFamily="18" charset="0"/>
              </a:rPr>
              <a:t>history</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Follow-up: some of the COVID-19 patients are followed-up </a:t>
            </a: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scanning and their status including recovery, hospital admission, and death is recorded; </a:t>
            </a:r>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RT-PCR</a:t>
            </a:r>
            <a:r>
              <a:rPr lang="en-US" dirty="0">
                <a:latin typeface="Times New Roman" panose="02020603050405020304" pitchFamily="18" charset="0"/>
                <a:cs typeface="Times New Roman" panose="02020603050405020304" pitchFamily="18" charset="0"/>
              </a:rPr>
              <a:t>: positive RT-PCR outcome is available for some of the COVID-19 patients.</a:t>
            </a:r>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2045096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collection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r>
              <a:rPr lang="en-US" sz="2200" dirty="0">
                <a:latin typeface="Times New Roman" panose="02020603050405020304" pitchFamily="18" charset="0"/>
                <a:cs typeface="Times New Roman" panose="02020603050405020304" pitchFamily="18" charset="0"/>
              </a:rPr>
              <a:t>COVID-19, CAP and Normal participants are placed in separate folders, within which patients are arranged in folders, followed by CT scan slices in DICOM format</a:t>
            </a:r>
          </a:p>
        </p:txBody>
      </p:sp>
      <p:pic>
        <p:nvPicPr>
          <p:cNvPr id="6" name="Picture 5"/>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2932898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Implementation using ML</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154954" y="2741989"/>
            <a:ext cx="756116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31740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kumimoji="0" lang="en-US" altLang="en-US" sz="24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Loaded DICOM data using </a:t>
            </a:r>
            <a:r>
              <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pydicom </a:t>
            </a:r>
            <a:r>
              <a:rPr lang="en-US" altLang="en-US" sz="2400" dirty="0" smtClean="0">
                <a:solidFill>
                  <a:srgbClr val="000000"/>
                </a:solidFill>
                <a:latin typeface="Times New Roman" panose="02020603050405020304" pitchFamily="18" charset="0"/>
                <a:cs typeface="Times New Roman" panose="02020603050405020304" pitchFamily="18" charset="0"/>
              </a:rPr>
              <a:t>package</a:t>
            </a:r>
            <a:endParaRPr kumimoji="0" lang="en-US" alt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Use 1D, 2D, and 3D plots to display DICOM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Pre-processed data for future machine learning projects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Conversion of pixel value to </a:t>
            </a:r>
            <a:r>
              <a:rPr kumimoji="0" lang="en-US" altLang="en-US" sz="240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Houndsfield</a:t>
            </a:r>
            <a:r>
              <a:rPr kumimoji="0" lang="en-US" altLang="en-US" sz="24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units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400" dirty="0" smtClean="0">
                <a:solidFill>
                  <a:srgbClr val="000000"/>
                </a:solidFill>
                <a:latin typeface="Times New Roman" panose="02020603050405020304" pitchFamily="18" charset="0"/>
                <a:cs typeface="Times New Roman" panose="02020603050405020304" pitchFamily="18" charset="0"/>
              </a:rPr>
              <a:t>Normalization and resampling</a:t>
            </a:r>
            <a:endParaRPr kumimoji="0" lang="en-US" altLang="en-US" sz="24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Segmentation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Masking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4225144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 using ML</a:t>
            </a:r>
            <a:endParaRPr lang="en-US" dirty="0"/>
          </a:p>
        </p:txBody>
      </p:sp>
      <p:sp>
        <p:nvSpPr>
          <p:cNvPr id="3" name="Content Placeholder 2"/>
          <p:cNvSpPr>
            <a:spLocks noGrp="1"/>
          </p:cNvSpPr>
          <p:nvPr>
            <p:ph idx="1"/>
          </p:nvPr>
        </p:nvSpPr>
        <p:spPr/>
        <p:txBody>
          <a:bodyPr>
            <a:normAutofit/>
          </a:bodyPr>
          <a:lstStyle/>
          <a:p>
            <a:pPr marL="0" lvl="0" indent="0" defTabSz="914400">
              <a:buClrTx/>
              <a:buSzTx/>
              <a:buNone/>
            </a:pPr>
            <a:endParaRPr lang="en-US" altLang="en-US" sz="2200" dirty="0" smtClean="0">
              <a:solidFill>
                <a:schemeClr val="tx1"/>
              </a:solidFill>
              <a:latin typeface="Times New Roman" panose="02020603050405020304" pitchFamily="18" charset="0"/>
              <a:cs typeface="Times New Roman" panose="02020603050405020304" pitchFamily="18" charset="0"/>
            </a:endParaRPr>
          </a:p>
          <a:p>
            <a:pPr marL="0" lvl="0" indent="0" defTabSz="914400">
              <a:buClrTx/>
              <a:buSzTx/>
              <a:buNone/>
            </a:pPr>
            <a:r>
              <a:rPr lang="en-US" altLang="en-US" sz="2200" dirty="0" smtClean="0">
                <a:solidFill>
                  <a:schemeClr val="tx1"/>
                </a:solidFill>
                <a:latin typeface="Times New Roman" panose="02020603050405020304" pitchFamily="18" charset="0"/>
                <a:cs typeface="Times New Roman" panose="02020603050405020304" pitchFamily="18" charset="0"/>
              </a:rPr>
              <a:t>The </a:t>
            </a:r>
            <a:r>
              <a:rPr lang="en-US" altLang="en-US" sz="2200" dirty="0">
                <a:solidFill>
                  <a:schemeClr val="tx1"/>
                </a:solidFill>
                <a:latin typeface="Times New Roman" panose="02020603050405020304" pitchFamily="18" charset="0"/>
                <a:cs typeface="Times New Roman" panose="02020603050405020304" pitchFamily="18" charset="0"/>
              </a:rPr>
              <a:t>whole dataset is </a:t>
            </a:r>
            <a:r>
              <a:rPr lang="en-US" altLang="en-US" sz="2200" dirty="0" smtClean="0">
                <a:solidFill>
                  <a:schemeClr val="tx1"/>
                </a:solidFill>
                <a:latin typeface="Times New Roman" panose="02020603050405020304" pitchFamily="18" charset="0"/>
                <a:cs typeface="Times New Roman" panose="02020603050405020304" pitchFamily="18" charset="0"/>
              </a:rPr>
              <a:t>20GB, </a:t>
            </a:r>
            <a:r>
              <a:rPr lang="en-US" altLang="en-US" sz="2200" dirty="0">
                <a:solidFill>
                  <a:schemeClr val="tx1"/>
                </a:solidFill>
                <a:latin typeface="Times New Roman" panose="02020603050405020304" pitchFamily="18" charset="0"/>
                <a:cs typeface="Times New Roman" panose="02020603050405020304" pitchFamily="18" charset="0"/>
              </a:rPr>
              <a:t>but each examination is </a:t>
            </a:r>
            <a:r>
              <a:rPr lang="en-US" altLang="en-US" sz="2200" dirty="0" smtClean="0">
                <a:solidFill>
                  <a:schemeClr val="tx1"/>
                </a:solidFill>
                <a:latin typeface="Times New Roman" panose="02020603050405020304" pitchFamily="18" charset="0"/>
                <a:cs typeface="Times New Roman" panose="02020603050405020304" pitchFamily="18" charset="0"/>
              </a:rPr>
              <a:t>about 50MB.</a:t>
            </a:r>
            <a:endParaRPr lang="en-US" altLang="en-US" sz="2200" dirty="0">
              <a:solidFill>
                <a:schemeClr val="tx1"/>
              </a:solidFill>
              <a:latin typeface="Times New Roman" panose="02020603050405020304" pitchFamily="18" charset="0"/>
              <a:cs typeface="Times New Roman" panose="02020603050405020304" pitchFamily="18" charset="0"/>
            </a:endParaRPr>
          </a:p>
          <a:p>
            <a:pPr marL="0" lvl="0" indent="0" defTabSz="914400">
              <a:buClrTx/>
              <a:buSzTx/>
              <a:buNone/>
            </a:pPr>
            <a:r>
              <a:rPr lang="en-US" altLang="en-US" sz="2200" dirty="0">
                <a:solidFill>
                  <a:schemeClr val="tx1"/>
                </a:solidFill>
                <a:latin typeface="Times New Roman" panose="02020603050405020304" pitchFamily="18" charset="0"/>
                <a:cs typeface="Times New Roman" panose="02020603050405020304" pitchFamily="18" charset="0"/>
              </a:rPr>
              <a:t>Here we'll use the patient ID P001 from that dataset, which has been labeled as positive for </a:t>
            </a:r>
            <a:r>
              <a:rPr lang="en-US" altLang="en-US" sz="2200" dirty="0" smtClean="0">
                <a:solidFill>
                  <a:schemeClr val="tx1"/>
                </a:solidFill>
                <a:latin typeface="Times New Roman" panose="02020603050405020304" pitchFamily="18" charset="0"/>
                <a:cs typeface="Times New Roman" panose="02020603050405020304" pitchFamily="18" charset="0"/>
              </a:rPr>
              <a:t>COVID_19.</a:t>
            </a:r>
            <a:endParaRPr lang="en-US" altLang="en-US" sz="22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2200" dirty="0">
                <a:solidFill>
                  <a:schemeClr val="tx1"/>
                </a:solidFill>
                <a:latin typeface="Times New Roman" panose="02020603050405020304" pitchFamily="18" charset="0"/>
                <a:cs typeface="Times New Roman" panose="02020603050405020304" pitchFamily="18" charset="0"/>
              </a:rPr>
              <a:t>To perform 3D plotting, we </a:t>
            </a:r>
            <a:r>
              <a:rPr lang="en-US" altLang="en-US" sz="2200" dirty="0" smtClean="0">
                <a:solidFill>
                  <a:schemeClr val="tx1"/>
                </a:solidFill>
                <a:latin typeface="Times New Roman" panose="02020603050405020304" pitchFamily="18" charset="0"/>
                <a:cs typeface="Times New Roman" panose="02020603050405020304" pitchFamily="18" charset="0"/>
              </a:rPr>
              <a:t>will use Web GL to make visualization interactive</a:t>
            </a:r>
            <a:r>
              <a:rPr lang="en-US" altLang="en-US" sz="2200" dirty="0">
                <a:solidFill>
                  <a:schemeClr val="tx1"/>
                </a:solidFill>
                <a:latin typeface="Times New Roman" panose="02020603050405020304" pitchFamily="18" charset="0"/>
                <a:cs typeface="Times New Roman" panose="02020603050405020304" pitchFamily="18" charset="0"/>
              </a:rPr>
              <a:t>. </a:t>
            </a:r>
            <a:endParaRPr lang="en-US" dirty="0"/>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269970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HU histogram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smtClean="0">
                <a:solidFill>
                  <a:schemeClr val="tx1"/>
                </a:solidFill>
                <a:latin typeface="Times New Roman" panose="02020603050405020304" pitchFamily="18" charset="0"/>
                <a:cs typeface="Times New Roman" panose="02020603050405020304" pitchFamily="18" charset="0"/>
              </a:rPr>
              <a:t>HU's </a:t>
            </a:r>
            <a:r>
              <a:rPr lang="en-US" sz="2200" dirty="0">
                <a:solidFill>
                  <a:schemeClr val="tx1"/>
                </a:solidFill>
                <a:latin typeface="Times New Roman" panose="02020603050405020304" pitchFamily="18" charset="0"/>
                <a:cs typeface="Times New Roman" panose="02020603050405020304" pitchFamily="18" charset="0"/>
              </a:rPr>
              <a:t>are useful because </a:t>
            </a:r>
            <a:r>
              <a:rPr lang="en-US" sz="2200" dirty="0" smtClean="0">
                <a:solidFill>
                  <a:schemeClr val="tx1"/>
                </a:solidFill>
                <a:latin typeface="Times New Roman" panose="02020603050405020304" pitchFamily="18" charset="0"/>
                <a:cs typeface="Times New Roman" panose="02020603050405020304" pitchFamily="18" charset="0"/>
              </a:rPr>
              <a:t>all </a:t>
            </a:r>
            <a:r>
              <a:rPr lang="en-US" sz="2200" dirty="0">
                <a:solidFill>
                  <a:schemeClr val="tx1"/>
                </a:solidFill>
                <a:latin typeface="Times New Roman" panose="02020603050405020304" pitchFamily="18" charset="0"/>
                <a:cs typeface="Times New Roman" panose="02020603050405020304" pitchFamily="18" charset="0"/>
              </a:rPr>
              <a:t>CT scans regardless of the absolute number of </a:t>
            </a:r>
            <a:r>
              <a:rPr lang="en-US" sz="2200" dirty="0" smtClean="0">
                <a:solidFill>
                  <a:schemeClr val="tx1"/>
                </a:solidFill>
                <a:latin typeface="Times New Roman" panose="02020603050405020304" pitchFamily="18" charset="0"/>
                <a:cs typeface="Times New Roman" panose="02020603050405020304" pitchFamily="18" charset="0"/>
              </a:rPr>
              <a:t>photons that </a:t>
            </a:r>
            <a:r>
              <a:rPr lang="en-US" sz="2200" dirty="0">
                <a:solidFill>
                  <a:schemeClr val="tx1"/>
                </a:solidFill>
                <a:latin typeface="Times New Roman" panose="02020603050405020304" pitchFamily="18" charset="0"/>
                <a:cs typeface="Times New Roman" panose="02020603050405020304" pitchFamily="18" charset="0"/>
              </a:rPr>
              <a:t>the scanner detector captured </a:t>
            </a:r>
            <a:r>
              <a:rPr lang="en-US" sz="2200" dirty="0" smtClean="0">
                <a:solidFill>
                  <a:schemeClr val="tx1"/>
                </a:solidFill>
                <a:latin typeface="Times New Roman" panose="02020603050405020304" pitchFamily="18" charset="0"/>
                <a:cs typeface="Times New Roman" panose="02020603050405020304" pitchFamily="18" charset="0"/>
              </a:rPr>
              <a:t>are standardized.</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HU frequently have been used </a:t>
            </a:r>
            <a:r>
              <a:rPr lang="en-US" sz="2200" dirty="0">
                <a:solidFill>
                  <a:schemeClr val="tx1"/>
                </a:solidFill>
                <a:latin typeface="Times New Roman" panose="02020603050405020304" pitchFamily="18" charset="0"/>
                <a:cs typeface="Times New Roman" panose="02020603050405020304" pitchFamily="18" charset="0"/>
              </a:rPr>
              <a:t>in CT </a:t>
            </a:r>
            <a:r>
              <a:rPr lang="en-US" sz="2200" dirty="0" smtClean="0">
                <a:solidFill>
                  <a:schemeClr val="tx1"/>
                </a:solidFill>
                <a:latin typeface="Times New Roman" panose="02020603050405020304" pitchFamily="18" charset="0"/>
                <a:cs typeface="Times New Roman" panose="02020603050405020304" pitchFamily="18" charset="0"/>
              </a:rPr>
              <a:t>scans as </a:t>
            </a:r>
            <a:r>
              <a:rPr lang="en-US" sz="2200" dirty="0">
                <a:solidFill>
                  <a:schemeClr val="tx1"/>
                </a:solidFill>
                <a:latin typeface="Times New Roman" panose="02020603050405020304" pitchFamily="18" charset="0"/>
                <a:cs typeface="Times New Roman" panose="02020603050405020304" pitchFamily="18" charset="0"/>
              </a:rPr>
              <a:t>a quantitative scale for describing </a:t>
            </a:r>
            <a:r>
              <a:rPr lang="en-US" sz="2200" dirty="0" smtClean="0">
                <a:solidFill>
                  <a:schemeClr val="tx1"/>
                </a:solidFill>
                <a:latin typeface="Times New Roman" panose="02020603050405020304" pitchFamily="18" charset="0"/>
                <a:cs typeface="Times New Roman" panose="02020603050405020304" pitchFamily="18" charset="0"/>
              </a:rPr>
              <a:t>radio </a:t>
            </a:r>
            <a:r>
              <a:rPr lang="en-US" sz="2200" dirty="0">
                <a:solidFill>
                  <a:schemeClr val="tx1"/>
                </a:solidFill>
                <a:latin typeface="Times New Roman" panose="02020603050405020304" pitchFamily="18" charset="0"/>
                <a:cs typeface="Times New Roman" panose="02020603050405020304" pitchFamily="18" charset="0"/>
              </a:rPr>
              <a:t>density</a:t>
            </a:r>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5336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HU </a:t>
            </a:r>
            <a:r>
              <a:rPr lang="en-US" dirty="0" smtClean="0">
                <a:latin typeface="Times New Roman" panose="02020603050405020304" pitchFamily="18" charset="0"/>
                <a:cs typeface="Times New Roman" panose="02020603050405020304" pitchFamily="18" charset="0"/>
              </a:rPr>
              <a:t>histogram for one COVID patient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810" y="2488268"/>
            <a:ext cx="6843427" cy="4245041"/>
          </a:xfrm>
        </p:spPr>
      </p:pic>
      <p:pic>
        <p:nvPicPr>
          <p:cNvPr id="5" name="Picture 4"/>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915999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Sample of patient slices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706" y="2649537"/>
            <a:ext cx="6438900" cy="3324225"/>
          </a:xfrm>
          <a:prstGeom prst="rect">
            <a:avLst/>
          </a:prstGeom>
        </p:spPr>
      </p:pic>
      <p:pic>
        <p:nvPicPr>
          <p:cNvPr id="5" name="Picture 4"/>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2694627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Explanation of slices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Slices are separated, so </a:t>
            </a:r>
            <a:r>
              <a:rPr lang="en-US" sz="2400" dirty="0" smtClean="0">
                <a:latin typeface="Times New Roman" panose="02020603050405020304" pitchFamily="18" charset="0"/>
                <a:cs typeface="Times New Roman" panose="02020603050405020304" pitchFamily="18" charset="0"/>
              </a:rPr>
              <a:t>their thickness and locations are not clear.</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76" y="3283527"/>
            <a:ext cx="11829256" cy="1856510"/>
          </a:xfrm>
          <a:prstGeom prst="rect">
            <a:avLst/>
          </a:prstGeom>
        </p:spPr>
      </p:pic>
    </p:spTree>
    <p:extLst>
      <p:ext uri="{BB962C8B-B14F-4D97-AF65-F5344CB8AC3E}">
        <p14:creationId xmlns:p14="http://schemas.microsoft.com/office/powerpoint/2010/main" val="2312908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utline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147455"/>
            <a:ext cx="9041991" cy="5126181"/>
          </a:xfrm>
        </p:spPr>
        <p:txBody>
          <a:bodyPr>
            <a:noAutofit/>
          </a:bodyPr>
          <a:lstStyle/>
          <a:p>
            <a:r>
              <a:rPr lang="en-US" sz="1400" b="1" dirty="0" smtClean="0">
                <a:latin typeface="Times New Roman" panose="02020603050405020304" pitchFamily="18" charset="0"/>
                <a:cs typeface="Times New Roman" panose="02020603050405020304" pitchFamily="18" charset="0"/>
              </a:rPr>
              <a:t>Radiomics</a:t>
            </a:r>
          </a:p>
          <a:p>
            <a:pPr lvl="1"/>
            <a:r>
              <a:rPr lang="en-US" sz="1400" dirty="0">
                <a:latin typeface="Times New Roman" panose="02020603050405020304" pitchFamily="18" charset="0"/>
                <a:cs typeface="Times New Roman" panose="02020603050405020304" pitchFamily="18" charset="0"/>
              </a:rPr>
              <a:t>Radiomics </a:t>
            </a:r>
            <a:r>
              <a:rPr lang="en-US" sz="1400" dirty="0" smtClean="0">
                <a:latin typeface="Times New Roman" panose="02020603050405020304" pitchFamily="18" charset="0"/>
                <a:cs typeface="Times New Roman" panose="02020603050405020304" pitchFamily="18" charset="0"/>
              </a:rPr>
              <a:t>technique</a:t>
            </a:r>
          </a:p>
          <a:p>
            <a:pPr lvl="1"/>
            <a:r>
              <a:rPr lang="en-US" sz="1400" dirty="0" smtClean="0">
                <a:latin typeface="Times New Roman" panose="02020603050405020304" pitchFamily="18" charset="0"/>
                <a:cs typeface="Times New Roman" panose="02020603050405020304" pitchFamily="18" charset="0"/>
              </a:rPr>
              <a:t>Radiomics limitation</a:t>
            </a:r>
          </a:p>
          <a:p>
            <a:pPr lvl="1"/>
            <a:r>
              <a:rPr lang="en-US" sz="1400" dirty="0">
                <a:latin typeface="Times New Roman" panose="02020603050405020304" pitchFamily="18" charset="0"/>
                <a:cs typeface="Times New Roman" panose="02020603050405020304" pitchFamily="18" charset="0"/>
              </a:rPr>
              <a:t>Radiomics features grouping </a:t>
            </a:r>
            <a:endParaRPr lang="en-US" sz="1400" dirty="0" smtClean="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The goal of </a:t>
            </a:r>
            <a:r>
              <a:rPr lang="en-US" sz="1400" dirty="0" smtClean="0">
                <a:latin typeface="Times New Roman" panose="02020603050405020304" pitchFamily="18" charset="0"/>
                <a:cs typeface="Times New Roman" panose="02020603050405020304" pitchFamily="18" charset="0"/>
              </a:rPr>
              <a:t>radiomics</a:t>
            </a:r>
          </a:p>
          <a:p>
            <a:r>
              <a:rPr lang="en-US" sz="1400" b="1" dirty="0">
                <a:latin typeface="Times New Roman" panose="02020603050405020304" pitchFamily="18" charset="0"/>
                <a:cs typeface="Times New Roman" panose="02020603050405020304" pitchFamily="18" charset="0"/>
              </a:rPr>
              <a:t>The COVID-19 patient detection </a:t>
            </a:r>
            <a:r>
              <a:rPr lang="en-US" sz="1400" b="1" dirty="0" smtClean="0">
                <a:latin typeface="Times New Roman" panose="02020603050405020304" pitchFamily="18" charset="0"/>
                <a:cs typeface="Times New Roman" panose="02020603050405020304" pitchFamily="18" charset="0"/>
              </a:rPr>
              <a:t>strategy</a:t>
            </a:r>
          </a:p>
          <a:p>
            <a:pPr lvl="1"/>
            <a:r>
              <a:rPr lang="en-US" sz="1400" dirty="0">
                <a:latin typeface="Times New Roman" panose="02020603050405020304" pitchFamily="18" charset="0"/>
                <a:cs typeface="Times New Roman" panose="02020603050405020304" pitchFamily="18" charset="0"/>
              </a:rPr>
              <a:t>Applying radiomics on COVID dataset</a:t>
            </a:r>
          </a:p>
          <a:p>
            <a:pPr lvl="1"/>
            <a:r>
              <a:rPr lang="en-US" sz="1400" dirty="0" smtClean="0">
                <a:latin typeface="Times New Roman" panose="02020603050405020304" pitchFamily="18" charset="0"/>
                <a:cs typeface="Times New Roman" panose="02020603050405020304" pitchFamily="18" charset="0"/>
              </a:rPr>
              <a:t>CT images</a:t>
            </a:r>
            <a:endParaRPr lang="en-US" sz="1400" dirty="0">
              <a:latin typeface="Times New Roman" panose="02020603050405020304" pitchFamily="18" charset="0"/>
              <a:cs typeface="Times New Roman" panose="02020603050405020304" pitchFamily="18" charset="0"/>
            </a:endParaRPr>
          </a:p>
          <a:p>
            <a:pPr lvl="1"/>
            <a:r>
              <a:rPr lang="en-US" sz="1400" dirty="0" smtClean="0">
                <a:latin typeface="Times New Roman" panose="02020603050405020304" pitchFamily="18" charset="0"/>
                <a:cs typeface="Times New Roman" panose="02020603050405020304" pitchFamily="18" charset="0"/>
              </a:rPr>
              <a:t>Data </a:t>
            </a:r>
            <a:r>
              <a:rPr lang="en-US" sz="1400" dirty="0">
                <a:latin typeface="Times New Roman" panose="02020603050405020304" pitchFamily="18" charset="0"/>
                <a:cs typeface="Times New Roman" panose="02020603050405020304" pitchFamily="18" charset="0"/>
              </a:rPr>
              <a:t>collection </a:t>
            </a:r>
            <a:endParaRPr lang="en-US" sz="1400" dirty="0" smtClean="0">
              <a:latin typeface="Times New Roman" panose="02020603050405020304" pitchFamily="18" charset="0"/>
              <a:cs typeface="Times New Roman" panose="02020603050405020304" pitchFamily="18" charset="0"/>
            </a:endParaRPr>
          </a:p>
          <a:p>
            <a:pPr lvl="1"/>
            <a:r>
              <a:rPr lang="en-US" sz="1400" dirty="0" smtClean="0">
                <a:latin typeface="Times New Roman" panose="02020603050405020304" pitchFamily="18" charset="0"/>
                <a:cs typeface="Times New Roman" panose="02020603050405020304" pitchFamily="18" charset="0"/>
              </a:rPr>
              <a:t>Subset </a:t>
            </a:r>
            <a:r>
              <a:rPr lang="en-US" sz="1400" dirty="0">
                <a:latin typeface="Times New Roman" panose="02020603050405020304" pitchFamily="18" charset="0"/>
                <a:cs typeface="Times New Roman" panose="02020603050405020304" pitchFamily="18" charset="0"/>
              </a:rPr>
              <a:t>of </a:t>
            </a:r>
            <a:r>
              <a:rPr lang="en-US" sz="1400" dirty="0" smtClean="0">
                <a:latin typeface="Times New Roman" panose="02020603050405020304" pitchFamily="18" charset="0"/>
                <a:cs typeface="Times New Roman" panose="02020603050405020304" pitchFamily="18" charset="0"/>
              </a:rPr>
              <a:t>dataset</a:t>
            </a:r>
          </a:p>
          <a:p>
            <a:r>
              <a:rPr lang="en-US" sz="1400" b="1" dirty="0" smtClean="0">
                <a:latin typeface="Times New Roman" panose="02020603050405020304" pitchFamily="18" charset="0"/>
                <a:cs typeface="Times New Roman" panose="02020603050405020304" pitchFamily="18" charset="0"/>
              </a:rPr>
              <a:t>Implementation </a:t>
            </a:r>
            <a:r>
              <a:rPr lang="en-US" sz="1400" b="1" dirty="0">
                <a:latin typeface="Times New Roman" panose="02020603050405020304" pitchFamily="18" charset="0"/>
                <a:cs typeface="Times New Roman" panose="02020603050405020304" pitchFamily="18" charset="0"/>
              </a:rPr>
              <a:t>using </a:t>
            </a:r>
            <a:r>
              <a:rPr lang="en-US" sz="1400" b="1" dirty="0" smtClean="0">
                <a:latin typeface="Times New Roman" panose="02020603050405020304" pitchFamily="18" charset="0"/>
                <a:cs typeface="Times New Roman" panose="02020603050405020304" pitchFamily="18" charset="0"/>
              </a:rPr>
              <a:t>ML</a:t>
            </a:r>
          </a:p>
          <a:p>
            <a:pPr lvl="1"/>
            <a:r>
              <a:rPr lang="en-US" altLang="en-US" sz="1400" dirty="0" smtClean="0">
                <a:solidFill>
                  <a:srgbClr val="000000"/>
                </a:solidFill>
                <a:latin typeface="Times New Roman" panose="02020603050405020304" pitchFamily="18" charset="0"/>
                <a:cs typeface="Times New Roman" panose="02020603050405020304" pitchFamily="18" charset="0"/>
              </a:rPr>
              <a:t>Conversion </a:t>
            </a:r>
            <a:r>
              <a:rPr lang="en-US" altLang="en-US" sz="1400" dirty="0">
                <a:solidFill>
                  <a:srgbClr val="000000"/>
                </a:solidFill>
                <a:latin typeface="Times New Roman" panose="02020603050405020304" pitchFamily="18" charset="0"/>
                <a:cs typeface="Times New Roman" panose="02020603050405020304" pitchFamily="18" charset="0"/>
              </a:rPr>
              <a:t>of pixel value to Hundsfeld </a:t>
            </a:r>
            <a:r>
              <a:rPr lang="en-US" altLang="en-US" sz="1400" dirty="0" smtClean="0">
                <a:solidFill>
                  <a:srgbClr val="000000"/>
                </a:solidFill>
                <a:latin typeface="Times New Roman" panose="02020603050405020304" pitchFamily="18" charset="0"/>
                <a:cs typeface="Times New Roman" panose="02020603050405020304" pitchFamily="18" charset="0"/>
              </a:rPr>
              <a:t>units</a:t>
            </a:r>
          </a:p>
          <a:p>
            <a:pPr lvl="1"/>
            <a:r>
              <a:rPr lang="en-US" altLang="en-US" sz="1400" dirty="0" smtClean="0">
                <a:solidFill>
                  <a:srgbClr val="000000"/>
                </a:solidFill>
                <a:latin typeface="Times New Roman" panose="02020603050405020304" pitchFamily="18" charset="0"/>
                <a:cs typeface="Times New Roman" panose="02020603050405020304" pitchFamily="18" charset="0"/>
              </a:rPr>
              <a:t>Segmentation</a:t>
            </a:r>
            <a:endParaRPr lang="en-US" altLang="en-US" sz="1400" dirty="0">
              <a:solidFill>
                <a:srgbClr val="000000"/>
              </a:solidFill>
              <a:latin typeface="Times New Roman" panose="02020603050405020304" pitchFamily="18" charset="0"/>
              <a:cs typeface="Times New Roman" panose="02020603050405020304" pitchFamily="18" charset="0"/>
            </a:endParaRPr>
          </a:p>
          <a:p>
            <a:pPr lvl="1"/>
            <a:r>
              <a:rPr lang="en-US" altLang="en-US" sz="1400" dirty="0" smtClean="0">
                <a:solidFill>
                  <a:srgbClr val="000000"/>
                </a:solidFill>
                <a:latin typeface="Times New Roman" panose="02020603050405020304" pitchFamily="18" charset="0"/>
                <a:cs typeface="Times New Roman" panose="02020603050405020304" pitchFamily="18" charset="0"/>
              </a:rPr>
              <a:t>Masking</a:t>
            </a:r>
            <a:endParaRPr lang="en-US" altLang="en-US" sz="1400" dirty="0">
              <a:solidFill>
                <a:srgbClr val="000000"/>
              </a:solidFill>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pPr lvl="1"/>
            <a:endParaRPr lang="en-US" sz="1200" dirty="0" smtClean="0">
              <a:latin typeface="Times New Roman" panose="02020603050405020304" pitchFamily="18" charset="0"/>
              <a:cs typeface="Times New Roman" panose="02020603050405020304" pitchFamily="18" charset="0"/>
            </a:endParaRPr>
          </a:p>
          <a:p>
            <a:endParaRPr lang="en-US" sz="1200" dirty="0"/>
          </a:p>
        </p:txBody>
      </p:sp>
      <p:pic>
        <p:nvPicPr>
          <p:cNvPr id="4" name="Picture 3"/>
          <p:cNvPicPr>
            <a:picLocks noChangeAspect="1"/>
          </p:cNvPicPr>
          <p:nvPr/>
        </p:nvPicPr>
        <p:blipFill>
          <a:blip r:embed="rId2"/>
          <a:stretch>
            <a:fillRect/>
          </a:stretch>
        </p:blipFill>
        <p:spPr>
          <a:xfrm>
            <a:off x="10432535" y="389795"/>
            <a:ext cx="1658216" cy="1658216"/>
          </a:xfrm>
          <a:prstGeom prst="rect">
            <a:avLst/>
          </a:prstGeom>
        </p:spPr>
      </p:pic>
    </p:spTree>
    <p:extLst>
      <p:ext uri="{BB962C8B-B14F-4D97-AF65-F5344CB8AC3E}">
        <p14:creationId xmlns:p14="http://schemas.microsoft.com/office/powerpoint/2010/main" val="1868210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Auto-detecting </a:t>
            </a:r>
            <a:r>
              <a:rPr lang="en-US" dirty="0">
                <a:latin typeface="Times New Roman" panose="02020603050405020304" pitchFamily="18" charset="0"/>
                <a:cs typeface="Times New Roman" panose="02020603050405020304" pitchFamily="18" charset="0"/>
              </a:rPr>
              <a:t>the boundaries</a:t>
            </a:r>
            <a:r>
              <a:rPr lang="en-US" dirty="0" smtClean="0">
                <a:latin typeface="Times New Roman" panose="02020603050405020304" pitchFamily="18" charset="0"/>
                <a:cs typeface="Times New Roman" panose="02020603050405020304" pitchFamily="18" charset="0"/>
              </a:rPr>
              <a:t> of images </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Machine learning algorithms are more effective when we </a:t>
            </a:r>
            <a:r>
              <a:rPr lang="en-US" sz="2200" dirty="0" smtClean="0">
                <a:latin typeface="Times New Roman" panose="02020603050405020304" pitchFamily="18" charset="0"/>
                <a:cs typeface="Times New Roman" panose="02020603050405020304" pitchFamily="18" charset="0"/>
              </a:rPr>
              <a:t>clearly </a:t>
            </a:r>
            <a:r>
              <a:rPr lang="en-US" sz="2200" dirty="0">
                <a:latin typeface="Times New Roman" panose="02020603050405020304" pitchFamily="18" charset="0"/>
                <a:cs typeface="Times New Roman" panose="02020603050405020304" pitchFamily="18" charset="0"/>
              </a:rPr>
              <a:t>define what looking for. One way is creating different models for different parts of a chest CT. For example, a convolutional network model for the lungs would perform better than a general-purpose grid for the whole chest.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Therefore, it is often helpful to pre-process the image data by auto-detecting the boundaries surrounding a volume of interest.</a:t>
            </a:r>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2938585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Feature engineering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sz="2400" dirty="0" smtClean="0">
                <a:latin typeface="Times New Roman" panose="02020603050405020304" pitchFamily="18" charset="0"/>
                <a:cs typeface="Times New Roman" panose="02020603050405020304" pitchFamily="18" charset="0"/>
              </a:rPr>
              <a:t>Normalizing images</a:t>
            </a:r>
          </a:p>
          <a:p>
            <a:r>
              <a:rPr lang="en-US" sz="2400" dirty="0" smtClean="0">
                <a:latin typeface="Times New Roman" panose="02020603050405020304" pitchFamily="18" charset="0"/>
                <a:cs typeface="Times New Roman" panose="02020603050405020304" pitchFamily="18" charset="0"/>
              </a:rPr>
              <a:t>Identifying </a:t>
            </a:r>
            <a:r>
              <a:rPr lang="en-US" sz="2400" dirty="0">
                <a:latin typeface="Times New Roman" panose="02020603050405020304" pitchFamily="18" charset="0"/>
                <a:cs typeface="Times New Roman" panose="02020603050405020304" pitchFamily="18" charset="0"/>
              </a:rPr>
              <a:t>the proper </a:t>
            </a:r>
            <a:r>
              <a:rPr lang="en-US" sz="2400" dirty="0" smtClean="0">
                <a:latin typeface="Times New Roman" panose="02020603050405020304" pitchFamily="18" charset="0"/>
                <a:cs typeface="Times New Roman" panose="02020603050405020304" pitchFamily="18" charset="0"/>
              </a:rPr>
              <a:t>threshold, creating </a:t>
            </a:r>
            <a:r>
              <a:rPr lang="en-US" sz="2400" dirty="0">
                <a:latin typeface="Times New Roman" panose="02020603050405020304" pitchFamily="18" charset="0"/>
                <a:cs typeface="Times New Roman" panose="02020603050405020304" pitchFamily="18" charset="0"/>
              </a:rPr>
              <a:t>2 </a:t>
            </a:r>
            <a:r>
              <a:rPr lang="en-US" sz="2400" dirty="0" smtClean="0">
                <a:latin typeface="Times New Roman" panose="02020603050405020304" pitchFamily="18" charset="0"/>
                <a:cs typeface="Times New Roman" panose="02020603050405020304" pitchFamily="18" charset="0"/>
              </a:rPr>
              <a:t>K-means </a:t>
            </a:r>
            <a:r>
              <a:rPr lang="en-US" sz="2400" dirty="0">
                <a:latin typeface="Times New Roman" panose="02020603050405020304" pitchFamily="18" charset="0"/>
                <a:cs typeface="Times New Roman" panose="02020603050405020304" pitchFamily="18" charset="0"/>
              </a:rPr>
              <a:t>clusters comparing centered on soft tissue/bone vs lung/air.</a:t>
            </a:r>
          </a:p>
          <a:p>
            <a:r>
              <a:rPr lang="en-US" sz="2400" dirty="0">
                <a:latin typeface="Times New Roman" panose="02020603050405020304" pitchFamily="18" charset="0"/>
                <a:cs typeface="Times New Roman" panose="02020603050405020304" pitchFamily="18" charset="0"/>
              </a:rPr>
              <a:t>Using </a:t>
            </a:r>
            <a:r>
              <a:rPr lang="en-US" sz="2400" dirty="0" smtClean="0">
                <a:latin typeface="Times New Roman" panose="02020603050405020304" pitchFamily="18" charset="0"/>
                <a:cs typeface="Times New Roman" panose="02020603050405020304" pitchFamily="18" charset="0"/>
              </a:rPr>
              <a:t>Erosion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Dilation, the </a:t>
            </a:r>
            <a:r>
              <a:rPr lang="en-US" sz="2400" dirty="0">
                <a:latin typeface="Times New Roman" panose="02020603050405020304" pitchFamily="18" charset="0"/>
                <a:cs typeface="Times New Roman" panose="02020603050405020304" pitchFamily="18" charset="0"/>
              </a:rPr>
              <a:t>net effect of removing tiny features like pulmonary vessels or noise</a:t>
            </a:r>
          </a:p>
          <a:p>
            <a:r>
              <a:rPr lang="en-US" sz="2400" dirty="0" smtClean="0">
                <a:latin typeface="Times New Roman" panose="02020603050405020304" pitchFamily="18" charset="0"/>
                <a:cs typeface="Times New Roman" panose="02020603050405020304" pitchFamily="18" charset="0"/>
              </a:rPr>
              <a:t>Applying label to each </a:t>
            </a:r>
            <a:r>
              <a:rPr lang="en-US" sz="2400" dirty="0">
                <a:latin typeface="Times New Roman" panose="02020603050405020304" pitchFamily="18" charset="0"/>
                <a:cs typeface="Times New Roman" panose="02020603050405020304" pitchFamily="18" charset="0"/>
              </a:rPr>
              <a:t>distinct region as separate image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Applying </a:t>
            </a:r>
            <a:r>
              <a:rPr lang="en-US" sz="2400" dirty="0">
                <a:latin typeface="Times New Roman" panose="02020603050405020304" pitchFamily="18" charset="0"/>
                <a:cs typeface="Times New Roman" panose="02020603050405020304" pitchFamily="18" charset="0"/>
              </a:rPr>
              <a:t>bounding boxes for each image label to identify </a:t>
            </a:r>
            <a:r>
              <a:rPr lang="en-US" sz="2400" dirty="0" smtClean="0">
                <a:latin typeface="Times New Roman" panose="02020603050405020304" pitchFamily="18" charset="0"/>
                <a:cs typeface="Times New Roman" panose="02020603050405020304" pitchFamily="18" charset="0"/>
              </a:rPr>
              <a:t>infections</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Creating </a:t>
            </a:r>
            <a:r>
              <a:rPr lang="en-US" sz="2400" dirty="0">
                <a:latin typeface="Times New Roman" panose="02020603050405020304" pitchFamily="18" charset="0"/>
                <a:cs typeface="Times New Roman" panose="02020603050405020304" pitchFamily="18" charset="0"/>
              </a:rPr>
              <a:t>the masks for lung fields.</a:t>
            </a:r>
          </a:p>
          <a:p>
            <a:r>
              <a:rPr lang="en-US" sz="2400" dirty="0" smtClean="0">
                <a:latin typeface="Times New Roman" panose="02020603050405020304" pitchFamily="18" charset="0"/>
                <a:cs typeface="Times New Roman" panose="02020603050405020304" pitchFamily="18" charset="0"/>
              </a:rPr>
              <a:t>Applying </a:t>
            </a:r>
            <a:r>
              <a:rPr lang="en-US" sz="2400" dirty="0">
                <a:latin typeface="Times New Roman" panose="02020603050405020304" pitchFamily="18" charset="0"/>
                <a:cs typeface="Times New Roman" panose="02020603050405020304" pitchFamily="18" charset="0"/>
              </a:rPr>
              <a:t>mask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the original image to erase voxels outside of the lung fields.</a:t>
            </a:r>
          </a:p>
          <a:p>
            <a:endParaRPr lang="en-US" dirty="0"/>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489123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Masking results</a:t>
            </a:r>
            <a:endParaRPr lang="en-US" dirty="0">
              <a:latin typeface="Times New Roman" panose="02020603050405020304" pitchFamily="18" charset="0"/>
              <a:cs typeface="Times New Roman" panose="02020603050405020304" pitchFamily="18" charset="0"/>
            </a:endParaRPr>
          </a:p>
        </p:txBody>
      </p:sp>
      <p:pic>
        <p:nvPicPr>
          <p:cNvPr id="4"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27" y="2296483"/>
            <a:ext cx="4962481" cy="2067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727" y="4537297"/>
            <a:ext cx="4968451" cy="1954258"/>
          </a:xfrm>
          <a:prstGeom prst="rect">
            <a:avLst/>
          </a:prstGeom>
        </p:spPr>
      </p:pic>
      <p:pic>
        <p:nvPicPr>
          <p:cNvPr id="6" name="Content Placeholder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491" y="4537297"/>
            <a:ext cx="4736238" cy="1865046"/>
          </a:xfrm>
          <a:prstGeom prst="rect">
            <a:avLst/>
          </a:prstGeom>
        </p:spPr>
      </p:pic>
      <p:pic>
        <p:nvPicPr>
          <p:cNvPr id="7" name="Picture 6"/>
          <p:cNvPicPr>
            <a:picLocks noChangeAspect="1"/>
          </p:cNvPicPr>
          <p:nvPr/>
        </p:nvPicPr>
        <p:blipFill>
          <a:blip r:embed="rId5"/>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926808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Mask results on all slices</a:t>
            </a:r>
            <a:endParaRPr lang="en-US" dirty="0">
              <a:latin typeface="Times New Roman" panose="02020603050405020304" pitchFamily="18" charset="0"/>
              <a:cs typeface="Times New Roman" panose="02020603050405020304" pitchFamily="18" charset="0"/>
            </a:endParaRPr>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189" y="2486891"/>
            <a:ext cx="7459864" cy="3816927"/>
          </a:xfrm>
          <a:prstGeom prst="rect">
            <a:avLst/>
          </a:prstGeom>
        </p:spPr>
      </p:pic>
      <p:pic>
        <p:nvPicPr>
          <p:cNvPr id="5" name="Picture 4"/>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2156168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reconstruction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985" y="2382982"/>
            <a:ext cx="8968938" cy="4108765"/>
          </a:xfrm>
        </p:spPr>
      </p:pic>
      <p:pic>
        <p:nvPicPr>
          <p:cNvPr id="6" name="Picture 5"/>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3425063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Now that all the slices can be reconstructed for each patient and different the number of slices are not important.</a:t>
            </a:r>
          </a:p>
          <a:p>
            <a:pPr marL="0" indent="0">
              <a:buNone/>
            </a:pPr>
            <a:r>
              <a:rPr lang="en-US" sz="2200" dirty="0" smtClean="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are two approaches to analyzing this dataset. In the first deep-learning-based approach, we can train deep learning architectures with a multi-tasks strategy for slice-level classification. Recently, there have been many studies on using neural network models to segment medical images for disease recognition but fewer in recognizing COVID-19 patients. In the second approach, by using 3-dimensional reconstructions algorithms and by using feature selection methods and capturing visual content of images for indexing and retrieval we will be able to classify the whole CT scan into normal, COVID-19, or Cap classes. </a:t>
            </a:r>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922659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Infection Segmentation</a:t>
            </a:r>
            <a:endParaRPr lang="en-US" dirty="0"/>
          </a:p>
        </p:txBody>
      </p:sp>
      <p:pic>
        <p:nvPicPr>
          <p:cNvPr id="5" name="Picture 4"/>
          <p:cNvPicPr>
            <a:picLocks noChangeAspect="1"/>
          </p:cNvPicPr>
          <p:nvPr/>
        </p:nvPicPr>
        <p:blipFill>
          <a:blip r:embed="rId2"/>
          <a:stretch>
            <a:fillRect/>
          </a:stretch>
        </p:blipFill>
        <p:spPr>
          <a:xfrm>
            <a:off x="10377116" y="438188"/>
            <a:ext cx="1658216" cy="16582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418" y="3122855"/>
            <a:ext cx="6885709" cy="2661417"/>
          </a:xfrm>
          <a:prstGeom prst="rect">
            <a:avLst/>
          </a:prstGeom>
        </p:spPr>
      </p:pic>
    </p:spTree>
    <p:extLst>
      <p:ext uri="{BB962C8B-B14F-4D97-AF65-F5344CB8AC3E}">
        <p14:creationId xmlns:p14="http://schemas.microsoft.com/office/powerpoint/2010/main" val="2874086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Infection segmentation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9694" y="2924594"/>
            <a:ext cx="7838706" cy="2833710"/>
          </a:xfrm>
        </p:spPr>
      </p:pic>
      <p:pic>
        <p:nvPicPr>
          <p:cNvPr id="6" name="Picture 5"/>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42057539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Mask results on all slices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864" y="2563090"/>
            <a:ext cx="8423882" cy="4120509"/>
          </a:xfrm>
        </p:spPr>
      </p:pic>
      <p:pic>
        <p:nvPicPr>
          <p:cNvPr id="7" name="Picture 6"/>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2692768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Masking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769" y="2578124"/>
            <a:ext cx="5581555" cy="4129810"/>
          </a:xfrm>
        </p:spPr>
      </p:pic>
      <p:pic>
        <p:nvPicPr>
          <p:cNvPr id="5" name="Picture 4"/>
          <p:cNvPicPr>
            <a:picLocks noChangeAspect="1"/>
          </p:cNvPicPr>
          <p:nvPr/>
        </p:nvPicPr>
        <p:blipFill>
          <a:blip r:embed="rId3"/>
          <a:stretch>
            <a:fillRect/>
          </a:stretch>
        </p:blipFill>
        <p:spPr>
          <a:xfrm>
            <a:off x="10377116" y="438188"/>
            <a:ext cx="1658216" cy="165821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324" y="4278720"/>
            <a:ext cx="5792008" cy="2429214"/>
          </a:xfrm>
          <a:prstGeom prst="rect">
            <a:avLst/>
          </a:prstGeom>
        </p:spPr>
      </p:pic>
    </p:spTree>
    <p:extLst>
      <p:ext uri="{BB962C8B-B14F-4D97-AF65-F5344CB8AC3E}">
        <p14:creationId xmlns:p14="http://schemas.microsoft.com/office/powerpoint/2010/main" val="406081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Radiomics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8473" y="2507673"/>
            <a:ext cx="5239495" cy="3984875"/>
          </a:xfrm>
        </p:spPr>
        <p:txBody>
          <a:bodyPr>
            <a:noAutofit/>
          </a:bodyPr>
          <a:lstStyle/>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a:t>
            </a:r>
            <a:r>
              <a:rPr lang="en-US" sz="2200" b="1" dirty="0" smtClean="0">
                <a:latin typeface="Times New Roman" panose="02020603050405020304" pitchFamily="18" charset="0"/>
                <a:cs typeface="Times New Roman" panose="02020603050405020304" pitchFamily="18" charset="0"/>
              </a:rPr>
              <a:t>adiomics</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method that extracts a large number of features </a:t>
            </a:r>
            <a:r>
              <a:rPr lang="en-US" sz="2000" dirty="0" smtClean="0">
                <a:latin typeface="Times New Roman" panose="02020603050405020304" pitchFamily="18" charset="0"/>
                <a:cs typeface="Times New Roman" panose="02020603050405020304" pitchFamily="18" charset="0"/>
              </a:rPr>
              <a:t>from medical images</a:t>
            </a:r>
            <a:r>
              <a:rPr lang="en-US" sz="2000" dirty="0">
                <a:latin typeface="Times New Roman" panose="02020603050405020304" pitchFamily="18" charset="0"/>
                <a:cs typeface="Times New Roman" panose="02020603050405020304" pitchFamily="18" charset="0"/>
              </a:rPr>
              <a:t> using </a:t>
            </a:r>
            <a:r>
              <a:rPr lang="en-US" sz="2000" dirty="0" smtClean="0">
                <a:latin typeface="Times New Roman" panose="02020603050405020304" pitchFamily="18" charset="0"/>
                <a:cs typeface="Times New Roman" panose="02020603050405020304" pitchFamily="18" charset="0"/>
              </a:rPr>
              <a:t>data characterisation </a:t>
            </a:r>
            <a:r>
              <a:rPr lang="en-US" sz="2000" dirty="0">
                <a:latin typeface="Times New Roman" panose="02020603050405020304" pitchFamily="18" charset="0"/>
                <a:cs typeface="Times New Roman" panose="02020603050405020304" pitchFamily="18" charset="0"/>
              </a:rPr>
              <a:t>algorithms</a:t>
            </a:r>
            <a:r>
              <a:rPr lang="en-US" sz="2000" dirty="0" smtClean="0">
                <a:latin typeface="Times New Roman" panose="02020603050405020304" pitchFamily="18" charset="0"/>
                <a:cs typeface="Times New Roman" panose="02020603050405020304" pitchFamily="18" charset="0"/>
              </a:rPr>
              <a:t>.</a:t>
            </a:r>
          </a:p>
          <a:p>
            <a:r>
              <a:rPr lang="en-US" sz="2200" b="1" dirty="0" smtClean="0">
                <a:latin typeface="Times New Roman" panose="02020603050405020304" pitchFamily="18" charset="0"/>
                <a:cs typeface="Times New Roman" panose="02020603050405020304" pitchFamily="18" charset="0"/>
              </a:rPr>
              <a:t>The hypothesis of radiomics</a:t>
            </a:r>
          </a:p>
          <a:p>
            <a:pPr marL="457200" lvl="1" indent="0">
              <a:buNone/>
            </a:pPr>
            <a:r>
              <a:rPr lang="en-US" sz="2000" dirty="0" smtClean="0">
                <a:latin typeface="Times New Roman" panose="02020603050405020304" pitchFamily="18" charset="0"/>
                <a:cs typeface="Times New Roman" panose="02020603050405020304" pitchFamily="18" charset="0"/>
              </a:rPr>
              <a:t>distinctive </a:t>
            </a:r>
            <a:r>
              <a:rPr lang="en-US" sz="2000" dirty="0">
                <a:latin typeface="Times New Roman" panose="02020603050405020304" pitchFamily="18" charset="0"/>
                <a:cs typeface="Times New Roman" panose="02020603050405020304" pitchFamily="18" charset="0"/>
              </a:rPr>
              <a:t>imaging features between disease forms may be useful for predicting prognosis and therapeutic response</a:t>
            </a:r>
          </a:p>
        </p:txBody>
      </p:sp>
      <p:pic>
        <p:nvPicPr>
          <p:cNvPr id="2050" name="Picture 2" descr="Radiomics as a personalized medicine tool in lung cancer: Separating the  hope from the hype - Lung Can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968" y="2646218"/>
            <a:ext cx="5521219" cy="32826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2843561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Mask results on all slices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400" y="2613227"/>
            <a:ext cx="8898218" cy="4080333"/>
          </a:xfrm>
        </p:spPr>
      </p:pic>
      <p:pic>
        <p:nvPicPr>
          <p:cNvPr id="6" name="Picture 5"/>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328349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removing borders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363" y="2340264"/>
            <a:ext cx="8401906" cy="4254500"/>
          </a:xfrm>
        </p:spPr>
      </p:pic>
      <p:pic>
        <p:nvPicPr>
          <p:cNvPr id="6" name="Picture 5"/>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3838169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infection reconstruction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688" y="2764797"/>
            <a:ext cx="6937039" cy="3816111"/>
          </a:xfrm>
        </p:spPr>
      </p:pic>
      <p:pic>
        <p:nvPicPr>
          <p:cNvPr id="6" name="Picture 5"/>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0571548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www.nature.com/articles/s41597-021-00900-3</a:t>
            </a:r>
            <a:endParaRPr lang="en-US" dirty="0" smtClean="0"/>
          </a:p>
          <a:p>
            <a:r>
              <a:rPr lang="en-US" dirty="0">
                <a:hlinkClick r:id="rId3"/>
              </a:rPr>
              <a:t>https://</a:t>
            </a:r>
            <a:r>
              <a:rPr lang="en-US" dirty="0" smtClean="0">
                <a:hlinkClick r:id="rId3"/>
              </a:rPr>
              <a:t>github.com/ShahinSHH/COVID-CT-MD</a:t>
            </a:r>
            <a:endParaRPr lang="en-US" dirty="0" smtClean="0"/>
          </a:p>
          <a:p>
            <a:r>
              <a:rPr lang="en-US" dirty="0">
                <a:hlinkClick r:id="rId4"/>
              </a:rPr>
              <a:t>https://www.slicer.org</a:t>
            </a:r>
            <a:r>
              <a:rPr lang="en-US" dirty="0" smtClean="0">
                <a:hlinkClick r:id="rId4"/>
              </a:rPr>
              <a:t>/</a:t>
            </a:r>
            <a:endParaRPr lang="en-US" dirty="0" smtClean="0"/>
          </a:p>
          <a:p>
            <a:r>
              <a:rPr lang="en-US" dirty="0">
                <a:hlinkClick r:id="rId5"/>
              </a:rPr>
              <a:t>http://</a:t>
            </a:r>
            <a:r>
              <a:rPr lang="en-US" dirty="0" smtClean="0">
                <a:hlinkClick r:id="rId5"/>
              </a:rPr>
              <a:t>citeseerx.ist.psu.edu/viewdoc/summary?doi=10.1.1.414.9698</a:t>
            </a:r>
            <a:endParaRPr lang="en-US" dirty="0" smtClean="0"/>
          </a:p>
          <a:p>
            <a:endParaRPr lang="en-US" dirty="0"/>
          </a:p>
        </p:txBody>
      </p:sp>
      <p:pic>
        <p:nvPicPr>
          <p:cNvPr id="4" name="Picture 3"/>
          <p:cNvPicPr>
            <a:picLocks noChangeAspect="1"/>
          </p:cNvPicPr>
          <p:nvPr/>
        </p:nvPicPr>
        <p:blipFill>
          <a:blip r:embed="rId6"/>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3868973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2000" dirty="0"/>
              <a:t>Thank you for your attention</a:t>
            </a:r>
          </a:p>
          <a:p>
            <a:endParaRPr lang="en-US" dirty="0"/>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sp>
        <p:nvSpPr>
          <p:cNvPr id="5" name="Title 1"/>
          <p:cNvSpPr>
            <a:spLocks noGrp="1"/>
          </p:cNvSpPr>
          <p:nvPr>
            <p:ph type="title"/>
          </p:nvPr>
        </p:nvSpPr>
        <p:spPr>
          <a:xfrm>
            <a:off x="1154954" y="973668"/>
            <a:ext cx="8761413" cy="706964"/>
          </a:xfrm>
        </p:spPr>
        <p:txBody>
          <a:bodyPr/>
          <a:lstStyle/>
          <a:p>
            <a:r>
              <a:rPr lang="en-US" dirty="0" smtClean="0"/>
              <a:t>Question and Answer</a:t>
            </a:r>
            <a:endParaRPr lang="en-US" dirty="0"/>
          </a:p>
        </p:txBody>
      </p:sp>
    </p:spTree>
    <p:extLst>
      <p:ext uri="{BB962C8B-B14F-4D97-AF65-F5344CB8AC3E}">
        <p14:creationId xmlns:p14="http://schemas.microsoft.com/office/powerpoint/2010/main" val="2154001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Radiomics technique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marL="0" indent="0">
              <a:buNone/>
            </a:pPr>
            <a:endParaRPr lang="en-US" dirty="0" smtClean="0"/>
          </a:p>
          <a:p>
            <a:r>
              <a:rPr lang="en-US" sz="2200" b="1" dirty="0" smtClean="0">
                <a:latin typeface="Times New Roman" panose="02020603050405020304" pitchFamily="18" charset="0"/>
                <a:cs typeface="Times New Roman" panose="02020603050405020304" pitchFamily="18" charset="0"/>
              </a:rPr>
              <a:t>Technique of radiomics</a:t>
            </a:r>
            <a:endParaRPr lang="en-US" sz="2200" b="1" dirty="0">
              <a:latin typeface="Times New Roman" panose="02020603050405020304" pitchFamily="18" charset="0"/>
              <a:cs typeface="Times New Roman" panose="02020603050405020304" pitchFamily="18" charset="0"/>
            </a:endParaRPr>
          </a:p>
          <a:p>
            <a:pPr marL="400050" lvl="1" indent="0">
              <a:buNone/>
            </a:pP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be applied to any medical study where a pathological process can be imaged</a:t>
            </a:r>
            <a:r>
              <a:rPr lang="en-US" sz="2000" dirty="0" smtClean="0">
                <a:latin typeface="Times New Roman" panose="02020603050405020304" pitchFamily="18" charset="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I</a:t>
            </a:r>
            <a:r>
              <a:rPr lang="en-US" sz="2200" b="1" dirty="0" smtClean="0">
                <a:latin typeface="Times New Roman" panose="02020603050405020304" pitchFamily="18" charset="0"/>
                <a:cs typeface="Times New Roman" panose="02020603050405020304" pitchFamily="18" charset="0"/>
              </a:rPr>
              <a:t>ntegrated </a:t>
            </a:r>
            <a:r>
              <a:rPr lang="en-US" sz="2200" b="1" dirty="0">
                <a:latin typeface="Times New Roman" panose="02020603050405020304" pitchFamily="18" charset="0"/>
                <a:cs typeface="Times New Roman" panose="02020603050405020304" pitchFamily="18" charset="0"/>
              </a:rPr>
              <a:t>radiomics </a:t>
            </a:r>
            <a:r>
              <a:rPr lang="en-US" sz="2200" b="1" dirty="0" smtClean="0">
                <a:latin typeface="Times New Roman" panose="02020603050405020304" pitchFamily="18" charset="0"/>
                <a:cs typeface="Times New Roman" panose="02020603050405020304" pitchFamily="18" charset="0"/>
              </a:rPr>
              <a:t>database</a:t>
            </a:r>
          </a:p>
          <a:p>
            <a:pPr marL="400050" lvl="1" indent="0">
              <a:buNone/>
            </a:pPr>
            <a:r>
              <a:rPr lang="en-US" sz="2000" dirty="0">
                <a:latin typeface="Times New Roman" panose="02020603050405020304" pitchFamily="18" charset="0"/>
                <a:cs typeface="Times New Roman" panose="02020603050405020304" pitchFamily="18" charset="0"/>
              </a:rPr>
              <a:t>The imaging data needs to be exported from the clinics. This is already a very challenging step </a:t>
            </a:r>
          </a:p>
        </p:txBody>
      </p:sp>
      <p:pic>
        <p:nvPicPr>
          <p:cNvPr id="6" name="Picture 5"/>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74377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Radiomics limitation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b="1" dirty="0">
                <a:solidFill>
                  <a:srgbClr val="202122"/>
                </a:solidFill>
                <a:latin typeface="Times New Roman" panose="02020603050405020304" pitchFamily="18" charset="0"/>
                <a:ea typeface="Calibri" panose="020F0502020204030204" pitchFamily="34" charset="0"/>
                <a:cs typeface="Times New Roman" panose="02020603050405020304" pitchFamily="18" charset="0"/>
              </a:rPr>
              <a:t>M</a:t>
            </a:r>
            <a:r>
              <a:rPr lang="en-US" sz="2200" b="1" dirty="0" smtClean="0">
                <a:solidFill>
                  <a:srgbClr val="202122"/>
                </a:solidFill>
                <a:latin typeface="Times New Roman" panose="02020603050405020304" pitchFamily="18" charset="0"/>
                <a:ea typeface="Calibri" panose="020F0502020204030204" pitchFamily="34" charset="0"/>
                <a:cs typeface="Times New Roman" panose="02020603050405020304" pitchFamily="18" charset="0"/>
              </a:rPr>
              <a:t>achine learning methods in radiomics</a:t>
            </a:r>
          </a:p>
          <a:p>
            <a:r>
              <a:rPr lang="en-US" sz="2200" dirty="0" smtClean="0">
                <a:solidFill>
                  <a:srgbClr val="202122"/>
                </a:solidFill>
                <a:latin typeface="Times New Roman" panose="02020603050405020304" pitchFamily="18" charset="0"/>
                <a:ea typeface="Calibri" panose="020F0502020204030204" pitchFamily="34" charset="0"/>
                <a:cs typeface="Times New Roman" panose="02020603050405020304" pitchFamily="18" charset="0"/>
              </a:rPr>
              <a:t>because </a:t>
            </a:r>
            <a:r>
              <a:rPr lang="en-US" sz="2200" dirty="0">
                <a:solidFill>
                  <a:srgbClr val="202122"/>
                </a:solidFill>
                <a:latin typeface="Times New Roman" panose="02020603050405020304" pitchFamily="18" charset="0"/>
                <a:ea typeface="Calibri" panose="020F0502020204030204" pitchFamily="34" charset="0"/>
                <a:cs typeface="Times New Roman" panose="02020603050405020304" pitchFamily="18" charset="0"/>
              </a:rPr>
              <a:t>of the large image </a:t>
            </a:r>
            <a:r>
              <a:rPr lang="en-US" sz="2200" dirty="0" smtClean="0">
                <a:solidFill>
                  <a:srgbClr val="202122"/>
                </a:solidFill>
                <a:latin typeface="Times New Roman" panose="02020603050405020304" pitchFamily="18" charset="0"/>
                <a:ea typeface="Calibri" panose="020F0502020204030204" pitchFamily="34" charset="0"/>
                <a:cs typeface="Times New Roman" panose="02020603050405020304" pitchFamily="18" charset="0"/>
              </a:rPr>
              <a:t>data, it </a:t>
            </a:r>
            <a:r>
              <a:rPr lang="en-US" sz="2200" dirty="0">
                <a:solidFill>
                  <a:srgbClr val="202122"/>
                </a:solidFill>
                <a:latin typeface="Times New Roman" panose="02020603050405020304" pitchFamily="18" charset="0"/>
                <a:ea typeface="Calibri" panose="020F0502020204030204" pitchFamily="34" charset="0"/>
                <a:cs typeface="Times New Roman" panose="02020603050405020304" pitchFamily="18" charset="0"/>
              </a:rPr>
              <a:t>would be too much work to perform the segmentation manually for every single </a:t>
            </a:r>
            <a:r>
              <a:rPr lang="en-US" sz="2200" dirty="0" smtClean="0">
                <a:solidFill>
                  <a:srgbClr val="202122"/>
                </a:solidFill>
                <a:latin typeface="Times New Roman" panose="02020603050405020304" pitchFamily="18" charset="0"/>
                <a:ea typeface="Calibri" panose="020F0502020204030204" pitchFamily="34" charset="0"/>
                <a:cs typeface="Times New Roman" panose="02020603050405020304" pitchFamily="18" charset="0"/>
              </a:rPr>
              <a:t>image</a:t>
            </a:r>
          </a:p>
          <a:p>
            <a:r>
              <a:rPr lang="en-US" sz="2200" dirty="0">
                <a:latin typeface="Times New Roman" panose="02020603050405020304" pitchFamily="18" charset="0"/>
                <a:cs typeface="Times New Roman" panose="02020603050405020304" pitchFamily="18" charset="0"/>
              </a:rPr>
              <a:t>an automated process has to be used</a:t>
            </a:r>
          </a:p>
        </p:txBody>
      </p:sp>
      <p:pic>
        <p:nvPicPr>
          <p:cNvPr id="5" name="Content Placeholder 4" descr="Slicer3:Slicer3Brand - Slicer Wiki"/>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154214" y="3441700"/>
            <a:ext cx="3316391" cy="34163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277116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adiomics features grouping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r>
              <a:rPr lang="en-US" sz="2000" dirty="0">
                <a:latin typeface="Times New Roman" panose="02020603050405020304" pitchFamily="18" charset="0"/>
                <a:cs typeface="Times New Roman" panose="02020603050405020304" pitchFamily="18" charset="0"/>
              </a:rPr>
              <a:t>Radiomic features can be divided into </a:t>
            </a:r>
            <a:r>
              <a:rPr lang="en-US" sz="2000" dirty="0" smtClean="0">
                <a:latin typeface="Times New Roman" panose="02020603050405020304" pitchFamily="18" charset="0"/>
                <a:cs typeface="Times New Roman" panose="02020603050405020304" pitchFamily="18" charset="0"/>
              </a:rPr>
              <a:t>some groups that one of them is </a:t>
            </a:r>
            <a:r>
              <a:rPr lang="en-US" sz="2000" b="1" dirty="0" smtClean="0">
                <a:latin typeface="Times New Roman" panose="02020603050405020304" pitchFamily="18" charset="0"/>
                <a:cs typeface="Times New Roman" panose="02020603050405020304" pitchFamily="18" charset="0"/>
              </a:rPr>
              <a:t>GLCM</a:t>
            </a:r>
            <a:endParaRPr lang="en-US" sz="2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Level </a:t>
            </a:r>
            <a:r>
              <a:rPr lang="en-US" sz="2000" dirty="0">
                <a:latin typeface="Times New Roman" panose="02020603050405020304" pitchFamily="18" charset="0"/>
                <a:cs typeface="Times New Roman" panose="02020603050405020304" pitchFamily="18" charset="0"/>
              </a:rPr>
              <a:t>Co-occurrence Matrix (GLCM) method is </a:t>
            </a:r>
            <a:r>
              <a:rPr lang="en-US" sz="2000" b="1" dirty="0">
                <a:latin typeface="Times New Roman" panose="02020603050405020304" pitchFamily="18" charset="0"/>
                <a:cs typeface="Times New Roman" panose="02020603050405020304" pitchFamily="18" charset="0"/>
              </a:rPr>
              <a:t>a way of extracting second order statistical texture </a:t>
            </a:r>
            <a:r>
              <a:rPr lang="en-US" sz="2000" b="1" dirty="0" smtClean="0">
                <a:latin typeface="Times New Roman" panose="02020603050405020304" pitchFamily="18" charset="0"/>
                <a:cs typeface="Times New Roman" panose="02020603050405020304" pitchFamily="18" charset="0"/>
              </a:rPr>
              <a:t>features. </a:t>
            </a:r>
            <a:r>
              <a:rPr lang="en-US" sz="2000" dirty="0" smtClean="0">
                <a:latin typeface="Times New Roman" panose="02020603050405020304" pitchFamily="18" charset="0"/>
                <a:cs typeface="Times New Roman" panose="02020603050405020304" pitchFamily="18" charset="0"/>
              </a:rPr>
              <a:t>Third </a:t>
            </a:r>
            <a:r>
              <a:rPr lang="en-US" sz="2000" dirty="0">
                <a:latin typeface="Times New Roman" panose="02020603050405020304" pitchFamily="18" charset="0"/>
                <a:cs typeface="Times New Roman" panose="02020603050405020304" pitchFamily="18" charset="0"/>
              </a:rPr>
              <a:t>and higher order textures consider the relationships among three or more </a:t>
            </a:r>
            <a:r>
              <a:rPr lang="en-US" sz="2000" dirty="0" smtClean="0">
                <a:latin typeface="Times New Roman" panose="02020603050405020304" pitchFamily="18" charset="0"/>
                <a:cs typeface="Times New Roman" panose="02020603050405020304" pitchFamily="18" charset="0"/>
              </a:rPr>
              <a:t>pixels.</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836897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goal of radiomics </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sz="2200" dirty="0">
                <a:latin typeface="Times New Roman" panose="02020603050405020304" pitchFamily="18" charset="0"/>
                <a:cs typeface="Times New Roman" panose="02020603050405020304" pitchFamily="18" charset="0"/>
              </a:rPr>
              <a:t>The aim is to apply the Machine Learning method based on Radiomics to identify new patients as humans can hardly </a:t>
            </a:r>
            <a:r>
              <a:rPr lang="en-US" sz="2200" dirty="0" smtClean="0">
                <a:latin typeface="Times New Roman" panose="02020603050405020304" pitchFamily="18" charset="0"/>
                <a:cs typeface="Times New Roman" panose="02020603050405020304" pitchFamily="18" charset="0"/>
              </a:rPr>
              <a:t>do.</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3393898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903446" cy="706964"/>
          </a:xfrm>
        </p:spPr>
        <p:txBody>
          <a:bodyPr/>
          <a:lstStyle/>
          <a:p>
            <a:pPr algn="ct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COVID-19 </a:t>
            </a:r>
            <a:r>
              <a:rPr lang="en-US" dirty="0">
                <a:latin typeface="Times New Roman" panose="02020603050405020304" pitchFamily="18" charset="0"/>
                <a:cs typeface="Times New Roman" panose="02020603050405020304" pitchFamily="18" charset="0"/>
              </a:rPr>
              <a:t>patient </a:t>
            </a:r>
            <a:r>
              <a:rPr lang="en-US" dirty="0" smtClean="0">
                <a:latin typeface="Times New Roman" panose="02020603050405020304" pitchFamily="18" charset="0"/>
                <a:cs typeface="Times New Roman" panose="02020603050405020304" pitchFamily="18" charset="0"/>
              </a:rPr>
              <a:t>detection </a:t>
            </a:r>
            <a:r>
              <a:rPr lang="en-US" dirty="0">
                <a:latin typeface="Times New Roman" panose="02020603050405020304" pitchFamily="18" charset="0"/>
                <a:cs typeface="Times New Roman" panose="02020603050405020304" pitchFamily="18" charset="0"/>
              </a:rPr>
              <a:t>strategy</a:t>
            </a:r>
          </a:p>
        </p:txBody>
      </p:sp>
      <p:pic>
        <p:nvPicPr>
          <p:cNvPr id="4098" name="Picture 2" descr="An example of a CT-scan undergoing conversion using a 3D-Slicer...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63192" y="2548082"/>
            <a:ext cx="5308692" cy="3416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690728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Applying radiomics on COVID dataset</a:t>
            </a:r>
            <a:endParaRPr lang="en-US" dirty="0"/>
          </a:p>
        </p:txBody>
      </p:sp>
      <p:sp>
        <p:nvSpPr>
          <p:cNvPr id="3" name="Content Placeholder 2"/>
          <p:cNvSpPr>
            <a:spLocks noGrp="1"/>
          </p:cNvSpPr>
          <p:nvPr>
            <p:ph idx="1"/>
          </p:nvPr>
        </p:nvSpPr>
        <p:spPr/>
        <p:txBody>
          <a:bodyPr/>
          <a:lstStyle/>
          <a:p>
            <a:r>
              <a:rPr lang="en-US" sz="2200" b="1" dirty="0" smtClean="0">
                <a:latin typeface="Times New Roman" panose="02020603050405020304" pitchFamily="18" charset="0"/>
                <a:cs typeface="Times New Roman" panose="02020603050405020304" pitchFamily="18" charset="0"/>
              </a:rPr>
              <a:t>CXR vs CT</a:t>
            </a:r>
            <a:endParaRPr lang="en-US" sz="2200" b="1" dirty="0">
              <a:latin typeface="Times New Roman" panose="02020603050405020304" pitchFamily="18" charset="0"/>
              <a:cs typeface="Times New Roman" panose="02020603050405020304" pitchFamily="18" charset="0"/>
            </a:endParaRPr>
          </a:p>
          <a:p>
            <a:pPr marL="400050" lvl="1" indent="0">
              <a:buNone/>
            </a:pPr>
            <a:r>
              <a:rPr lang="en-US" sz="2000" dirty="0">
                <a:latin typeface="Times New Roman" panose="02020603050405020304" pitchFamily="18" charset="0"/>
                <a:cs typeface="Times New Roman" panose="02020603050405020304" pitchFamily="18" charset="0"/>
              </a:rPr>
              <a:t>CT plays a </a:t>
            </a:r>
            <a:r>
              <a:rPr lang="en-US" sz="2000" dirty="0" smtClean="0">
                <a:latin typeface="Times New Roman" panose="02020603050405020304" pitchFamily="18" charset="0"/>
                <a:cs typeface="Times New Roman" panose="02020603050405020304" pitchFamily="18" charset="0"/>
              </a:rPr>
              <a:t>significant </a:t>
            </a:r>
            <a:r>
              <a:rPr lang="en-US" sz="2000" dirty="0">
                <a:latin typeface="Times New Roman" panose="02020603050405020304" pitchFamily="18" charset="0"/>
                <a:cs typeface="Times New Roman" panose="02020603050405020304" pitchFamily="18" charset="0"/>
              </a:rPr>
              <a:t>role in diagnosis and management of COVID-19 </a:t>
            </a:r>
          </a:p>
          <a:p>
            <a:endParaRPr lang="en-US" dirty="0"/>
          </a:p>
        </p:txBody>
      </p:sp>
      <p:pic>
        <p:nvPicPr>
          <p:cNvPr id="4" name="Picture 3"/>
          <p:cNvPicPr>
            <a:picLocks noChangeAspect="1"/>
          </p:cNvPicPr>
          <p:nvPr/>
        </p:nvPicPr>
        <p:blipFill>
          <a:blip r:embed="rId2"/>
          <a:stretch>
            <a:fillRect/>
          </a:stretch>
        </p:blipFill>
        <p:spPr>
          <a:xfrm>
            <a:off x="10377116" y="438188"/>
            <a:ext cx="1658216" cy="1658216"/>
          </a:xfrm>
          <a:prstGeom prst="rect">
            <a:avLst/>
          </a:prstGeom>
        </p:spPr>
      </p:pic>
    </p:spTree>
    <p:extLst>
      <p:ext uri="{BB962C8B-B14F-4D97-AF65-F5344CB8AC3E}">
        <p14:creationId xmlns:p14="http://schemas.microsoft.com/office/powerpoint/2010/main" val="13299569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968</TotalTime>
  <Words>797</Words>
  <Application>Microsoft Office PowerPoint</Application>
  <PresentationFormat>Widescreen</PresentationFormat>
  <Paragraphs>122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Gothic</vt:lpstr>
      <vt:lpstr>Times New Roman</vt:lpstr>
      <vt:lpstr>Wingdings 3</vt:lpstr>
      <vt:lpstr>Ion Boardroom</vt:lpstr>
      <vt:lpstr>COVID-19 Patients Detection Strategy based on Radiomic 3D Reconstruction </vt:lpstr>
      <vt:lpstr>Outline</vt:lpstr>
      <vt:lpstr>Radiomics</vt:lpstr>
      <vt:lpstr>Radiomics technique</vt:lpstr>
      <vt:lpstr>Radiomics limitation</vt:lpstr>
      <vt:lpstr>Radiomics features grouping </vt:lpstr>
      <vt:lpstr>The goal of radiomics  </vt:lpstr>
      <vt:lpstr>The COVID-19 patient detection strategy</vt:lpstr>
      <vt:lpstr>Applying radiomics on COVID dataset</vt:lpstr>
      <vt:lpstr>CT images</vt:lpstr>
      <vt:lpstr>Data collection </vt:lpstr>
      <vt:lpstr>Subset of dataset</vt:lpstr>
      <vt:lpstr>Data collection </vt:lpstr>
      <vt:lpstr>Implementation using ML</vt:lpstr>
      <vt:lpstr>Implementation using ML</vt:lpstr>
      <vt:lpstr>HU histogram</vt:lpstr>
      <vt:lpstr>HU histogram for one COVID patient</vt:lpstr>
      <vt:lpstr>Sample of patient slices</vt:lpstr>
      <vt:lpstr>Explanation of slices</vt:lpstr>
      <vt:lpstr>Auto-detecting the boundaries of images </vt:lpstr>
      <vt:lpstr>Feature engineering</vt:lpstr>
      <vt:lpstr>Masking results</vt:lpstr>
      <vt:lpstr> Mask results on all slices</vt:lpstr>
      <vt:lpstr>3D reconstruction</vt:lpstr>
      <vt:lpstr>Approaches</vt:lpstr>
      <vt:lpstr>Infection Segmentation</vt:lpstr>
      <vt:lpstr>Infection segmentation</vt:lpstr>
      <vt:lpstr> Mask results on all slices</vt:lpstr>
      <vt:lpstr>Masking results</vt:lpstr>
      <vt:lpstr>Mask results on all slices</vt:lpstr>
      <vt:lpstr>After removing borders</vt:lpstr>
      <vt:lpstr>3D infection reconstruction</vt:lpstr>
      <vt:lpstr>References</vt:lpstr>
      <vt:lpstr>Question and 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naser</dc:creator>
  <cp:lastModifiedBy>naser</cp:lastModifiedBy>
  <cp:revision>65</cp:revision>
  <dcterms:created xsi:type="dcterms:W3CDTF">2022-04-06T20:43:49Z</dcterms:created>
  <dcterms:modified xsi:type="dcterms:W3CDTF">2022-04-10T15:00:38Z</dcterms:modified>
</cp:coreProperties>
</file>