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E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54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27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79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15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240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51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1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796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891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26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E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8DD2A0-B65D-4EB0-AB60-085B23D7162B}" type="datetimeFigureOut">
              <a:rPr lang="tr-TR" smtClean="0"/>
              <a:t>26.12.2024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8BEF5-2013-4569-B89E-41ABE14603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0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0C7E56-5501-DC8E-6618-9D6F3C404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Arial Narrow" panose="020B0606020202030204" pitchFamily="34" charset="0"/>
              </a:rPr>
              <a:t>Effects</a:t>
            </a:r>
            <a:r>
              <a:rPr lang="tr-TR" dirty="0">
                <a:latin typeface="Arial Narrow" panose="020B0606020202030204" pitchFamily="34" charset="0"/>
              </a:rPr>
              <a:t> of My </a:t>
            </a:r>
            <a:r>
              <a:rPr lang="tr-TR" dirty="0" err="1">
                <a:latin typeface="Arial Narrow" panose="020B0606020202030204" pitchFamily="34" charset="0"/>
              </a:rPr>
              <a:t>Tiktok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Usage</a:t>
            </a:r>
            <a:r>
              <a:rPr lang="tr-TR" dirty="0">
                <a:latin typeface="Arial Narrow" panose="020B0606020202030204" pitchFamily="34" charset="0"/>
              </a:rPr>
              <a:t> on My Daily </a:t>
            </a:r>
            <a:r>
              <a:rPr lang="tr-TR" dirty="0" err="1">
                <a:latin typeface="Arial Narrow" panose="020B0606020202030204" pitchFamily="34" charset="0"/>
              </a:rPr>
              <a:t>Activities</a:t>
            </a:r>
            <a:endParaRPr lang="tr-TR" dirty="0">
              <a:latin typeface="Arial Narrow" panose="020B0606020202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22ACAE-DE88-E143-D35D-356FDDFC1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latin typeface="Arial Narrow" panose="020B0606020202030204" pitchFamily="34" charset="0"/>
              </a:rPr>
              <a:t>Bahar Sayınalp 32296</a:t>
            </a:r>
          </a:p>
        </p:txBody>
      </p:sp>
    </p:spTree>
    <p:extLst>
      <p:ext uri="{BB962C8B-B14F-4D97-AF65-F5344CB8AC3E}">
        <p14:creationId xmlns:p14="http://schemas.microsoft.com/office/powerpoint/2010/main" val="10148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407C54-049F-9CFD-6AEE-1E8E4092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rial Narrow" panose="020B0606020202030204" pitchFamily="34" charset="0"/>
              </a:rPr>
              <a:t>Hypothesis</a:t>
            </a:r>
            <a:r>
              <a:rPr lang="tr-TR" dirty="0">
                <a:latin typeface="Arial Narrow" panose="020B0606020202030204" pitchFamily="34" charset="0"/>
              </a:rPr>
              <a:t> 2: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CA5A18-BB51-EC92-A887-1361D439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Arial Narrow" panose="020B0606020202030204" pitchFamily="34" charset="0"/>
              </a:rPr>
              <a:t>According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to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chart</a:t>
            </a:r>
            <a:r>
              <a:rPr lang="tr-TR" dirty="0">
                <a:latin typeface="Arial Narrow" panose="020B0606020202030204" pitchFamily="34" charset="0"/>
              </a:rPr>
              <a:t>, </a:t>
            </a:r>
            <a:r>
              <a:rPr lang="tr-TR" dirty="0" err="1">
                <a:latin typeface="Arial Narrow" panose="020B0606020202030204" pitchFamily="34" charset="0"/>
              </a:rPr>
              <a:t>we</a:t>
            </a:r>
            <a:r>
              <a:rPr lang="tr-TR" dirty="0">
                <a:latin typeface="Arial Narrow" panose="020B0606020202030204" pitchFamily="34" charset="0"/>
              </a:rPr>
              <a:t> can </a:t>
            </a:r>
            <a:r>
              <a:rPr lang="tr-TR" dirty="0" err="1">
                <a:latin typeface="Arial Narrow" panose="020B0606020202030204" pitchFamily="34" charset="0"/>
              </a:rPr>
              <a:t>see</a:t>
            </a:r>
            <a:r>
              <a:rPr lang="tr-TR" dirty="0">
                <a:latin typeface="Arial Narrow" panose="020B0606020202030204" pitchFamily="34" charset="0"/>
              </a:rPr>
              <a:t> a </a:t>
            </a:r>
            <a:r>
              <a:rPr lang="tr-TR" dirty="0" err="1">
                <a:latin typeface="Arial Narrow" panose="020B0606020202030204" pitchFamily="34" charset="0"/>
              </a:rPr>
              <a:t>slight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difference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between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amount</a:t>
            </a:r>
            <a:r>
              <a:rPr lang="tr-TR" dirty="0">
                <a:latin typeface="Arial Narrow" panose="020B0606020202030204" pitchFamily="34" charset="0"/>
              </a:rPr>
              <a:t> of </a:t>
            </a:r>
            <a:r>
              <a:rPr lang="tr-TR" dirty="0" err="1">
                <a:latin typeface="Arial Narrow" panose="020B0606020202030204" pitchFamily="34" charset="0"/>
              </a:rPr>
              <a:t>logins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during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weekdays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and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weekends</a:t>
            </a:r>
            <a:r>
              <a:rPr lang="tr-TR" dirty="0">
                <a:latin typeface="Arial Narrow" panose="020B0606020202030204" pitchFamily="34" charset="0"/>
              </a:rPr>
              <a:t>. </a:t>
            </a:r>
            <a:r>
              <a:rPr lang="tr-TR" dirty="0" err="1">
                <a:latin typeface="Arial Narrow" panose="020B0606020202030204" pitchFamily="34" charset="0"/>
              </a:rPr>
              <a:t>However</a:t>
            </a:r>
            <a:r>
              <a:rPr lang="tr-TR" dirty="0">
                <a:latin typeface="Arial Narrow" panose="020B0606020202030204" pitchFamily="34" charset="0"/>
              </a:rPr>
              <a:t>, t</a:t>
            </a:r>
            <a:r>
              <a:rPr lang="en-US" dirty="0">
                <a:latin typeface="Arial Narrow" panose="020B0606020202030204" pitchFamily="34" charset="0"/>
              </a:rPr>
              <a:t>he difference in login frequencies between weekdays and weekends is not statistically significant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due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to</a:t>
            </a:r>
            <a:r>
              <a:rPr lang="tr-TR" dirty="0">
                <a:latin typeface="Arial Narrow" panose="020B0606020202030204" pitchFamily="34" charset="0"/>
              </a:rPr>
              <a:t> p-</a:t>
            </a:r>
            <a:r>
              <a:rPr lang="tr-TR" dirty="0" err="1">
                <a:latin typeface="Arial Narrow" panose="020B0606020202030204" pitchFamily="34" charset="0"/>
              </a:rPr>
              <a:t>value</a:t>
            </a:r>
            <a:r>
              <a:rPr lang="tr-TR" dirty="0">
                <a:latin typeface="Arial Narrow" panose="020B0606020202030204" pitchFamily="34" charset="0"/>
              </a:rPr>
              <a:t> (0.234) </a:t>
            </a:r>
            <a:r>
              <a:rPr lang="tr-TR" dirty="0" err="1">
                <a:latin typeface="Arial Narrow" panose="020B0606020202030204" pitchFamily="34" charset="0"/>
              </a:rPr>
              <a:t>being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greater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than</a:t>
            </a:r>
            <a:r>
              <a:rPr lang="tr-TR" dirty="0">
                <a:latin typeface="Arial Narrow" panose="020B0606020202030204" pitchFamily="34" charset="0"/>
              </a:rPr>
              <a:t> 0.05 (</a:t>
            </a:r>
            <a:r>
              <a:rPr lang="tr-TR" dirty="0" err="1">
                <a:latin typeface="Arial Narrow" panose="020B0606020202030204" pitchFamily="34" charset="0"/>
              </a:rPr>
              <a:t>common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threshold</a:t>
            </a:r>
            <a:r>
              <a:rPr lang="tr-TR" dirty="0">
                <a:latin typeface="Arial Narrow" panose="020B0606020202030204" pitchFamily="34" charset="0"/>
              </a:rPr>
              <a:t>). </a:t>
            </a:r>
          </a:p>
          <a:p>
            <a:r>
              <a:rPr lang="tr-TR" dirty="0" err="1">
                <a:latin typeface="Arial Narrow" panose="020B0606020202030204" pitchFamily="34" charset="0"/>
              </a:rPr>
              <a:t>Thus</a:t>
            </a:r>
            <a:r>
              <a:rPr lang="tr-TR" dirty="0">
                <a:latin typeface="Arial Narrow" panose="020B0606020202030204" pitchFamily="34" charset="0"/>
              </a:rPr>
              <a:t>, </a:t>
            </a:r>
            <a:r>
              <a:rPr lang="tr-TR" dirty="0" err="1">
                <a:latin typeface="Arial Narrow" panose="020B0606020202030204" pitchFamily="34" charset="0"/>
              </a:rPr>
              <a:t>we</a:t>
            </a:r>
            <a:r>
              <a:rPr lang="tr-TR" dirty="0">
                <a:latin typeface="Arial Narrow" panose="020B0606020202030204" pitchFamily="34" charset="0"/>
              </a:rPr>
              <a:t> fail </a:t>
            </a:r>
            <a:r>
              <a:rPr lang="tr-TR" dirty="0" err="1">
                <a:latin typeface="Arial Narrow" panose="020B0606020202030204" pitchFamily="34" charset="0"/>
              </a:rPr>
              <a:t>to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reject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this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hypothesis</a:t>
            </a:r>
            <a:r>
              <a:rPr lang="tr-TR" dirty="0">
                <a:latin typeface="Arial Narrow" panose="020B0606020202030204" pitchFamily="34" charset="0"/>
              </a:rPr>
              <a:t> since </a:t>
            </a:r>
            <a:r>
              <a:rPr lang="tr-TR" dirty="0" err="1">
                <a:latin typeface="Arial Narrow" panose="020B0606020202030204" pitchFamily="34" charset="0"/>
              </a:rPr>
              <a:t>we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don’t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have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sufficient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evidence</a:t>
            </a:r>
            <a:r>
              <a:rPr lang="tr-TR" dirty="0">
                <a:latin typeface="Arial Narrow" panose="020B0606020202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984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6407A8-5DBE-EA5A-FC91-03B6D012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rial Narrow" panose="020B0606020202030204" pitchFamily="34" charset="0"/>
              </a:rPr>
              <a:t>Hypothesis</a:t>
            </a:r>
            <a:r>
              <a:rPr lang="tr-TR" dirty="0">
                <a:latin typeface="Arial Narrow" panose="020B0606020202030204" pitchFamily="34" charset="0"/>
              </a:rPr>
              <a:t> 3: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579D63-8AF6-11A7-9A91-427EE477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1852" cy="4351338"/>
          </a:xfrm>
        </p:spPr>
        <p:txBody>
          <a:bodyPr/>
          <a:lstStyle/>
          <a:p>
            <a:r>
              <a:rPr lang="tr-TR" dirty="0" err="1">
                <a:latin typeface="Arial Narrow" panose="020B0606020202030204" pitchFamily="34" charset="0"/>
              </a:rPr>
              <a:t>For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third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hypothesis</a:t>
            </a:r>
            <a:r>
              <a:rPr lang="tr-TR" dirty="0">
                <a:latin typeface="Arial Narrow" panose="020B0606020202030204" pitchFamily="34" charset="0"/>
              </a:rPr>
              <a:t>, I </a:t>
            </a:r>
            <a:r>
              <a:rPr lang="tr-TR" dirty="0" err="1">
                <a:latin typeface="Arial Narrow" panose="020B0606020202030204" pitchFamily="34" charset="0"/>
              </a:rPr>
              <a:t>recorded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my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daily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GoodNotes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App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activity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through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month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November</a:t>
            </a:r>
            <a:r>
              <a:rPr lang="tr-TR" dirty="0">
                <a:latin typeface="Arial Narrow" panose="020B0606020202030204" pitchFamily="34" charset="0"/>
              </a:rPr>
              <a:t> 2024 </a:t>
            </a:r>
            <a:r>
              <a:rPr lang="tr-TR" dirty="0" err="1">
                <a:latin typeface="Arial Narrow" panose="020B0606020202030204" pitchFamily="34" charset="0"/>
              </a:rPr>
              <a:t>by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apples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health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app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and</a:t>
            </a:r>
            <a:r>
              <a:rPr lang="tr-TR" dirty="0">
                <a:latin typeface="Arial Narrow" panose="020B0606020202030204" pitchFamily="34" charset="0"/>
              </a:rPr>
              <a:t> put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datas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into</a:t>
            </a:r>
            <a:r>
              <a:rPr lang="tr-TR" dirty="0">
                <a:latin typeface="Arial Narrow" panose="020B0606020202030204" pitchFamily="34" charset="0"/>
              </a:rPr>
              <a:t> an </a:t>
            </a:r>
            <a:r>
              <a:rPr lang="tr-TR" dirty="0" err="1">
                <a:latin typeface="Arial Narrow" panose="020B0606020202030204" pitchFamily="34" charset="0"/>
              </a:rPr>
              <a:t>excel</a:t>
            </a:r>
            <a:r>
              <a:rPr lang="tr-TR" dirty="0">
                <a:latin typeface="Arial Narrow" panose="020B0606020202030204" pitchFamily="34" charset="0"/>
              </a:rPr>
              <a:t> file. I </a:t>
            </a:r>
            <a:r>
              <a:rPr lang="tr-TR" dirty="0" err="1">
                <a:latin typeface="Arial Narrow" panose="020B0606020202030204" pitchFamily="34" charset="0"/>
              </a:rPr>
              <a:t>always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use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this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app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for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studying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so</a:t>
            </a:r>
            <a:r>
              <a:rPr lang="tr-TR" dirty="0">
                <a:latin typeface="Arial Narrow" panose="020B0606020202030204" pitchFamily="34" charset="0"/>
              </a:rPr>
              <a:t> I </a:t>
            </a:r>
            <a:r>
              <a:rPr lang="tr-TR" dirty="0" err="1">
                <a:latin typeface="Arial Narrow" panose="020B0606020202030204" pitchFamily="34" charset="0"/>
              </a:rPr>
              <a:t>analyzed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whether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Tiktok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usage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decreases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productivity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levels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by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decreasing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my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GoodNotes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usage</a:t>
            </a:r>
            <a:r>
              <a:rPr lang="tr-TR" dirty="0">
                <a:latin typeface="Arial Narrow" panose="020B0606020202030204" pitchFamily="34" charset="0"/>
              </a:rPr>
              <a:t>.</a:t>
            </a:r>
          </a:p>
          <a:p>
            <a:r>
              <a:rPr lang="tr-TR" dirty="0" err="1">
                <a:latin typeface="Arial Narrow" panose="020B0606020202030204" pitchFamily="34" charset="0"/>
              </a:rPr>
              <a:t>To</a:t>
            </a:r>
            <a:r>
              <a:rPr lang="tr-TR" dirty="0">
                <a:latin typeface="Arial Narrow" panose="020B0606020202030204" pitchFamily="34" charset="0"/>
              </a:rPr>
              <a:t> test </a:t>
            </a:r>
            <a:r>
              <a:rPr lang="tr-TR" dirty="0" err="1">
                <a:latin typeface="Arial Narrow" panose="020B0606020202030204" pitchFamily="34" charset="0"/>
              </a:rPr>
              <a:t>this</a:t>
            </a:r>
            <a:r>
              <a:rPr lang="tr-TR" dirty="0">
                <a:latin typeface="Arial Narrow" panose="020B0606020202030204" pitchFamily="34" charset="0"/>
              </a:rPr>
              <a:t>, I </a:t>
            </a:r>
            <a:r>
              <a:rPr lang="tr-TR" dirty="0" err="1">
                <a:latin typeface="Arial Narrow" panose="020B0606020202030204" pitchFamily="34" charset="0"/>
              </a:rPr>
              <a:t>calculated</a:t>
            </a:r>
            <a:r>
              <a:rPr lang="tr-TR" dirty="0">
                <a:latin typeface="Arial Narrow" panose="020B0606020202030204" pitchFamily="34" charset="0"/>
              </a:rPr>
              <a:t> how </a:t>
            </a:r>
            <a:r>
              <a:rPr lang="tr-TR" dirty="0" err="1">
                <a:latin typeface="Arial Narrow" panose="020B0606020202030204" pitchFamily="34" charset="0"/>
              </a:rPr>
              <a:t>many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videos</a:t>
            </a:r>
            <a:r>
              <a:rPr lang="tr-TR" dirty="0">
                <a:latin typeface="Arial Narrow" panose="020B0606020202030204" pitchFamily="34" charset="0"/>
              </a:rPr>
              <a:t> I </a:t>
            </a:r>
            <a:r>
              <a:rPr lang="tr-TR" dirty="0" err="1">
                <a:latin typeface="Arial Narrow" panose="020B0606020202030204" pitchFamily="34" charset="0"/>
              </a:rPr>
              <a:t>watched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daily</a:t>
            </a:r>
            <a:r>
              <a:rPr lang="tr-TR" dirty="0">
                <a:latin typeface="Arial Narrow" panose="020B0606020202030204" pitchFamily="34" charset="0"/>
              </a:rPr>
              <a:t> in </a:t>
            </a:r>
            <a:r>
              <a:rPr lang="tr-TR" dirty="0" err="1">
                <a:latin typeface="Arial Narrow" panose="020B0606020202030204" pitchFamily="34" charset="0"/>
              </a:rPr>
              <a:t>November</a:t>
            </a:r>
            <a:r>
              <a:rPr lang="tr-TR" dirty="0">
                <a:latin typeface="Arial Narrow" panose="020B0606020202030204" pitchFamily="34" charset="0"/>
              </a:rPr>
              <a:t>, </a:t>
            </a:r>
            <a:r>
              <a:rPr lang="tr-TR" dirty="0" err="1">
                <a:latin typeface="Arial Narrow" panose="020B0606020202030204" pitchFamily="34" charset="0"/>
              </a:rPr>
              <a:t>which</a:t>
            </a:r>
            <a:r>
              <a:rPr lang="tr-TR" dirty="0">
                <a:latin typeface="Arial Narrow" panose="020B0606020202030204" pitchFamily="34" charset="0"/>
              </a:rPr>
              <a:t> I </a:t>
            </a:r>
            <a:r>
              <a:rPr lang="tr-TR" dirty="0" err="1">
                <a:latin typeface="Arial Narrow" panose="020B0606020202030204" pitchFamily="34" charset="0"/>
              </a:rPr>
              <a:t>extracted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from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raw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TikTok</a:t>
            </a:r>
            <a:r>
              <a:rPr lang="tr-TR" dirty="0">
                <a:latin typeface="Arial Narrow" panose="020B0606020202030204" pitchFamily="34" charset="0"/>
              </a:rPr>
              <a:t> data file. </a:t>
            </a:r>
            <a:r>
              <a:rPr lang="tr-TR" dirty="0" err="1">
                <a:latin typeface="Arial Narrow" panose="020B0606020202030204" pitchFamily="34" charset="0"/>
              </a:rPr>
              <a:t>Then</a:t>
            </a:r>
            <a:r>
              <a:rPr lang="tr-TR" dirty="0">
                <a:latin typeface="Arial Narrow" panose="020B0606020202030204" pitchFamily="34" charset="0"/>
              </a:rPr>
              <a:t> I </a:t>
            </a:r>
            <a:r>
              <a:rPr lang="tr-TR" dirty="0" err="1">
                <a:latin typeface="Arial Narrow" panose="020B0606020202030204" pitchFamily="34" charset="0"/>
              </a:rPr>
              <a:t>created</a:t>
            </a:r>
            <a:r>
              <a:rPr lang="tr-TR" dirty="0">
                <a:latin typeface="Arial Narrow" panose="020B0606020202030204" pitchFamily="34" charset="0"/>
              </a:rPr>
              <a:t> a </a:t>
            </a:r>
            <a:r>
              <a:rPr lang="tr-TR" dirty="0" err="1">
                <a:latin typeface="Arial Narrow" panose="020B0606020202030204" pitchFamily="34" charset="0"/>
              </a:rPr>
              <a:t>scatter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plot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to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check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correlation</a:t>
            </a:r>
            <a:r>
              <a:rPr lang="tr-TR" dirty="0">
                <a:latin typeface="Arial Narrow" panose="020B0606020202030204" pitchFamily="34" charset="0"/>
              </a:rPr>
              <a:t>. I </a:t>
            </a:r>
            <a:r>
              <a:rPr lang="tr-TR" dirty="0" err="1">
                <a:latin typeface="Arial Narrow" panose="020B0606020202030204" pitchFamily="34" charset="0"/>
              </a:rPr>
              <a:t>did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same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thing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for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login history as </a:t>
            </a:r>
            <a:r>
              <a:rPr lang="tr-TR" dirty="0" err="1">
                <a:latin typeface="Arial Narrow" panose="020B0606020202030204" pitchFamily="34" charset="0"/>
              </a:rPr>
              <a:t>well</a:t>
            </a:r>
            <a:r>
              <a:rPr lang="tr-TR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90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8DD7B81-BE20-793D-0587-48BA83C1A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43"/>
          <a:stretch/>
        </p:blipFill>
        <p:spPr>
          <a:xfrm>
            <a:off x="1723727" y="1157032"/>
            <a:ext cx="8744545" cy="4351338"/>
          </a:xfrm>
        </p:spPr>
      </p:pic>
    </p:spTree>
    <p:extLst>
      <p:ext uri="{BB962C8B-B14F-4D97-AF65-F5344CB8AC3E}">
        <p14:creationId xmlns:p14="http://schemas.microsoft.com/office/powerpoint/2010/main" val="285384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9C478CE-F5CC-F5E7-9FCD-A2B9B39E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7" r="608" b="6414"/>
          <a:stretch/>
        </p:blipFill>
        <p:spPr>
          <a:xfrm>
            <a:off x="1852821" y="450897"/>
            <a:ext cx="8486357" cy="415933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C5BB598-868A-3D62-6B0D-56F12CDA91C9}"/>
              </a:ext>
            </a:extLst>
          </p:cNvPr>
          <p:cNvSpPr txBox="1"/>
          <p:nvPr/>
        </p:nvSpPr>
        <p:spPr>
          <a:xfrm>
            <a:off x="973394" y="5053781"/>
            <a:ext cx="1067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>
                <a:latin typeface="Arial Narrow" panose="020B0606020202030204" pitchFamily="34" charset="0"/>
              </a:rPr>
              <a:t>Both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correlations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are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negative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and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very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close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to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zero</a:t>
            </a:r>
            <a:r>
              <a:rPr lang="tr-TR" sz="2400" dirty="0">
                <a:latin typeface="Arial Narrow" panose="020B0606020202030204" pitchFamily="34" charset="0"/>
              </a:rPr>
              <a:t>. </a:t>
            </a:r>
            <a:r>
              <a:rPr lang="tr-TR" sz="2400" dirty="0" err="1">
                <a:latin typeface="Arial Narrow" panose="020B0606020202030204" pitchFamily="34" charset="0"/>
              </a:rPr>
              <a:t>We</a:t>
            </a:r>
            <a:r>
              <a:rPr lang="tr-TR" sz="2400" dirty="0">
                <a:latin typeface="Arial Narrow" panose="020B0606020202030204" pitchFamily="34" charset="0"/>
              </a:rPr>
              <a:t> can </a:t>
            </a:r>
            <a:r>
              <a:rPr lang="tr-TR" sz="2400" dirty="0" err="1">
                <a:latin typeface="Arial Narrow" panose="020B0606020202030204" pitchFamily="34" charset="0"/>
              </a:rPr>
              <a:t>conclude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that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there</a:t>
            </a:r>
            <a:r>
              <a:rPr lang="tr-TR" sz="2400" dirty="0">
                <a:latin typeface="Arial Narrow" panose="020B0606020202030204" pitchFamily="34" charset="0"/>
              </a:rPr>
              <a:t> is a </a:t>
            </a:r>
            <a:r>
              <a:rPr lang="tr-TR" sz="2400" dirty="0" err="1">
                <a:latin typeface="Arial Narrow" panose="020B0606020202030204" pitchFamily="34" charset="0"/>
              </a:rPr>
              <a:t>very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weak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correlation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between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my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TikTok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usage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and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productivity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levels</a:t>
            </a:r>
            <a:r>
              <a:rPr lang="tr-TR" sz="2400" dirty="0">
                <a:latin typeface="Arial Narrow" panose="020B0606020202030204" pitchFamily="34" charset="0"/>
              </a:rPr>
              <a:t>, </a:t>
            </a:r>
            <a:r>
              <a:rPr lang="tr-TR" sz="2400" dirty="0" err="1">
                <a:latin typeface="Arial Narrow" panose="020B0606020202030204" pitchFamily="34" charset="0"/>
              </a:rPr>
              <a:t>indicating</a:t>
            </a:r>
            <a:r>
              <a:rPr lang="tr-TR" sz="2400" dirty="0">
                <a:latin typeface="Arial Narrow" panose="020B0606020202030204" pitchFamily="34" charset="0"/>
              </a:rPr>
              <a:t> they </a:t>
            </a:r>
            <a:r>
              <a:rPr lang="tr-TR" sz="2400" dirty="0" err="1">
                <a:latin typeface="Arial Narrow" panose="020B0606020202030204" pitchFamily="34" charset="0"/>
              </a:rPr>
              <a:t>are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most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likely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to</a:t>
            </a:r>
            <a:r>
              <a:rPr lang="tr-TR" sz="2400" dirty="0">
                <a:latin typeface="Arial Narrow" panose="020B0606020202030204" pitchFamily="34" charset="0"/>
              </a:rPr>
              <a:t> be </a:t>
            </a:r>
            <a:r>
              <a:rPr lang="tr-TR" sz="2400" dirty="0" err="1">
                <a:latin typeface="Arial Narrow" panose="020B0606020202030204" pitchFamily="34" charset="0"/>
              </a:rPr>
              <a:t>independent</a:t>
            </a:r>
            <a:r>
              <a:rPr lang="tr-TR" sz="2400" dirty="0">
                <a:latin typeface="Arial Narrow" panose="020B0606020202030204" pitchFamily="34" charset="0"/>
              </a:rPr>
              <a:t>.  </a:t>
            </a:r>
            <a:r>
              <a:rPr lang="tr-TR" sz="2400" dirty="0" err="1">
                <a:latin typeface="Arial Narrow" panose="020B0606020202030204" pitchFamily="34" charset="0"/>
              </a:rPr>
              <a:t>Thus</a:t>
            </a:r>
            <a:r>
              <a:rPr lang="tr-TR" sz="2400" dirty="0">
                <a:latin typeface="Arial Narrow" panose="020B0606020202030204" pitchFamily="34" charset="0"/>
              </a:rPr>
              <a:t>, </a:t>
            </a:r>
            <a:r>
              <a:rPr lang="tr-TR" sz="2400" dirty="0" err="1">
                <a:latin typeface="Arial Narrow" panose="020B0606020202030204" pitchFamily="34" charset="0"/>
              </a:rPr>
              <a:t>we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reject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the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hypothesis</a:t>
            </a:r>
            <a:r>
              <a:rPr lang="tr-TR" sz="2400" dirty="0">
                <a:latin typeface="Arial Narrow" panose="020B0606020202030204" pitchFamily="34" charset="0"/>
              </a:rPr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245769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D7549B-D37C-E5D4-D20E-F4AB0ED6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64" y="2045108"/>
            <a:ext cx="11619271" cy="2388779"/>
          </a:xfrm>
        </p:spPr>
        <p:txBody>
          <a:bodyPr>
            <a:normAutofit/>
          </a:bodyPr>
          <a:lstStyle/>
          <a:p>
            <a:pPr algn="ctr"/>
            <a:r>
              <a:rPr lang="tr-TR" sz="8000" dirty="0" err="1">
                <a:latin typeface="Arial Narrow" panose="020B0606020202030204" pitchFamily="34" charset="0"/>
              </a:rPr>
              <a:t>Thank</a:t>
            </a:r>
            <a:r>
              <a:rPr lang="tr-TR" sz="8000" dirty="0">
                <a:latin typeface="Arial Narrow" panose="020B0606020202030204" pitchFamily="34" charset="0"/>
              </a:rPr>
              <a:t> </a:t>
            </a:r>
            <a:r>
              <a:rPr lang="tr-TR" sz="8000" dirty="0" err="1">
                <a:latin typeface="Arial Narrow" panose="020B0606020202030204" pitchFamily="34" charset="0"/>
              </a:rPr>
              <a:t>You</a:t>
            </a:r>
            <a:r>
              <a:rPr lang="tr-TR" sz="8000" dirty="0"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6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1A5A11-22F2-5A14-F41C-DDC28303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rial Narrow" panose="020B0606020202030204" pitchFamily="34" charset="0"/>
              </a:rPr>
              <a:t>My Data Set</a:t>
            </a:r>
          </a:p>
        </p:txBody>
      </p:sp>
      <p:pic>
        <p:nvPicPr>
          <p:cNvPr id="1028" name="Picture 4" descr="Tiktok Icon PNGs for Free Download">
            <a:extLst>
              <a:ext uri="{FF2B5EF4-FFF2-40B4-BE49-F238E27FC236}">
                <a16:creationId xmlns:a16="http://schemas.microsoft.com/office/drawing/2014/main" id="{33F8C3D4-0182-4F19-6A73-3ABCF7D0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51" y="1527349"/>
            <a:ext cx="4149969" cy="41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dNotes icon in Windows 11 Color Style">
            <a:extLst>
              <a:ext uri="{FF2B5EF4-FFF2-40B4-BE49-F238E27FC236}">
                <a16:creationId xmlns:a16="http://schemas.microsoft.com/office/drawing/2014/main" id="{369596A5-41F3-4CD9-DC86-FDC384A1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7349"/>
            <a:ext cx="4149969" cy="414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4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AECC9-C6D1-E467-E18D-5570D572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rial Narrow" panose="020B0606020202030204" pitchFamily="34" charset="0"/>
              </a:rPr>
              <a:t>My Data Set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5FE9FB-FE95-03F2-4A5E-B12CAB1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The data includes</a:t>
            </a:r>
            <a:r>
              <a:rPr lang="tr-TR" sz="3200" dirty="0">
                <a:latin typeface="Arial Narrow" panose="020B0606020202030204" pitchFamily="34" charset="0"/>
              </a:rPr>
              <a:t>: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 </a:t>
            </a:r>
            <a:r>
              <a:rPr lang="tr-TR" sz="3200" dirty="0">
                <a:latin typeface="Arial Narrow" panose="020B0606020202030204" pitchFamily="34" charset="0"/>
              </a:rPr>
              <a:t>Details of login history </a:t>
            </a:r>
            <a:r>
              <a:rPr lang="en-US" sz="3200" dirty="0">
                <a:latin typeface="Arial Narrow" panose="020B0606020202030204" pitchFamily="34" charset="0"/>
              </a:rPr>
              <a:t>and browsing activity over a 6-month period.</a:t>
            </a:r>
            <a:r>
              <a:rPr lang="tr-TR" sz="3200" dirty="0">
                <a:latin typeface="Arial Narrow" panose="020B0606020202030204" pitchFamily="34" charset="0"/>
              </a:rPr>
              <a:t> (</a:t>
            </a:r>
            <a:r>
              <a:rPr lang="tr-TR" sz="3200" dirty="0" err="1">
                <a:latin typeface="Arial Narrow" panose="020B0606020202030204" pitchFamily="34" charset="0"/>
              </a:rPr>
              <a:t>June</a:t>
            </a:r>
            <a:r>
              <a:rPr lang="tr-TR" sz="3200" dirty="0">
                <a:latin typeface="Arial Narrow" panose="020B0606020202030204" pitchFamily="34" charset="0"/>
              </a:rPr>
              <a:t> 2024-December 2024)</a:t>
            </a:r>
          </a:p>
          <a:p>
            <a:r>
              <a:rPr lang="tr-TR" sz="3200" dirty="0" err="1">
                <a:latin typeface="Arial Narrow" panose="020B0606020202030204" pitchFamily="34" charset="0"/>
              </a:rPr>
              <a:t>Favorited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videos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over</a:t>
            </a:r>
            <a:r>
              <a:rPr lang="tr-TR" sz="3200" dirty="0">
                <a:latin typeface="Arial Narrow" panose="020B0606020202030204" pitchFamily="34" charset="0"/>
              </a:rPr>
              <a:t> a 3 </a:t>
            </a:r>
            <a:r>
              <a:rPr lang="tr-TR" sz="3200" dirty="0" err="1">
                <a:latin typeface="Arial Narrow" panose="020B0606020202030204" pitchFamily="34" charset="0"/>
              </a:rPr>
              <a:t>year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period</a:t>
            </a:r>
            <a:r>
              <a:rPr lang="tr-TR" sz="3200" dirty="0">
                <a:latin typeface="Arial Narrow" panose="020B0606020202030204" pitchFamily="34" charset="0"/>
              </a:rPr>
              <a:t>. (</a:t>
            </a:r>
            <a:r>
              <a:rPr lang="tr-TR" sz="3200" dirty="0" err="1">
                <a:latin typeface="Arial Narrow" panose="020B0606020202030204" pitchFamily="34" charset="0"/>
              </a:rPr>
              <a:t>November</a:t>
            </a:r>
            <a:r>
              <a:rPr lang="tr-TR" sz="3200" dirty="0">
                <a:latin typeface="Arial Narrow" panose="020B0606020202030204" pitchFamily="34" charset="0"/>
              </a:rPr>
              <a:t> 2021- </a:t>
            </a:r>
            <a:r>
              <a:rPr lang="tr-TR" sz="3200" dirty="0" err="1">
                <a:latin typeface="Arial Narrow" panose="020B0606020202030204" pitchFamily="34" charset="0"/>
              </a:rPr>
              <a:t>November</a:t>
            </a:r>
            <a:r>
              <a:rPr lang="tr-TR" sz="3200" dirty="0">
                <a:latin typeface="Arial Narrow" panose="020B0606020202030204" pitchFamily="34" charset="0"/>
              </a:rPr>
              <a:t> 2024)</a:t>
            </a:r>
            <a:endParaRPr lang="en-US" sz="3200" dirty="0">
              <a:latin typeface="Arial Narrow" panose="020B0606020202030204" pitchFamily="34" charset="0"/>
            </a:endParaRPr>
          </a:p>
          <a:p>
            <a:r>
              <a:rPr lang="tr-TR" sz="3200" dirty="0">
                <a:latin typeface="Arial Narrow" panose="020B0606020202030204" pitchFamily="34" charset="0"/>
              </a:rPr>
              <a:t>Daily </a:t>
            </a:r>
            <a:r>
              <a:rPr lang="tr-TR" sz="3200" dirty="0" err="1">
                <a:latin typeface="Arial Narrow" panose="020B0606020202030204" pitchFamily="34" charset="0"/>
              </a:rPr>
              <a:t>goodnotes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usage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over</a:t>
            </a:r>
            <a:r>
              <a:rPr lang="tr-TR" sz="3200" dirty="0">
                <a:latin typeface="Arial Narrow" panose="020B0606020202030204" pitchFamily="34" charset="0"/>
              </a:rPr>
              <a:t> a </a:t>
            </a:r>
            <a:r>
              <a:rPr lang="tr-TR" sz="3200" dirty="0" err="1">
                <a:latin typeface="Arial Narrow" panose="020B0606020202030204" pitchFamily="34" charset="0"/>
              </a:rPr>
              <a:t>month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period</a:t>
            </a:r>
            <a:r>
              <a:rPr lang="tr-TR" sz="3200" dirty="0">
                <a:latin typeface="Arial Narrow" panose="020B0606020202030204" pitchFamily="34" charset="0"/>
              </a:rPr>
              <a:t> (</a:t>
            </a:r>
            <a:r>
              <a:rPr lang="tr-TR" sz="3200" dirty="0" err="1">
                <a:latin typeface="Arial Narrow" panose="020B0606020202030204" pitchFamily="34" charset="0"/>
              </a:rPr>
              <a:t>November</a:t>
            </a:r>
            <a:r>
              <a:rPr lang="tr-TR" sz="3200" dirty="0">
                <a:latin typeface="Arial Narrow" panose="020B0606020202030204" pitchFamily="34" charset="0"/>
              </a:rPr>
              <a:t> 2024)</a:t>
            </a:r>
          </a:p>
        </p:txBody>
      </p:sp>
    </p:spTree>
    <p:extLst>
      <p:ext uri="{BB962C8B-B14F-4D97-AF65-F5344CB8AC3E}">
        <p14:creationId xmlns:p14="http://schemas.microsoft.com/office/powerpoint/2010/main" val="394120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EFD70F-591D-176D-601F-5678B8A6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rial Narrow" panose="020B0606020202030204" pitchFamily="34" charset="0"/>
              </a:rPr>
              <a:t>Aim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and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Hypotheses</a:t>
            </a:r>
            <a:endParaRPr lang="tr-TR" dirty="0">
              <a:latin typeface="Arial Narrow" panose="020B060602020203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16DAD0-15D7-972B-EA0B-E6872838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Aim: </a:t>
            </a:r>
            <a:r>
              <a:rPr lang="tr-TR" sz="3200" dirty="0" err="1">
                <a:latin typeface="Arial Narrow" panose="020B0606020202030204" pitchFamily="34" charset="0"/>
              </a:rPr>
              <a:t>Analyzing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my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overall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Tiktok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activity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and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en-US" sz="3200" dirty="0" err="1">
                <a:latin typeface="Arial Narrow" panose="020B0606020202030204" pitchFamily="34" charset="0"/>
              </a:rPr>
              <a:t>explor</a:t>
            </a:r>
            <a:r>
              <a:rPr lang="tr-TR" sz="3200" dirty="0" err="1">
                <a:latin typeface="Arial Narrow" panose="020B0606020202030204" pitchFamily="34" charset="0"/>
              </a:rPr>
              <a:t>ing</a:t>
            </a:r>
            <a:r>
              <a:rPr lang="en-US" sz="3200" dirty="0">
                <a:latin typeface="Arial Narrow" panose="020B0606020202030204" pitchFamily="34" charset="0"/>
              </a:rPr>
              <a:t> the correlation between </a:t>
            </a:r>
            <a:r>
              <a:rPr lang="tr-TR" sz="3200" dirty="0" err="1">
                <a:latin typeface="Arial Narrow" panose="020B0606020202030204" pitchFamily="34" charset="0"/>
              </a:rPr>
              <a:t>my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TikTok usage and other daily activities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with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respect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to</a:t>
            </a:r>
            <a:r>
              <a:rPr lang="tr-TR" sz="3200" dirty="0">
                <a:latin typeface="Arial Narrow" panose="020B0606020202030204" pitchFamily="34" charset="0"/>
              </a:rPr>
              <a:t> time </a:t>
            </a:r>
            <a:r>
              <a:rPr lang="tr-TR" sz="3200" dirty="0" err="1">
                <a:latin typeface="Arial Narrow" panose="020B0606020202030204" pitchFamily="34" charset="0"/>
              </a:rPr>
              <a:t>and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productivity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levels</a:t>
            </a:r>
            <a:r>
              <a:rPr lang="tr-TR" sz="3200" dirty="0">
                <a:latin typeface="Arial Narrow" panose="020B0606020202030204" pitchFamily="34" charset="0"/>
              </a:rPr>
              <a:t>. </a:t>
            </a:r>
          </a:p>
          <a:p>
            <a:r>
              <a:rPr lang="tr-TR" sz="3200" dirty="0" err="1">
                <a:latin typeface="Arial Narrow" panose="020B0606020202030204" pitchFamily="34" charset="0"/>
              </a:rPr>
              <a:t>Hypothesis</a:t>
            </a:r>
            <a:r>
              <a:rPr lang="tr-TR" sz="3200" dirty="0">
                <a:latin typeface="Arial Narrow" panose="020B0606020202030204" pitchFamily="34" charset="0"/>
              </a:rPr>
              <a:t> 1: My </a:t>
            </a:r>
            <a:r>
              <a:rPr lang="tr-TR" sz="3200" dirty="0" err="1">
                <a:latin typeface="Arial Narrow" panose="020B0606020202030204" pitchFamily="34" charset="0"/>
              </a:rPr>
              <a:t>tiktok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usage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correlates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with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the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hour</a:t>
            </a:r>
            <a:r>
              <a:rPr lang="tr-TR" sz="3200" dirty="0">
                <a:latin typeface="Arial Narrow" panose="020B0606020202030204" pitchFamily="34" charset="0"/>
              </a:rPr>
              <a:t> of </a:t>
            </a:r>
            <a:r>
              <a:rPr lang="tr-TR" sz="3200" dirty="0" err="1">
                <a:latin typeface="Arial Narrow" panose="020B0606020202030204" pitchFamily="34" charset="0"/>
              </a:rPr>
              <a:t>the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day</a:t>
            </a:r>
            <a:r>
              <a:rPr lang="tr-TR" sz="32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Hypothesis </a:t>
            </a:r>
            <a:r>
              <a:rPr lang="tr-TR" sz="3200" dirty="0">
                <a:latin typeface="Arial Narrow" panose="020B0606020202030204" pitchFamily="34" charset="0"/>
              </a:rPr>
              <a:t>2</a:t>
            </a:r>
            <a:r>
              <a:rPr lang="en-US" sz="3200" dirty="0">
                <a:latin typeface="Arial Narrow" panose="020B0606020202030204" pitchFamily="34" charset="0"/>
              </a:rPr>
              <a:t>: </a:t>
            </a:r>
            <a:r>
              <a:rPr lang="tr-TR" sz="3200" dirty="0">
                <a:latin typeface="Arial Narrow" panose="020B0606020202030204" pitchFamily="34" charset="0"/>
              </a:rPr>
              <a:t>My </a:t>
            </a:r>
            <a:r>
              <a:rPr lang="tr-TR" sz="3200" dirty="0" err="1">
                <a:latin typeface="Arial Narrow" panose="020B0606020202030204" pitchFamily="34" charset="0"/>
              </a:rPr>
              <a:t>tiktok</a:t>
            </a:r>
            <a:r>
              <a:rPr lang="tr-TR" sz="3200" dirty="0">
                <a:latin typeface="Arial Narrow" panose="020B0606020202030204" pitchFamily="34" charset="0"/>
              </a:rPr>
              <a:t> login </a:t>
            </a:r>
            <a:r>
              <a:rPr lang="tr-TR" sz="3200" dirty="0" err="1">
                <a:latin typeface="Arial Narrow" panose="020B0606020202030204" pitchFamily="34" charset="0"/>
              </a:rPr>
              <a:t>frequency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increases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during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the</a:t>
            </a:r>
            <a:r>
              <a:rPr lang="tr-TR" sz="3200" dirty="0">
                <a:latin typeface="Arial Narrow" panose="020B0606020202030204" pitchFamily="34" charset="0"/>
              </a:rPr>
              <a:t> </a:t>
            </a:r>
            <a:r>
              <a:rPr lang="tr-TR" sz="3200" dirty="0" err="1">
                <a:latin typeface="Arial Narrow" panose="020B0606020202030204" pitchFamily="34" charset="0"/>
              </a:rPr>
              <a:t>weekends</a:t>
            </a:r>
            <a:r>
              <a:rPr lang="tr-TR" sz="32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3200" dirty="0">
                <a:latin typeface="Arial Narrow" panose="020B0606020202030204" pitchFamily="34" charset="0"/>
              </a:rPr>
              <a:t>Hypothesis </a:t>
            </a:r>
            <a:r>
              <a:rPr lang="tr-TR" sz="3200" dirty="0">
                <a:latin typeface="Arial Narrow" panose="020B0606020202030204" pitchFamily="34" charset="0"/>
              </a:rPr>
              <a:t>3</a:t>
            </a:r>
            <a:r>
              <a:rPr lang="en-US" sz="3200" dirty="0">
                <a:latin typeface="Arial Narrow" panose="020B0606020202030204" pitchFamily="34" charset="0"/>
              </a:rPr>
              <a:t>: Increased TikTok login frequency correlates with decreased </a:t>
            </a:r>
            <a:r>
              <a:rPr lang="en-US" sz="3200" dirty="0" err="1">
                <a:latin typeface="Arial Narrow" panose="020B0606020202030204" pitchFamily="34" charset="0"/>
              </a:rPr>
              <a:t>GoodNotes</a:t>
            </a:r>
            <a:r>
              <a:rPr lang="en-US" sz="3200" dirty="0">
                <a:latin typeface="Arial Narrow" panose="020B0606020202030204" pitchFamily="34" charset="0"/>
              </a:rPr>
              <a:t> usage.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605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C9AC95-8D1F-D4FD-0A44-4A2022E8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 err="1">
                <a:latin typeface="Arial Narrow" panose="020B0606020202030204" pitchFamily="34" charset="0"/>
              </a:rPr>
              <a:t>Hypothesis</a:t>
            </a:r>
            <a:r>
              <a:rPr lang="tr-TR" sz="4000" dirty="0">
                <a:latin typeface="Arial Narrow" panose="020B0606020202030204" pitchFamily="34" charset="0"/>
              </a:rPr>
              <a:t> 1: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15FDF6-E494-8847-C504-E132889C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639"/>
            <a:ext cx="10515600" cy="4397323"/>
          </a:xfrm>
        </p:spPr>
        <p:txBody>
          <a:bodyPr/>
          <a:lstStyle/>
          <a:p>
            <a:r>
              <a:rPr lang="tr-TR" sz="2800" dirty="0">
                <a:latin typeface="Arial Narrow" panose="020B0606020202030204" pitchFamily="34" charset="0"/>
              </a:rPr>
              <a:t>First I </a:t>
            </a:r>
            <a:r>
              <a:rPr lang="tr-TR" sz="2800" dirty="0" err="1">
                <a:latin typeface="Arial Narrow" panose="020B0606020202030204" pitchFamily="34" charset="0"/>
              </a:rPr>
              <a:t>explored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my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favorited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videos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during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the</a:t>
            </a:r>
            <a:r>
              <a:rPr lang="tr-TR" sz="2800" dirty="0">
                <a:latin typeface="Arial Narrow" panose="020B0606020202030204" pitchFamily="34" charset="0"/>
              </a:rPr>
              <a:t> 3 </a:t>
            </a:r>
            <a:r>
              <a:rPr lang="tr-TR" sz="2800" dirty="0" err="1">
                <a:latin typeface="Arial Narrow" panose="020B0606020202030204" pitchFamily="34" charset="0"/>
              </a:rPr>
              <a:t>year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period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because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my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raw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tiktok</a:t>
            </a:r>
            <a:r>
              <a:rPr lang="tr-TR" sz="2800" dirty="0">
                <a:latin typeface="Arial Narrow" panose="020B0606020202030204" pitchFamily="34" charset="0"/>
              </a:rPr>
              <a:t> data </a:t>
            </a:r>
            <a:r>
              <a:rPr lang="tr-TR" sz="2800" dirty="0" err="1">
                <a:latin typeface="Arial Narrow" panose="020B0606020202030204" pitchFamily="34" charset="0"/>
              </a:rPr>
              <a:t>only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provided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the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amount</a:t>
            </a:r>
            <a:r>
              <a:rPr lang="tr-TR" sz="2800" dirty="0">
                <a:latin typeface="Arial Narrow" panose="020B0606020202030204" pitchFamily="34" charset="0"/>
              </a:rPr>
              <a:t> of </a:t>
            </a:r>
            <a:r>
              <a:rPr lang="tr-TR" sz="2800" dirty="0" err="1">
                <a:latin typeface="Arial Narrow" panose="020B0606020202030204" pitchFamily="34" charset="0"/>
              </a:rPr>
              <a:t>videos</a:t>
            </a:r>
            <a:r>
              <a:rPr lang="tr-TR" sz="2800" dirty="0">
                <a:latin typeface="Arial Narrow" panose="020B0606020202030204" pitchFamily="34" charset="0"/>
              </a:rPr>
              <a:t> I </a:t>
            </a:r>
            <a:r>
              <a:rPr lang="tr-TR" sz="2800" dirty="0" err="1">
                <a:latin typeface="Arial Narrow" panose="020B0606020202030204" pitchFamily="34" charset="0"/>
              </a:rPr>
              <a:t>favorited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from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November</a:t>
            </a:r>
            <a:r>
              <a:rPr lang="tr-TR" sz="2800" dirty="0">
                <a:latin typeface="Arial Narrow" panose="020B0606020202030204" pitchFamily="34" charset="0"/>
              </a:rPr>
              <a:t> 2021 </a:t>
            </a:r>
            <a:r>
              <a:rPr lang="tr-TR" sz="2800" dirty="0" err="1">
                <a:latin typeface="Arial Narrow" panose="020B0606020202030204" pitchFamily="34" charset="0"/>
              </a:rPr>
              <a:t>to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November</a:t>
            </a:r>
            <a:r>
              <a:rPr lang="tr-TR" sz="2800" dirty="0">
                <a:latin typeface="Arial Narrow" panose="020B0606020202030204" pitchFamily="34" charset="0"/>
              </a:rPr>
              <a:t> 2024 </a:t>
            </a:r>
            <a:r>
              <a:rPr lang="tr-TR" sz="2800" dirty="0" err="1">
                <a:latin typeface="Arial Narrow" panose="020B0606020202030204" pitchFamily="34" charset="0"/>
              </a:rPr>
              <a:t>and</a:t>
            </a:r>
            <a:r>
              <a:rPr lang="tr-TR" sz="2800" dirty="0">
                <a:latin typeface="Arial Narrow" panose="020B0606020202030204" pitchFamily="34" charset="0"/>
              </a:rPr>
              <a:t> at </a:t>
            </a:r>
            <a:r>
              <a:rPr lang="tr-TR" sz="2800" dirty="0" err="1">
                <a:latin typeface="Arial Narrow" panose="020B0606020202030204" pitchFamily="34" charset="0"/>
              </a:rPr>
              <a:t>what</a:t>
            </a:r>
            <a:r>
              <a:rPr lang="tr-TR" sz="2800" dirty="0">
                <a:latin typeface="Arial Narrow" panose="020B0606020202030204" pitchFamily="34" charset="0"/>
              </a:rPr>
              <a:t> time I </a:t>
            </a:r>
            <a:r>
              <a:rPr lang="tr-TR" sz="2800" dirty="0" err="1">
                <a:latin typeface="Arial Narrow" panose="020B0606020202030204" pitchFamily="34" charset="0"/>
              </a:rPr>
              <a:t>favorited</a:t>
            </a:r>
            <a:r>
              <a:rPr lang="tr-TR" sz="2800" dirty="0">
                <a:latin typeface="Arial Narrow" panose="020B0606020202030204" pitchFamily="34" charset="0"/>
              </a:rPr>
              <a:t> </a:t>
            </a:r>
            <a:r>
              <a:rPr lang="tr-TR" sz="2800" dirty="0" err="1">
                <a:latin typeface="Arial Narrow" panose="020B0606020202030204" pitchFamily="34" charset="0"/>
              </a:rPr>
              <a:t>them</a:t>
            </a:r>
            <a:r>
              <a:rPr lang="tr-TR" sz="2800" dirty="0">
                <a:latin typeface="Arial Narrow" panose="020B0606020202030204" pitchFamily="34" charset="0"/>
              </a:rPr>
              <a:t>.</a:t>
            </a:r>
          </a:p>
          <a:p>
            <a:r>
              <a:rPr lang="tr-TR" dirty="0" err="1">
                <a:latin typeface="Arial Narrow" panose="020B0606020202030204" pitchFamily="34" charset="0"/>
              </a:rPr>
              <a:t>After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extracting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favorited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videos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from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data, I </a:t>
            </a:r>
            <a:r>
              <a:rPr lang="tr-TR" dirty="0" err="1">
                <a:latin typeface="Arial Narrow" panose="020B0606020202030204" pitchFamily="34" charset="0"/>
              </a:rPr>
              <a:t>sorted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them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into</a:t>
            </a:r>
            <a:r>
              <a:rPr lang="tr-TR" dirty="0">
                <a:latin typeface="Arial Narrow" panose="020B0606020202030204" pitchFamily="34" charset="0"/>
              </a:rPr>
              <a:t> a </a:t>
            </a:r>
            <a:r>
              <a:rPr lang="tr-TR" dirty="0" err="1">
                <a:latin typeface="Arial Narrow" panose="020B0606020202030204" pitchFamily="34" charset="0"/>
              </a:rPr>
              <a:t>csv</a:t>
            </a:r>
            <a:r>
              <a:rPr lang="tr-TR" dirty="0">
                <a:latin typeface="Arial Narrow" panose="020B0606020202030204" pitchFamily="34" charset="0"/>
              </a:rPr>
              <a:t> file </a:t>
            </a:r>
            <a:r>
              <a:rPr lang="tr-TR" dirty="0" err="1">
                <a:latin typeface="Arial Narrow" panose="020B0606020202030204" pitchFamily="34" charset="0"/>
              </a:rPr>
              <a:t>for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better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analyzing</a:t>
            </a:r>
            <a:r>
              <a:rPr lang="tr-TR" dirty="0">
                <a:latin typeface="Arial Narrow" panose="020B0606020202030204" pitchFamily="34" charset="0"/>
              </a:rPr>
              <a:t>. </a:t>
            </a:r>
          </a:p>
          <a:p>
            <a:r>
              <a:rPr lang="tr-TR" dirty="0">
                <a:latin typeface="Arial Narrow" panose="020B0606020202030204" pitchFamily="34" charset="0"/>
              </a:rPr>
              <a:t>I </a:t>
            </a:r>
            <a:r>
              <a:rPr lang="tr-TR" dirty="0" err="1">
                <a:latin typeface="Arial Narrow" panose="020B0606020202030204" pitchFamily="34" charset="0"/>
              </a:rPr>
              <a:t>assumed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number</a:t>
            </a:r>
            <a:r>
              <a:rPr lang="tr-TR" dirty="0">
                <a:latin typeface="Arial Narrow" panose="020B0606020202030204" pitchFamily="34" charset="0"/>
              </a:rPr>
              <a:t> of </a:t>
            </a:r>
            <a:r>
              <a:rPr lang="tr-TR" dirty="0" err="1">
                <a:latin typeface="Arial Narrow" panose="020B0606020202030204" pitchFamily="34" charset="0"/>
              </a:rPr>
              <a:t>favorited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videos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aligns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with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number</a:t>
            </a:r>
            <a:r>
              <a:rPr lang="tr-TR" dirty="0">
                <a:latin typeface="Arial Narrow" panose="020B0606020202030204" pitchFamily="34" charset="0"/>
              </a:rPr>
              <a:t> of </a:t>
            </a:r>
            <a:r>
              <a:rPr lang="tr-TR" dirty="0" err="1">
                <a:latin typeface="Arial Narrow" panose="020B0606020202030204" pitchFamily="34" charset="0"/>
              </a:rPr>
              <a:t>videos</a:t>
            </a:r>
            <a:r>
              <a:rPr lang="tr-TR" dirty="0">
                <a:latin typeface="Arial Narrow" panose="020B0606020202030204" pitchFamily="34" charset="0"/>
              </a:rPr>
              <a:t> I </a:t>
            </a:r>
            <a:r>
              <a:rPr lang="tr-TR" dirty="0" err="1">
                <a:latin typeface="Arial Narrow" panose="020B0606020202030204" pitchFamily="34" charset="0"/>
              </a:rPr>
              <a:t>watch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during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day</a:t>
            </a:r>
            <a:r>
              <a:rPr lang="tr-TR" dirty="0">
                <a:latin typeface="Arial Narrow" panose="020B0606020202030204" pitchFamily="34" charset="0"/>
              </a:rPr>
              <a:t>, </a:t>
            </a:r>
            <a:r>
              <a:rPr lang="tr-TR" dirty="0" err="1">
                <a:latin typeface="Arial Narrow" panose="020B0606020202030204" pitchFamily="34" charset="0"/>
              </a:rPr>
              <a:t>so</a:t>
            </a:r>
            <a:r>
              <a:rPr lang="tr-TR" dirty="0">
                <a:latin typeface="Arial Narrow" panose="020B0606020202030204" pitchFamily="34" charset="0"/>
              </a:rPr>
              <a:t> I </a:t>
            </a:r>
            <a:r>
              <a:rPr lang="tr-TR" dirty="0" err="1">
                <a:latin typeface="Arial Narrow" panose="020B0606020202030204" pitchFamily="34" charset="0"/>
              </a:rPr>
              <a:t>decided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to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see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correlation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between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total </a:t>
            </a:r>
            <a:r>
              <a:rPr lang="tr-TR" dirty="0" err="1">
                <a:latin typeface="Arial Narrow" panose="020B0606020202030204" pitchFamily="34" charset="0"/>
              </a:rPr>
              <a:t>videos</a:t>
            </a:r>
            <a:r>
              <a:rPr lang="tr-TR" dirty="0">
                <a:latin typeface="Arial Narrow" panose="020B0606020202030204" pitchFamily="34" charset="0"/>
              </a:rPr>
              <a:t> I </a:t>
            </a:r>
            <a:r>
              <a:rPr lang="tr-TR" dirty="0" err="1">
                <a:latin typeface="Arial Narrow" panose="020B0606020202030204" pitchFamily="34" charset="0"/>
              </a:rPr>
              <a:t>favorited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and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hour</a:t>
            </a:r>
            <a:r>
              <a:rPr lang="tr-TR" dirty="0">
                <a:latin typeface="Arial Narrow" panose="020B0606020202030204" pitchFamily="34" charset="0"/>
              </a:rPr>
              <a:t> of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day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to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check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if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my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tiktok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daily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activity</a:t>
            </a:r>
            <a:r>
              <a:rPr lang="tr-TR" dirty="0">
                <a:latin typeface="Arial Narrow" panose="020B0606020202030204" pitchFamily="34" charset="0"/>
              </a:rPr>
              <a:t> is </a:t>
            </a:r>
            <a:r>
              <a:rPr lang="tr-TR" dirty="0" err="1">
                <a:latin typeface="Arial Narrow" panose="020B0606020202030204" pitchFamily="34" charset="0"/>
              </a:rPr>
              <a:t>affected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by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time of </a:t>
            </a:r>
            <a:r>
              <a:rPr lang="tr-TR" dirty="0" err="1">
                <a:latin typeface="Arial Narrow" panose="020B0606020202030204" pitchFamily="34" charset="0"/>
              </a:rPr>
              <a:t>day</a:t>
            </a:r>
            <a:r>
              <a:rPr lang="tr-TR" dirty="0">
                <a:latin typeface="Arial Narrow" panose="020B0606020202030204" pitchFamily="34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04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4175B0-A494-1007-ABF5-061C1BA2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rial Narrow" panose="020B0606020202030204" pitchFamily="34" charset="0"/>
              </a:rPr>
              <a:t>Hypothesis</a:t>
            </a:r>
            <a:r>
              <a:rPr lang="tr-TR" dirty="0">
                <a:latin typeface="Arial Narrow" panose="020B0606020202030204" pitchFamily="34" charset="0"/>
              </a:rPr>
              <a:t> 1: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BAC82C-C92E-D46C-F16E-6BAEFB4D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416" y="6065963"/>
            <a:ext cx="10515600" cy="661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colors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represent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years</a:t>
            </a:r>
            <a:r>
              <a:rPr lang="tr-TR" dirty="0">
                <a:latin typeface="Arial Narrow" panose="020B0606020202030204" pitchFamily="34" charset="0"/>
              </a:rPr>
              <a:t>.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year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goes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up</a:t>
            </a:r>
            <a:r>
              <a:rPr lang="tr-TR" dirty="0">
                <a:latin typeface="Arial Narrow" panose="020B0606020202030204" pitchFamily="34" charset="0"/>
              </a:rPr>
              <a:t> as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color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lightens</a:t>
            </a:r>
            <a:r>
              <a:rPr lang="tr-TR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40E35D2-8CCD-ED99-AE89-208BCBB0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1"/>
          <a:stretch/>
        </p:blipFill>
        <p:spPr>
          <a:xfrm>
            <a:off x="1787647" y="1361701"/>
            <a:ext cx="8616706" cy="45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7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C5A926-9788-FE7A-CE85-338E8A79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rial Narrow" panose="020B0606020202030204" pitchFamily="34" charset="0"/>
              </a:rPr>
              <a:t>Hypothesis</a:t>
            </a:r>
            <a:r>
              <a:rPr lang="tr-TR" dirty="0">
                <a:latin typeface="Arial Narrow" panose="020B0606020202030204" pitchFamily="34" charset="0"/>
              </a:rPr>
              <a:t> 1: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27229F-0E41-D62E-1C56-3776853A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>
                <a:latin typeface="Arial Narrow" panose="020B0606020202030204" pitchFamily="34" charset="0"/>
              </a:rPr>
              <a:t>From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graph</a:t>
            </a:r>
            <a:r>
              <a:rPr lang="tr-TR" dirty="0">
                <a:latin typeface="Arial Narrow" panose="020B0606020202030204" pitchFamily="34" charset="0"/>
              </a:rPr>
              <a:t>, I </a:t>
            </a:r>
            <a:r>
              <a:rPr lang="tr-TR" dirty="0" err="1">
                <a:latin typeface="Arial Narrow" panose="020B0606020202030204" pitchFamily="34" charset="0"/>
              </a:rPr>
              <a:t>calculated</a:t>
            </a:r>
            <a:r>
              <a:rPr lang="tr-TR" dirty="0">
                <a:latin typeface="Arial Narrow" panose="020B0606020202030204" pitchFamily="34" charset="0"/>
              </a:rPr>
              <a:t>:</a:t>
            </a:r>
          </a:p>
          <a:p>
            <a:r>
              <a:rPr lang="tr-TR" b="0" i="0" dirty="0" err="1">
                <a:effectLst/>
                <a:latin typeface="Arial Narrow" panose="020B0606020202030204" pitchFamily="34" charset="0"/>
              </a:rPr>
              <a:t>Pearson</a:t>
            </a:r>
            <a:r>
              <a:rPr lang="tr-TR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tr-TR" b="0" i="0" dirty="0" err="1">
                <a:effectLst/>
                <a:latin typeface="Arial Narrow" panose="020B0606020202030204" pitchFamily="34" charset="0"/>
              </a:rPr>
              <a:t>Correlation</a:t>
            </a:r>
            <a:r>
              <a:rPr lang="tr-TR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tr-TR" b="0" i="0" dirty="0" err="1">
                <a:effectLst/>
                <a:latin typeface="Arial Narrow" panose="020B0606020202030204" pitchFamily="34" charset="0"/>
              </a:rPr>
              <a:t>Coefficient</a:t>
            </a:r>
            <a:r>
              <a:rPr lang="tr-TR" b="0" i="0" dirty="0">
                <a:effectLst/>
                <a:latin typeface="Arial Narrow" panose="020B0606020202030204" pitchFamily="34" charset="0"/>
              </a:rPr>
              <a:t>: 0.77</a:t>
            </a:r>
          </a:p>
          <a:p>
            <a:r>
              <a:rPr lang="tr-TR" b="0" i="0" dirty="0">
                <a:effectLst/>
                <a:latin typeface="Arial Narrow" panose="020B0606020202030204" pitchFamily="34" charset="0"/>
              </a:rPr>
              <a:t>P-Value: 0.00001</a:t>
            </a:r>
          </a:p>
          <a:p>
            <a:pPr marL="0" indent="0">
              <a:buNone/>
            </a:pPr>
            <a:r>
              <a:rPr lang="tr-TR" dirty="0" err="1">
                <a:latin typeface="Arial Narrow" panose="020B0606020202030204" pitchFamily="34" charset="0"/>
              </a:rPr>
              <a:t>These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indicate</a:t>
            </a:r>
            <a:r>
              <a:rPr lang="tr-TR" dirty="0">
                <a:latin typeface="Arial Narrow" panose="020B0606020202030204" pitchFamily="34" charset="0"/>
              </a:rPr>
              <a:t> a </a:t>
            </a:r>
            <a:r>
              <a:rPr lang="tr-TR" dirty="0" err="1">
                <a:latin typeface="Arial Narrow" panose="020B0606020202030204" pitchFamily="34" charset="0"/>
              </a:rPr>
              <a:t>strong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positive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correlation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between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hour</a:t>
            </a:r>
            <a:r>
              <a:rPr lang="tr-TR" dirty="0">
                <a:latin typeface="Arial Narrow" panose="020B0606020202030204" pitchFamily="34" charset="0"/>
              </a:rPr>
              <a:t> of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day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and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number</a:t>
            </a:r>
            <a:r>
              <a:rPr lang="tr-TR" dirty="0">
                <a:latin typeface="Arial Narrow" panose="020B0606020202030204" pitchFamily="34" charset="0"/>
              </a:rPr>
              <a:t> of </a:t>
            </a:r>
            <a:r>
              <a:rPr lang="tr-TR" dirty="0" err="1">
                <a:latin typeface="Arial Narrow" panose="020B0606020202030204" pitchFamily="34" charset="0"/>
              </a:rPr>
              <a:t>favorited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videos</a:t>
            </a:r>
            <a:r>
              <a:rPr lang="tr-TR" dirty="0">
                <a:latin typeface="Arial Narrow" panose="020B0606020202030204" pitchFamily="34" charset="0"/>
              </a:rPr>
              <a:t>. </a:t>
            </a:r>
            <a:r>
              <a:rPr lang="tr-TR" sz="2400" dirty="0"/>
              <a:t> </a:t>
            </a:r>
            <a:r>
              <a:rPr lang="en-US" sz="2800" dirty="0">
                <a:latin typeface="Arial Narrow" panose="020B0606020202030204" pitchFamily="34" charset="0"/>
              </a:rPr>
              <a:t>As the hour increases (e.g., moving from early morning to evening), the number of videos favorited tends to increase.</a:t>
            </a:r>
          </a:p>
          <a:p>
            <a:pPr marL="0" indent="0">
              <a:buNone/>
            </a:pPr>
            <a:r>
              <a:rPr lang="tr-TR" b="0" i="0" dirty="0" err="1">
                <a:effectLst/>
                <a:latin typeface="Arial Narrow" panose="020B0606020202030204" pitchFamily="34" charset="0"/>
              </a:rPr>
              <a:t>Thus</a:t>
            </a:r>
            <a:r>
              <a:rPr lang="tr-TR" b="0" i="0" dirty="0">
                <a:effectLst/>
                <a:latin typeface="Arial Narrow" panose="020B0606020202030204" pitchFamily="34" charset="0"/>
              </a:rPr>
              <a:t>, </a:t>
            </a:r>
            <a:r>
              <a:rPr lang="tr-TR" b="0" i="0" dirty="0" err="1">
                <a:effectLst/>
                <a:latin typeface="Arial Narrow" panose="020B0606020202030204" pitchFamily="34" charset="0"/>
              </a:rPr>
              <a:t>we</a:t>
            </a:r>
            <a:r>
              <a:rPr lang="tr-TR" b="0" i="0" dirty="0">
                <a:effectLst/>
                <a:latin typeface="Arial Narrow" panose="020B0606020202030204" pitchFamily="34" charset="0"/>
              </a:rPr>
              <a:t> fail </a:t>
            </a:r>
            <a:r>
              <a:rPr lang="tr-TR" b="0" i="0" dirty="0" err="1">
                <a:effectLst/>
                <a:latin typeface="Arial Narrow" panose="020B0606020202030204" pitchFamily="34" charset="0"/>
              </a:rPr>
              <a:t>to</a:t>
            </a:r>
            <a:r>
              <a:rPr lang="tr-TR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tr-TR" b="0" i="0" dirty="0" err="1">
                <a:effectLst/>
                <a:latin typeface="Arial Narrow" panose="020B0606020202030204" pitchFamily="34" charset="0"/>
              </a:rPr>
              <a:t>reject</a:t>
            </a:r>
            <a:r>
              <a:rPr lang="tr-TR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tr-TR" b="0" i="0" dirty="0" err="1">
                <a:effectLst/>
                <a:latin typeface="Arial Narrow" panose="020B0606020202030204" pitchFamily="34" charset="0"/>
              </a:rPr>
              <a:t>the</a:t>
            </a:r>
            <a:r>
              <a:rPr lang="tr-TR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tr-TR" b="0" i="0" dirty="0" err="1">
                <a:effectLst/>
                <a:latin typeface="Arial Narrow" panose="020B0606020202030204" pitchFamily="34" charset="0"/>
              </a:rPr>
              <a:t>Hypothesis</a:t>
            </a:r>
            <a:r>
              <a:rPr lang="tr-TR" b="0" i="0" dirty="0">
                <a:effectLst/>
                <a:latin typeface="Arial Narrow" panose="020B0606020202030204" pitchFamily="34" charset="0"/>
              </a:rPr>
              <a:t> 1.</a:t>
            </a:r>
          </a:p>
          <a:p>
            <a:pPr marL="0" indent="0">
              <a:buNone/>
            </a:pPr>
            <a:endParaRPr lang="tr-T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5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177D8A-8099-182A-70DA-FB64EEA2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768" y="1825625"/>
            <a:ext cx="3098472" cy="3467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>
                <a:latin typeface="Arial Narrow" panose="020B0606020202030204" pitchFamily="34" charset="0"/>
              </a:rPr>
              <a:t>I </a:t>
            </a:r>
            <a:r>
              <a:rPr lang="tr-TR" dirty="0" err="1">
                <a:latin typeface="Arial Narrow" panose="020B0606020202030204" pitchFamily="34" charset="0"/>
              </a:rPr>
              <a:t>explored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data </a:t>
            </a:r>
            <a:r>
              <a:rPr lang="tr-TR" dirty="0" err="1">
                <a:latin typeface="Arial Narrow" panose="020B0606020202030204" pitchFamily="34" charset="0"/>
              </a:rPr>
              <a:t>further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by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creating</a:t>
            </a:r>
            <a:r>
              <a:rPr lang="tr-TR" dirty="0">
                <a:latin typeface="Arial Narrow" panose="020B0606020202030204" pitchFamily="34" charset="0"/>
              </a:rPr>
              <a:t> a </a:t>
            </a:r>
            <a:r>
              <a:rPr lang="tr-TR" dirty="0" err="1">
                <a:latin typeface="Arial Narrow" panose="020B0606020202030204" pitchFamily="34" charset="0"/>
              </a:rPr>
              <a:t>heatmap</a:t>
            </a:r>
            <a:r>
              <a:rPr lang="tr-TR" dirty="0">
                <a:latin typeface="Arial Narrow" panose="020B060602020203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tr-TR" dirty="0" err="1">
                <a:latin typeface="Arial Narrow" panose="020B0606020202030204" pitchFamily="34" charset="0"/>
              </a:rPr>
              <a:t>We</a:t>
            </a:r>
            <a:r>
              <a:rPr lang="tr-TR" dirty="0">
                <a:latin typeface="Arial Narrow" panose="020B0606020202030204" pitchFamily="34" charset="0"/>
              </a:rPr>
              <a:t> can </a:t>
            </a:r>
            <a:r>
              <a:rPr lang="tr-TR" dirty="0" err="1">
                <a:latin typeface="Arial Narrow" panose="020B0606020202030204" pitchFamily="34" charset="0"/>
              </a:rPr>
              <a:t>also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see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that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there</a:t>
            </a:r>
            <a:r>
              <a:rPr lang="tr-TR" dirty="0">
                <a:latin typeface="Arial Narrow" panose="020B0606020202030204" pitchFamily="34" charset="0"/>
              </a:rPr>
              <a:t> is a </a:t>
            </a:r>
            <a:r>
              <a:rPr lang="tr-TR" dirty="0" err="1">
                <a:latin typeface="Arial Narrow" panose="020B0606020202030204" pitchFamily="34" charset="0"/>
              </a:rPr>
              <a:t>significant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correlation</a:t>
            </a:r>
            <a:r>
              <a:rPr lang="tr-TR" dirty="0">
                <a:latin typeface="Arial Narrow" panose="020B0606020202030204" pitchFamily="34" charset="0"/>
              </a:rPr>
              <a:t> since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color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darkens</a:t>
            </a:r>
            <a:r>
              <a:rPr lang="tr-TR" dirty="0">
                <a:latin typeface="Arial Narrow" panose="020B0606020202030204" pitchFamily="34" charset="0"/>
              </a:rPr>
              <a:t> as </a:t>
            </a:r>
            <a:r>
              <a:rPr lang="tr-TR" dirty="0" err="1">
                <a:latin typeface="Arial Narrow" panose="020B0606020202030204" pitchFamily="34" charset="0"/>
              </a:rPr>
              <a:t>the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hour</a:t>
            </a:r>
            <a:r>
              <a:rPr lang="tr-TR" dirty="0">
                <a:latin typeface="Arial Narrow" panose="020B0606020202030204" pitchFamily="34" charset="0"/>
              </a:rPr>
              <a:t> </a:t>
            </a:r>
            <a:r>
              <a:rPr lang="tr-TR" dirty="0" err="1">
                <a:latin typeface="Arial Narrow" panose="020B0606020202030204" pitchFamily="34" charset="0"/>
              </a:rPr>
              <a:t>increases</a:t>
            </a:r>
            <a:r>
              <a:rPr lang="tr-TR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AC22D89-6AC6-2BD8-C75A-E476E1A8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0" y="798310"/>
            <a:ext cx="7294185" cy="52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2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E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48F9F0-8A77-7B28-F3E5-BA2D0A5B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089" y="579120"/>
            <a:ext cx="3455821" cy="48815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tr-TR" sz="3200" dirty="0" err="1">
                <a:latin typeface="Arial Narrow" panose="020B0606020202030204" pitchFamily="34" charset="0"/>
              </a:rPr>
              <a:t>Hypothesis</a:t>
            </a:r>
            <a:r>
              <a:rPr lang="tr-TR" sz="3200" dirty="0">
                <a:latin typeface="Arial Narrow" panose="020B0606020202030204" pitchFamily="34" charset="0"/>
              </a:rPr>
              <a:t> 2: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ABA57D-E004-D009-647E-A9F87BA8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548798"/>
            <a:ext cx="3455821" cy="4432510"/>
          </a:xfrm>
        </p:spPr>
        <p:txBody>
          <a:bodyPr anchor="t">
            <a:normAutofit fontScale="92500"/>
          </a:bodyPr>
          <a:lstStyle/>
          <a:p>
            <a:r>
              <a:rPr lang="tr-TR" sz="2400" dirty="0">
                <a:latin typeface="Arial Narrow" panose="020B0606020202030204" pitchFamily="34" charset="0"/>
              </a:rPr>
              <a:t>I </a:t>
            </a:r>
            <a:r>
              <a:rPr lang="tr-TR" sz="2400" dirty="0" err="1">
                <a:latin typeface="Arial Narrow" panose="020B0606020202030204" pitchFamily="34" charset="0"/>
              </a:rPr>
              <a:t>analyzed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my</a:t>
            </a:r>
            <a:r>
              <a:rPr lang="tr-TR" sz="2400" dirty="0">
                <a:latin typeface="Arial Narrow" panose="020B0606020202030204" pitchFamily="34" charset="0"/>
              </a:rPr>
              <a:t> login history </a:t>
            </a:r>
            <a:r>
              <a:rPr lang="tr-TR" sz="2400" dirty="0" err="1">
                <a:latin typeface="Arial Narrow" panose="020B0606020202030204" pitchFamily="34" charset="0"/>
              </a:rPr>
              <a:t>from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June</a:t>
            </a:r>
            <a:r>
              <a:rPr lang="tr-TR" sz="2400" dirty="0">
                <a:latin typeface="Arial Narrow" panose="020B0606020202030204" pitchFamily="34" charset="0"/>
              </a:rPr>
              <a:t> 2024 </a:t>
            </a:r>
            <a:r>
              <a:rPr lang="tr-TR" sz="2400" dirty="0" err="1">
                <a:latin typeface="Arial Narrow" panose="020B0606020202030204" pitchFamily="34" charset="0"/>
              </a:rPr>
              <a:t>to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December</a:t>
            </a:r>
            <a:r>
              <a:rPr lang="tr-TR" sz="2400" dirty="0">
                <a:latin typeface="Arial Narrow" panose="020B0606020202030204" pitchFamily="34" charset="0"/>
              </a:rPr>
              <a:t> 2024. I </a:t>
            </a:r>
            <a:r>
              <a:rPr lang="tr-TR" sz="2400" dirty="0" err="1">
                <a:latin typeface="Arial Narrow" panose="020B0606020202030204" pitchFamily="34" charset="0"/>
              </a:rPr>
              <a:t>extracted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the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amount</a:t>
            </a:r>
            <a:r>
              <a:rPr lang="tr-TR" sz="2400" dirty="0">
                <a:latin typeface="Arial Narrow" panose="020B0606020202030204" pitchFamily="34" charset="0"/>
              </a:rPr>
              <a:t> of </a:t>
            </a:r>
            <a:r>
              <a:rPr lang="tr-TR" sz="2400" dirty="0" err="1">
                <a:latin typeface="Arial Narrow" panose="020B0606020202030204" pitchFamily="34" charset="0"/>
              </a:rPr>
              <a:t>my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logins</a:t>
            </a:r>
            <a:r>
              <a:rPr lang="tr-TR" sz="2400" dirty="0">
                <a:latin typeface="Arial Narrow" panose="020B0606020202030204" pitchFamily="34" charset="0"/>
              </a:rPr>
              <a:t> on </a:t>
            </a:r>
            <a:r>
              <a:rPr lang="tr-TR" sz="2400" dirty="0" err="1">
                <a:latin typeface="Arial Narrow" panose="020B0606020202030204" pitchFamily="34" charset="0"/>
              </a:rPr>
              <a:t>each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day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from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the</a:t>
            </a:r>
            <a:r>
              <a:rPr lang="tr-TR" sz="2400" dirty="0">
                <a:latin typeface="Arial Narrow" panose="020B0606020202030204" pitchFamily="34" charset="0"/>
              </a:rPr>
              <a:t> data </a:t>
            </a:r>
            <a:r>
              <a:rPr lang="tr-TR" sz="2400" dirty="0" err="1">
                <a:latin typeface="Arial Narrow" panose="020B0606020202030204" pitchFamily="34" charset="0"/>
              </a:rPr>
              <a:t>and</a:t>
            </a:r>
            <a:r>
              <a:rPr lang="tr-TR" sz="2400" dirty="0">
                <a:latin typeface="Arial Narrow" panose="020B0606020202030204" pitchFamily="34" charset="0"/>
              </a:rPr>
              <a:t> put </a:t>
            </a:r>
            <a:r>
              <a:rPr lang="tr-TR" sz="2400" dirty="0" err="1">
                <a:latin typeface="Arial Narrow" panose="020B0606020202030204" pitchFamily="34" charset="0"/>
              </a:rPr>
              <a:t>them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into</a:t>
            </a:r>
            <a:r>
              <a:rPr lang="tr-TR" sz="2400" dirty="0">
                <a:latin typeface="Arial Narrow" panose="020B0606020202030204" pitchFamily="34" charset="0"/>
              </a:rPr>
              <a:t> a </a:t>
            </a:r>
            <a:r>
              <a:rPr lang="tr-TR" sz="2400" dirty="0" err="1">
                <a:latin typeface="Arial Narrow" panose="020B0606020202030204" pitchFamily="34" charset="0"/>
              </a:rPr>
              <a:t>csv</a:t>
            </a:r>
            <a:r>
              <a:rPr lang="tr-TR" sz="2400" dirty="0">
                <a:latin typeface="Arial Narrow" panose="020B0606020202030204" pitchFamily="34" charset="0"/>
              </a:rPr>
              <a:t> file.</a:t>
            </a:r>
          </a:p>
          <a:p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After</a:t>
            </a:r>
            <a:r>
              <a:rPr lang="tr-TR" sz="2400" dirty="0">
                <a:latin typeface="Arial Narrow" panose="020B0606020202030204" pitchFamily="34" charset="0"/>
              </a:rPr>
              <a:t>, I </a:t>
            </a:r>
            <a:r>
              <a:rPr lang="tr-TR" sz="2400" dirty="0" err="1">
                <a:latin typeface="Arial Narrow" panose="020B0606020202030204" pitchFamily="34" charset="0"/>
              </a:rPr>
              <a:t>calculated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my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average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number</a:t>
            </a:r>
            <a:r>
              <a:rPr lang="tr-TR" sz="2400" dirty="0">
                <a:latin typeface="Arial Narrow" panose="020B0606020202030204" pitchFamily="34" charset="0"/>
              </a:rPr>
              <a:t> of </a:t>
            </a:r>
            <a:r>
              <a:rPr lang="tr-TR" sz="2400" dirty="0" err="1">
                <a:latin typeface="Arial Narrow" panose="020B0606020202030204" pitchFamily="34" charset="0"/>
              </a:rPr>
              <a:t>logins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for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each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day</a:t>
            </a:r>
            <a:r>
              <a:rPr lang="tr-TR" sz="2400" dirty="0">
                <a:latin typeface="Arial Narrow" panose="020B0606020202030204" pitchFamily="34" charset="0"/>
              </a:rPr>
              <a:t>. </a:t>
            </a:r>
            <a:r>
              <a:rPr lang="tr-TR" sz="2400" dirty="0" err="1">
                <a:latin typeface="Arial Narrow" panose="020B0606020202030204" pitchFamily="34" charset="0"/>
              </a:rPr>
              <a:t>To</a:t>
            </a:r>
            <a:r>
              <a:rPr lang="tr-TR" sz="2400" dirty="0">
                <a:latin typeface="Arial Narrow" panose="020B0606020202030204" pitchFamily="34" charset="0"/>
              </a:rPr>
              <a:t> test </a:t>
            </a:r>
            <a:r>
              <a:rPr lang="tr-TR" sz="2400" dirty="0" err="1">
                <a:latin typeface="Arial Narrow" panose="020B0606020202030204" pitchFamily="34" charset="0"/>
              </a:rPr>
              <a:t>the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hypothesis</a:t>
            </a:r>
            <a:r>
              <a:rPr lang="tr-TR" sz="2400" dirty="0">
                <a:latin typeface="Arial Narrow" panose="020B0606020202030204" pitchFamily="34" charset="0"/>
              </a:rPr>
              <a:t>, I </a:t>
            </a:r>
            <a:r>
              <a:rPr lang="tr-TR" sz="2400" dirty="0" err="1">
                <a:latin typeface="Arial Narrow" panose="020B0606020202030204" pitchFamily="34" charset="0"/>
              </a:rPr>
              <a:t>calculated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the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difference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between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weekdays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and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weekends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respect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to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average</a:t>
            </a:r>
            <a:r>
              <a:rPr lang="tr-TR" sz="2400" dirty="0">
                <a:latin typeface="Arial Narrow" panose="020B0606020202030204" pitchFamily="34" charset="0"/>
              </a:rPr>
              <a:t> </a:t>
            </a:r>
            <a:r>
              <a:rPr lang="tr-TR" sz="2400" dirty="0" err="1">
                <a:latin typeface="Arial Narrow" panose="020B0606020202030204" pitchFamily="34" charset="0"/>
              </a:rPr>
              <a:t>number</a:t>
            </a:r>
            <a:r>
              <a:rPr lang="tr-TR" sz="2400" dirty="0">
                <a:latin typeface="Arial Narrow" panose="020B0606020202030204" pitchFamily="34" charset="0"/>
              </a:rPr>
              <a:t> of </a:t>
            </a:r>
            <a:r>
              <a:rPr lang="tr-TR" sz="2400" dirty="0" err="1">
                <a:latin typeface="Arial Narrow" panose="020B0606020202030204" pitchFamily="34" charset="0"/>
              </a:rPr>
              <a:t>logins</a:t>
            </a:r>
            <a:r>
              <a:rPr lang="tr-TR" sz="2400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6427CCE-6395-77FE-B462-4994DBC8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9"/>
          <a:stretch/>
        </p:blipFill>
        <p:spPr>
          <a:xfrm>
            <a:off x="4673600" y="1411492"/>
            <a:ext cx="7146898" cy="42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5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eması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21480</TotalTime>
  <Words>656</Words>
  <Application>Microsoft Office PowerPoint</Application>
  <PresentationFormat>Geniş ekran</PresentationFormat>
  <Paragraphs>38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Arial Narrow</vt:lpstr>
      <vt:lpstr>Office Theme</vt:lpstr>
      <vt:lpstr>Effects of My Tiktok Usage on My Daily Activities</vt:lpstr>
      <vt:lpstr>My Data Set</vt:lpstr>
      <vt:lpstr>My Data Set</vt:lpstr>
      <vt:lpstr>Aim and Hypotheses</vt:lpstr>
      <vt:lpstr>Hypothesis 1:</vt:lpstr>
      <vt:lpstr>Hypothesis 1:</vt:lpstr>
      <vt:lpstr>Hypothesis 1:</vt:lpstr>
      <vt:lpstr>PowerPoint Sunusu</vt:lpstr>
      <vt:lpstr>Hypothesis 2:</vt:lpstr>
      <vt:lpstr>Hypothesis 2:</vt:lpstr>
      <vt:lpstr>Hypothesis 3:</vt:lpstr>
      <vt:lpstr>PowerPoint Sunusu</vt:lpstr>
      <vt:lpstr>PowerPoint Sunusu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Bahar Sayınalp</dc:creator>
  <cp:lastModifiedBy>Bahar Sayınalp</cp:lastModifiedBy>
  <cp:revision>7</cp:revision>
  <dcterms:created xsi:type="dcterms:W3CDTF">2024-12-26T14:23:45Z</dcterms:created>
  <dcterms:modified xsi:type="dcterms:W3CDTF">2025-01-10T12:24:20Z</dcterms:modified>
</cp:coreProperties>
</file>