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12"/>
  </p:notesMasterIdLst>
  <p:sldIdLst>
    <p:sldId id="259" r:id="rId2"/>
    <p:sldId id="258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70485-9E2E-45DF-AA9C-F790FEFC8A76}" type="datetimeFigureOut">
              <a:rPr lang="tr-TR" smtClean="0"/>
              <a:t>12.07.2023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98F1E-81E0-4C09-8448-E6A2EE4AD0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5266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98F1E-81E0-4C09-8448-E6A2EE4AD087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4918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98F1E-81E0-4C09-8448-E6A2EE4AD087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415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98F1E-81E0-4C09-8448-E6A2EE4AD087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7417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98F1E-81E0-4C09-8448-E6A2EE4AD087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0756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98F1E-81E0-4C09-8448-E6A2EE4AD087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4090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98F1E-81E0-4C09-8448-E6A2EE4AD087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7575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98F1E-81E0-4C09-8448-E6A2EE4AD087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815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25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70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033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28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14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74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46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25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10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827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89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7/12/2023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2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00" r:id="rId6"/>
    <p:sldLayoutId id="2147483805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../Downloads/MTA_SubwayHourlyRidership_DataDictionary.pdf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B1AB9A-CB69-F8B8-04FB-D2098DEB862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0" y="18482"/>
            <a:ext cx="12190869" cy="6858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F4D604-3D56-EC92-90C5-668F5FD19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754575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MTA </a:t>
            </a:r>
            <a:r>
              <a:rPr lang="tr-TR" dirty="0" err="1"/>
              <a:t>Turnstile</a:t>
            </a:r>
            <a:r>
              <a:rPr lang="tr-TR" dirty="0"/>
              <a:t>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1991F-2396-6B72-83A7-6B1929035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234250"/>
            <a:ext cx="5448180" cy="1655762"/>
          </a:xfrm>
        </p:spPr>
        <p:txBody>
          <a:bodyPr>
            <a:normAutofit/>
          </a:bodyPr>
          <a:lstStyle/>
          <a:p>
            <a:pPr algn="l"/>
            <a:r>
              <a:rPr lang="tr-TR" b="1" dirty="0" err="1"/>
              <a:t>Exploring</a:t>
            </a:r>
            <a:r>
              <a:rPr lang="tr-TR" b="1" dirty="0"/>
              <a:t> </a:t>
            </a:r>
            <a:r>
              <a:rPr lang="tr-TR" b="1" dirty="0" err="1"/>
              <a:t>Subway</a:t>
            </a:r>
            <a:r>
              <a:rPr lang="tr-TR" b="1" dirty="0"/>
              <a:t> </a:t>
            </a:r>
            <a:r>
              <a:rPr lang="tr-TR" b="1" dirty="0" err="1"/>
              <a:t>Traffic</a:t>
            </a:r>
            <a:r>
              <a:rPr lang="tr-TR" b="1" dirty="0"/>
              <a:t> </a:t>
            </a:r>
          </a:p>
          <a:p>
            <a:pPr algn="l"/>
            <a:r>
              <a:rPr lang="tr-TR" b="1" dirty="0" err="1"/>
              <a:t>for</a:t>
            </a:r>
            <a:r>
              <a:rPr lang="tr-TR" b="1" dirty="0"/>
              <a:t> Street </a:t>
            </a:r>
            <a:r>
              <a:rPr lang="tr-TR" b="1" dirty="0" err="1"/>
              <a:t>Engagement</a:t>
            </a:r>
            <a:r>
              <a:rPr lang="tr-TR" b="1" dirty="0"/>
              <a:t> of </a:t>
            </a:r>
          </a:p>
          <a:p>
            <a:pPr algn="l"/>
            <a:r>
              <a:rPr lang="tr-TR" b="1" dirty="0"/>
              <a:t>WTWY </a:t>
            </a:r>
            <a:r>
              <a:rPr lang="tr-TR" b="1" dirty="0" err="1"/>
              <a:t>Associaton</a:t>
            </a:r>
            <a:endParaRPr lang="tr-TR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5F9A064-8677-4017-88EE-407429447F4C}"/>
              </a:ext>
            </a:extLst>
          </p:cNvPr>
          <p:cNvSpPr txBox="1">
            <a:spLocks/>
          </p:cNvSpPr>
          <p:nvPr/>
        </p:nvSpPr>
        <p:spPr>
          <a:xfrm>
            <a:off x="9449515" y="4799708"/>
            <a:ext cx="2643353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Team </a:t>
            </a:r>
            <a:r>
              <a:rPr lang="tr-T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Members</a:t>
            </a:r>
            <a:endParaRPr lang="tr-TR" sz="1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Bahar TURGUT İNAN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Murat TOPÇUOĞLU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Elif ERDAL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Berk EYÜBOĞLU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Selçuk TÜRK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1EFF20-8041-2BE7-08C1-D5D634C62896}"/>
              </a:ext>
            </a:extLst>
          </p:cNvPr>
          <p:cNvSpPr txBox="1"/>
          <p:nvPr/>
        </p:nvSpPr>
        <p:spPr>
          <a:xfrm>
            <a:off x="3047238" y="327633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9573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EF72B0-B0CB-9CEC-42AC-5C3623C91666}"/>
              </a:ext>
            </a:extLst>
          </p:cNvPr>
          <p:cNvSpPr txBox="1">
            <a:spLocks/>
          </p:cNvSpPr>
          <p:nvPr/>
        </p:nvSpPr>
        <p:spPr>
          <a:xfrm>
            <a:off x="466344" y="508275"/>
            <a:ext cx="105294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Conclusions &amp; Recommendations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6AD697-C1A5-0315-D71D-D08B5113C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85" y="1984443"/>
            <a:ext cx="3831496" cy="327340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614737E-121F-C83B-C93A-4D0FB09D438B}"/>
              </a:ext>
            </a:extLst>
          </p:cNvPr>
          <p:cNvSpPr txBox="1"/>
          <p:nvPr/>
        </p:nvSpPr>
        <p:spPr>
          <a:xfrm>
            <a:off x="5179016" y="1984443"/>
            <a:ext cx="6174784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42354" lvl="1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busiest three stations </a:t>
            </a:r>
            <a:r>
              <a:rPr lang="en-US" sz="1600" b="1" dirty="0"/>
              <a:t>(Times Sq-42 St, Grand Central-42 St,34 St- Herald Sq) </a:t>
            </a:r>
            <a:r>
              <a:rPr lang="en-US" sz="1600" dirty="0"/>
              <a:t>have the most ridership on </a:t>
            </a:r>
            <a:r>
              <a:rPr lang="en-US" sz="1600" b="1" dirty="0"/>
              <a:t>Wednesdays between 17:00 and 19:00.</a:t>
            </a:r>
            <a:r>
              <a:rPr lang="en-US" sz="1600" dirty="0"/>
              <a:t> So the street teams should be located around those stations at that day and time.</a:t>
            </a:r>
            <a:endParaRPr lang="tr-TR" sz="1600" dirty="0"/>
          </a:p>
          <a:p>
            <a:pPr marL="313754" lvl="1" defTabSz="914400">
              <a:lnSpc>
                <a:spcPct val="150000"/>
              </a:lnSpc>
              <a:spcAft>
                <a:spcPts val="600"/>
              </a:spcAft>
            </a:pPr>
            <a:endParaRPr lang="en-US" sz="1600" dirty="0"/>
          </a:p>
          <a:p>
            <a:pPr marL="542354" lvl="1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In addition Friday and Thursday have a significant number of ridership between 19:00 and 23:00. If the association has more Street teams, they can be located around the stations on those times.</a:t>
            </a:r>
          </a:p>
          <a:p>
            <a:pPr indent="-2286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2143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1" name="Rectangle 160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1" name="Picture 135" descr="Complex maths formulae on a blackboard">
            <a:extLst>
              <a:ext uri="{FF2B5EF4-FFF2-40B4-BE49-F238E27FC236}">
                <a16:creationId xmlns:a16="http://schemas.microsoft.com/office/drawing/2014/main" id="{52EA5954-2569-A4D7-6C9A-49B316965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48" r="7046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63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67EBA-A1F0-F117-E10B-10574F5CE8ED}"/>
              </a:ext>
            </a:extLst>
          </p:cNvPr>
          <p:cNvSpPr txBox="1">
            <a:spLocks/>
          </p:cNvSpPr>
          <p:nvPr/>
        </p:nvSpPr>
        <p:spPr>
          <a:xfrm>
            <a:off x="807640" y="1858162"/>
            <a:ext cx="10515600" cy="385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B0510B6-A367-976E-82CF-52392B9CC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5625"/>
            <a:ext cx="5393361" cy="140220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92500"/>
          </a:bodyPr>
          <a:lstStyle/>
          <a:p>
            <a:pPr marR="0" lvl="0" algn="just" defTabSz="914400"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tr-TR" sz="2000" dirty="0"/>
              <a:t>Choosing the optimum placement of street teams at the subway entrances to maximize the participation and donation rate to the gala.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07A4FB-1351-263E-A2E6-0303FEA5600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3933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126744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C4D086-79E7-EA8C-3220-582B55AD5A7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3875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6D2F1D1-B817-D6C0-87A6-4BDF49674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5625"/>
            <a:ext cx="5387502" cy="43513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tr-TR" b="1" dirty="0"/>
              <a:t>Data</a:t>
            </a:r>
          </a:p>
          <a:p>
            <a:pPr marR="0" lvl="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tr-TR" dirty="0"/>
              <a:t>MTA Turnstile Data </a:t>
            </a:r>
            <a:endParaRPr lang="tr-TR" altLang="tr-TR" dirty="0"/>
          </a:p>
          <a:p>
            <a:pPr lvl="1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tr-TR" sz="1400" dirty="0" err="1"/>
              <a:t>MTA_Subway_Hourly_Ridership</a:t>
            </a:r>
            <a:r>
              <a:rPr lang="en-US" altLang="tr-TR" sz="1400" dirty="0"/>
              <a:t> (March’23 – May’23)</a:t>
            </a:r>
            <a:endParaRPr lang="tr-TR" altLang="tr-TR" sz="1400" dirty="0"/>
          </a:p>
          <a:p>
            <a:pPr lvl="1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tr-TR" altLang="tr-TR" sz="1050" b="1" dirty="0" err="1"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</a:t>
            </a:r>
            <a:r>
              <a:rPr lang="tr-TR" altLang="tr-TR" sz="1050" b="1" dirty="0"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here </a:t>
            </a:r>
            <a:r>
              <a:rPr lang="tr-TR" altLang="tr-TR" sz="1050" b="1" dirty="0" err="1"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  <a:r>
              <a:rPr lang="tr-TR" altLang="tr-TR" sz="1050" b="1" dirty="0"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data </a:t>
            </a:r>
            <a:r>
              <a:rPr lang="tr-TR" altLang="tr-TR" sz="1050" b="1" dirty="0" err="1"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dictionary</a:t>
            </a:r>
            <a:endParaRPr lang="en-US" altLang="tr-TR" sz="1050" b="1" dirty="0"/>
          </a:p>
          <a:p>
            <a:pPr marR="0" lvl="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tr-TR" dirty="0"/>
          </a:p>
          <a:p>
            <a:pPr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tr-TR" b="1" dirty="0"/>
              <a:t>Tools</a:t>
            </a:r>
          </a:p>
          <a:p>
            <a:pPr marL="34290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tr-TR" dirty="0" err="1"/>
              <a:t>Jupyter</a:t>
            </a:r>
            <a:r>
              <a:rPr lang="en-US" altLang="tr-TR" dirty="0"/>
              <a:t> Notebook</a:t>
            </a:r>
          </a:p>
          <a:p>
            <a:pPr marL="34290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tr-TR" dirty="0"/>
              <a:t>Pandas</a:t>
            </a:r>
          </a:p>
          <a:p>
            <a:pPr marL="34290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tr-TR" dirty="0" err="1"/>
              <a:t>Numpy</a:t>
            </a:r>
            <a:endParaRPr lang="en-US" altLang="tr-TR" dirty="0"/>
          </a:p>
          <a:p>
            <a:pPr marL="34290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tr-TR" dirty="0" err="1"/>
              <a:t>Mathplotlib</a:t>
            </a:r>
            <a:endParaRPr lang="tr-TR" altLang="tr-TR" b="1" dirty="0"/>
          </a:p>
          <a:p>
            <a:pPr marL="34290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tr-TR" altLang="tr-TR" dirty="0" err="1"/>
              <a:t>Seaborn</a:t>
            </a:r>
            <a:endParaRPr lang="en-US" alt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67EBA-A1F0-F117-E10B-10574F5CE8ED}"/>
              </a:ext>
            </a:extLst>
          </p:cNvPr>
          <p:cNvSpPr txBox="1">
            <a:spLocks/>
          </p:cNvSpPr>
          <p:nvPr/>
        </p:nvSpPr>
        <p:spPr>
          <a:xfrm>
            <a:off x="807640" y="1858162"/>
            <a:ext cx="10515600" cy="385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5E0938-4512-F82A-9E0E-248974C5A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361" y="3697139"/>
            <a:ext cx="683064" cy="6782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D0384E-B0B2-2BD1-B57A-37973423F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8649" y="4500952"/>
            <a:ext cx="1271840" cy="6151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429530-53C4-925F-82AD-50C74681D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2615" y="4241560"/>
            <a:ext cx="1050916" cy="3461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789639-B710-AF6A-7352-C15A86005F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0350" y="5132689"/>
            <a:ext cx="1302501" cy="2683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A777E07-E452-D3E8-426E-18A1D0254F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3372" y="5428476"/>
            <a:ext cx="1302499" cy="32744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52A96B-A7D7-1EF2-B2F1-A034CEDD54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9779" y="2050563"/>
            <a:ext cx="1130595" cy="11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7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EF72B0-B0CB-9CEC-42AC-5C3623C9166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86790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tr-TR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</a:t>
            </a:r>
            <a:r>
              <a:rPr lang="tr-TR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’ s </a:t>
            </a:r>
            <a:r>
              <a:rPr lang="tr-TR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Wrong</a:t>
            </a:r>
            <a:r>
              <a:rPr lang="tr-TR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with</a:t>
            </a:r>
            <a:r>
              <a:rPr lang="tr-TR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</a:t>
            </a:r>
            <a:r>
              <a:rPr lang="tr-TR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Data?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9413260-DCD0-1FCA-A73D-00F331AE3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096" y="1690688"/>
            <a:ext cx="11149584" cy="392283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indent="-228600" algn="just" defTabSz="914400" fontAlgn="base">
              <a:lnSpc>
                <a:spcPct val="3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altLang="tr-TR" sz="1400" dirty="0" err="1"/>
              <a:t>The</a:t>
            </a:r>
            <a:r>
              <a:rPr lang="tr-TR" altLang="tr-TR" sz="1400" dirty="0"/>
              <a:t> gala </a:t>
            </a:r>
            <a:r>
              <a:rPr lang="tr-TR" altLang="tr-TR" sz="1400" dirty="0" err="1"/>
              <a:t>will</a:t>
            </a:r>
            <a:r>
              <a:rPr lang="tr-TR" altLang="tr-TR" sz="1400" dirty="0"/>
              <a:t> be </a:t>
            </a:r>
            <a:r>
              <a:rPr lang="tr-TR" altLang="tr-TR" sz="1400" dirty="0" err="1"/>
              <a:t>held</a:t>
            </a:r>
            <a:r>
              <a:rPr lang="tr-TR" altLang="tr-TR" sz="1400" dirty="0"/>
              <a:t> on </a:t>
            </a:r>
            <a:r>
              <a:rPr lang="tr-TR" altLang="tr-TR" sz="1400" dirty="0" err="1"/>
              <a:t>summer</a:t>
            </a:r>
            <a:r>
              <a:rPr lang="tr-TR" altLang="tr-TR" sz="1400" dirty="0"/>
              <a:t>, </a:t>
            </a:r>
            <a:r>
              <a:rPr lang="tr-TR" altLang="tr-TR" sz="1400" dirty="0" err="1"/>
              <a:t>so</a:t>
            </a:r>
            <a:r>
              <a:rPr lang="tr-TR" altLang="tr-TR" sz="1400" dirty="0"/>
              <a:t> </a:t>
            </a:r>
            <a:r>
              <a:rPr lang="tr-TR" altLang="tr-TR" sz="1400" dirty="0" err="1"/>
              <a:t>we</a:t>
            </a:r>
            <a:r>
              <a:rPr lang="tr-TR" altLang="tr-TR" sz="1400" dirty="0"/>
              <a:t> can </a:t>
            </a:r>
            <a:r>
              <a:rPr lang="tr-TR" altLang="tr-TR" sz="1400" dirty="0" err="1"/>
              <a:t>use</a:t>
            </a:r>
            <a:r>
              <a:rPr lang="tr-TR" altLang="tr-TR" sz="1400" dirty="0"/>
              <a:t> </a:t>
            </a:r>
            <a:r>
              <a:rPr lang="tr-TR" altLang="tr-TR" sz="1400" dirty="0" err="1"/>
              <a:t>the</a:t>
            </a:r>
            <a:r>
              <a:rPr lang="tr-TR" altLang="tr-TR" sz="1400" dirty="0"/>
              <a:t> data </a:t>
            </a:r>
            <a:r>
              <a:rPr lang="tr-TR" altLang="tr-TR" sz="1400" dirty="0" err="1"/>
              <a:t>between</a:t>
            </a:r>
            <a:r>
              <a:rPr lang="tr-TR" altLang="tr-TR" sz="1400" dirty="0"/>
              <a:t> </a:t>
            </a:r>
            <a:r>
              <a:rPr lang="tr-TR" altLang="tr-TR" sz="1400" dirty="0" err="1"/>
              <a:t>March</a:t>
            </a:r>
            <a:r>
              <a:rPr lang="tr-TR" altLang="tr-TR" sz="1400" dirty="0"/>
              <a:t> </a:t>
            </a:r>
            <a:r>
              <a:rPr lang="tr-TR" altLang="tr-TR" sz="1400" dirty="0" err="1"/>
              <a:t>and</a:t>
            </a:r>
            <a:r>
              <a:rPr lang="tr-TR" altLang="tr-TR" sz="1400" dirty="0"/>
              <a:t> May.</a:t>
            </a:r>
          </a:p>
          <a:p>
            <a:pPr marR="0" lvl="0" indent="-228600" algn="just" defTabSz="914400" fontAlgn="base">
              <a:lnSpc>
                <a:spcPct val="3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altLang="tr-TR" sz="1400" dirty="0"/>
              <a:t>New York is </a:t>
            </a:r>
            <a:r>
              <a:rPr lang="tr-TR" altLang="tr-TR" sz="1400" dirty="0" err="1"/>
              <a:t>such</a:t>
            </a:r>
            <a:r>
              <a:rPr lang="tr-TR" altLang="tr-TR" sz="1400" dirty="0"/>
              <a:t> a </a:t>
            </a:r>
            <a:r>
              <a:rPr lang="tr-TR" altLang="tr-TR" sz="1400" dirty="0" err="1"/>
              <a:t>beautiful</a:t>
            </a:r>
            <a:r>
              <a:rPr lang="tr-TR" altLang="tr-TR" sz="1400" dirty="0"/>
              <a:t> </a:t>
            </a:r>
            <a:r>
              <a:rPr lang="tr-TR" altLang="tr-TR" sz="1400" dirty="0" err="1"/>
              <a:t>city</a:t>
            </a:r>
            <a:r>
              <a:rPr lang="tr-TR" altLang="tr-TR" sz="1400" dirty="0"/>
              <a:t> </a:t>
            </a:r>
            <a:r>
              <a:rPr lang="tr-TR" altLang="tr-TR" sz="1400" dirty="0" err="1"/>
              <a:t>that</a:t>
            </a:r>
            <a:r>
              <a:rPr lang="tr-TR" altLang="tr-TR" sz="1400" dirty="0"/>
              <a:t> </a:t>
            </a:r>
            <a:r>
              <a:rPr lang="tr-TR" altLang="tr-TR" sz="1400" dirty="0" err="1"/>
              <a:t>the</a:t>
            </a:r>
            <a:r>
              <a:rPr lang="tr-TR" altLang="tr-TR" sz="1400" dirty="0"/>
              <a:t> </a:t>
            </a:r>
            <a:r>
              <a:rPr lang="tr-TR" altLang="tr-TR" sz="1400" dirty="0" err="1"/>
              <a:t>subway</a:t>
            </a:r>
            <a:r>
              <a:rPr lang="tr-TR" altLang="tr-TR" sz="1400" dirty="0"/>
              <a:t> </a:t>
            </a:r>
            <a:r>
              <a:rPr lang="tr-TR" altLang="tr-TR" sz="1400" dirty="0" err="1"/>
              <a:t>could</a:t>
            </a:r>
            <a:r>
              <a:rPr lang="tr-TR" altLang="tr-TR" sz="1400" dirty="0"/>
              <a:t> be </a:t>
            </a:r>
            <a:r>
              <a:rPr lang="tr-TR" altLang="tr-TR" sz="1400" dirty="0" err="1"/>
              <a:t>very</a:t>
            </a:r>
            <a:r>
              <a:rPr lang="tr-TR" altLang="tr-TR" sz="1400" dirty="0"/>
              <a:t> </a:t>
            </a:r>
            <a:r>
              <a:rPr lang="tr-TR" altLang="tr-TR" sz="1400" dirty="0" err="1"/>
              <a:t>attractive</a:t>
            </a:r>
            <a:r>
              <a:rPr lang="tr-TR" altLang="tr-TR" sz="1400" dirty="0"/>
              <a:t> </a:t>
            </a:r>
            <a:r>
              <a:rPr lang="tr-TR" altLang="tr-TR" sz="1400" dirty="0" err="1"/>
              <a:t>for</a:t>
            </a:r>
            <a:r>
              <a:rPr lang="tr-TR" altLang="tr-TR" sz="1400" dirty="0"/>
              <a:t> </a:t>
            </a:r>
            <a:r>
              <a:rPr lang="tr-TR" altLang="tr-TR" sz="1400" dirty="0" err="1"/>
              <a:t>tourists</a:t>
            </a:r>
            <a:r>
              <a:rPr lang="tr-TR" altLang="tr-TR" sz="1400" dirty="0"/>
              <a:t> at </a:t>
            </a:r>
            <a:r>
              <a:rPr lang="tr-TR" altLang="tr-TR" sz="1400" dirty="0" err="1"/>
              <a:t>weekends</a:t>
            </a:r>
            <a:r>
              <a:rPr lang="tr-TR" altLang="tr-TR" sz="1400" dirty="0"/>
              <a:t>. </a:t>
            </a:r>
            <a:r>
              <a:rPr lang="tr-TR" altLang="tr-TR" sz="1400" dirty="0" err="1"/>
              <a:t>So</a:t>
            </a:r>
            <a:r>
              <a:rPr lang="tr-TR" altLang="tr-TR" sz="1400" dirty="0"/>
              <a:t> </a:t>
            </a:r>
            <a:r>
              <a:rPr lang="tr-TR" altLang="tr-TR" sz="1400" dirty="0" err="1"/>
              <a:t>we</a:t>
            </a:r>
            <a:r>
              <a:rPr lang="tr-TR" altLang="tr-TR" sz="1400" dirty="0"/>
              <a:t> </a:t>
            </a:r>
            <a:r>
              <a:rPr lang="tr-TR" altLang="tr-TR" sz="1400" dirty="0" err="1"/>
              <a:t>focused</a:t>
            </a:r>
            <a:r>
              <a:rPr lang="tr-TR" altLang="tr-TR" sz="1400" dirty="0"/>
              <a:t> on </a:t>
            </a:r>
            <a:r>
              <a:rPr lang="tr-TR" altLang="tr-TR" sz="1400" dirty="0" err="1"/>
              <a:t>only</a:t>
            </a:r>
            <a:r>
              <a:rPr lang="tr-TR" altLang="tr-TR" sz="1400" dirty="0"/>
              <a:t> </a:t>
            </a:r>
            <a:r>
              <a:rPr lang="tr-TR" altLang="tr-TR" sz="1400" dirty="0" err="1"/>
              <a:t>weekdays</a:t>
            </a:r>
            <a:r>
              <a:rPr lang="tr-TR" altLang="tr-TR" sz="1400" dirty="0"/>
              <a:t>.</a:t>
            </a:r>
          </a:p>
          <a:p>
            <a:pPr marR="0" lvl="0" indent="-228600" algn="just" defTabSz="914400" fontAlgn="base">
              <a:lnSpc>
                <a:spcPct val="3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altLang="tr-TR" sz="1400" dirty="0"/>
              <a:t>No </a:t>
            </a:r>
            <a:r>
              <a:rPr lang="tr-TR" altLang="tr-TR" sz="1400" dirty="0" err="1"/>
              <a:t>null</a:t>
            </a:r>
            <a:r>
              <a:rPr lang="tr-TR" altLang="tr-TR" sz="1400" dirty="0"/>
              <a:t> </a:t>
            </a:r>
            <a:r>
              <a:rPr lang="tr-TR" altLang="tr-TR" sz="1400" dirty="0" err="1"/>
              <a:t>values</a:t>
            </a:r>
            <a:endParaRPr lang="tr-TR" altLang="tr-TR" sz="1400" dirty="0"/>
          </a:p>
          <a:p>
            <a:pPr marR="0" lvl="0" indent="-228600" algn="just" defTabSz="914400" fontAlgn="base">
              <a:lnSpc>
                <a:spcPct val="3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altLang="tr-TR" sz="1400" dirty="0"/>
              <a:t>No </a:t>
            </a:r>
            <a:r>
              <a:rPr lang="tr-TR" altLang="tr-TR" sz="1400" dirty="0" err="1"/>
              <a:t>duplicated</a:t>
            </a:r>
            <a:r>
              <a:rPr lang="tr-TR" altLang="tr-TR" sz="1400" dirty="0"/>
              <a:t> </a:t>
            </a:r>
            <a:r>
              <a:rPr lang="tr-TR" altLang="tr-TR" sz="1400" dirty="0" err="1"/>
              <a:t>values</a:t>
            </a:r>
            <a:endParaRPr lang="tr-TR" altLang="tr-TR" sz="1400" dirty="0"/>
          </a:p>
          <a:p>
            <a:pPr marR="0" lvl="0" indent="-228600" algn="just" defTabSz="914400" fontAlgn="base">
              <a:lnSpc>
                <a:spcPct val="3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altLang="tr-TR" sz="1400" dirty="0" err="1"/>
              <a:t>The</a:t>
            </a:r>
            <a:r>
              <a:rPr lang="tr-TR" altLang="tr-TR" sz="1400" dirty="0"/>
              <a:t> </a:t>
            </a:r>
            <a:r>
              <a:rPr lang="tr-TR" altLang="tr-TR" sz="1400" dirty="0" err="1"/>
              <a:t>ridership</a:t>
            </a:r>
            <a:r>
              <a:rPr lang="tr-TR" altLang="tr-TR" sz="1400" dirty="0"/>
              <a:t> </a:t>
            </a:r>
            <a:r>
              <a:rPr lang="tr-TR" altLang="tr-TR" sz="1400" dirty="0" err="1"/>
              <a:t>column</a:t>
            </a:r>
            <a:r>
              <a:rPr lang="tr-TR" altLang="tr-TR" sz="1400" dirty="0"/>
              <a:t> is not </a:t>
            </a:r>
            <a:r>
              <a:rPr lang="tr-TR" altLang="tr-TR" sz="1400" dirty="0" err="1"/>
              <a:t>cumulative</a:t>
            </a:r>
            <a:r>
              <a:rPr lang="tr-TR" altLang="tr-TR" sz="1400" dirty="0"/>
              <a:t>, </a:t>
            </a:r>
            <a:r>
              <a:rPr lang="tr-TR" altLang="tr-TR" sz="1400" dirty="0" err="1"/>
              <a:t>so</a:t>
            </a:r>
            <a:r>
              <a:rPr lang="tr-TR" altLang="tr-TR" sz="1400" dirty="0"/>
              <a:t> </a:t>
            </a:r>
            <a:r>
              <a:rPr lang="tr-TR" altLang="tr-TR" sz="1400" dirty="0" err="1"/>
              <a:t>we</a:t>
            </a:r>
            <a:r>
              <a:rPr lang="tr-TR" altLang="tr-TR" sz="1400" dirty="0"/>
              <a:t> can </a:t>
            </a:r>
            <a:r>
              <a:rPr lang="tr-TR" altLang="tr-TR" sz="1400" dirty="0" err="1"/>
              <a:t>use</a:t>
            </a:r>
            <a:r>
              <a:rPr lang="tr-TR" altLang="tr-TR" sz="1400" dirty="0"/>
              <a:t> </a:t>
            </a:r>
            <a:r>
              <a:rPr lang="tr-TR" altLang="tr-TR" sz="1400" dirty="0" err="1"/>
              <a:t>sum</a:t>
            </a:r>
            <a:r>
              <a:rPr lang="tr-TR" altLang="tr-TR" sz="1400" dirty="0"/>
              <a:t>() </a:t>
            </a:r>
            <a:r>
              <a:rPr lang="tr-TR" altLang="tr-TR" sz="1400" dirty="0" err="1"/>
              <a:t>function</a:t>
            </a:r>
            <a:r>
              <a:rPr lang="tr-TR" altLang="tr-TR" sz="1400" dirty="0"/>
              <a:t>.</a:t>
            </a:r>
          </a:p>
          <a:p>
            <a:pPr marR="0" lvl="0" algn="just" defTabSz="914400" fontAlgn="base">
              <a:lnSpc>
                <a:spcPct val="3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endParaRPr lang="tr-TR" altLang="tr-TR" sz="1400" dirty="0"/>
          </a:p>
          <a:p>
            <a:pPr marR="0" lvl="0" algn="just" defTabSz="914400" fontAlgn="base">
              <a:lnSpc>
                <a:spcPct val="3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endParaRPr lang="en-US" altLang="tr-TR" sz="1400" dirty="0"/>
          </a:p>
          <a:p>
            <a:pPr algn="just" defTabSz="914400" fontAlgn="base">
              <a:lnSpc>
                <a:spcPct val="300000"/>
              </a:lnSpc>
              <a:spcBef>
                <a:spcPts val="1000"/>
              </a:spcBef>
              <a:spcAft>
                <a:spcPct val="0"/>
              </a:spcAft>
            </a:pPr>
            <a:endParaRPr lang="en-US" altLang="tr-T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381CF-C223-03EC-7DDF-9A447BC9A965}"/>
              </a:ext>
            </a:extLst>
          </p:cNvPr>
          <p:cNvSpPr txBox="1"/>
          <p:nvPr/>
        </p:nvSpPr>
        <p:spPr>
          <a:xfrm>
            <a:off x="8567928" y="5788152"/>
            <a:ext cx="2156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/>
              <a:t>Here is </a:t>
            </a:r>
            <a:r>
              <a:rPr lang="tr-TR" sz="1400" b="1" dirty="0" err="1"/>
              <a:t>the</a:t>
            </a:r>
            <a:r>
              <a:rPr lang="tr-TR" sz="1400" b="1" dirty="0"/>
              <a:t> final data…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146A2E-5CF8-FE14-1F60-19A9599FD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39" y="1899541"/>
            <a:ext cx="463963" cy="4597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67CBB1-FB61-B72B-95D4-032123DCF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42" y="2612952"/>
            <a:ext cx="931475" cy="5690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CCFB7F3-AE27-A113-47F2-72F5A7657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444" y="3435654"/>
            <a:ext cx="477111" cy="4390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8714705-9E7C-313A-5DA1-B8CCDFCDD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443" y="4279173"/>
            <a:ext cx="477111" cy="43908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5EF14E1-BE3A-58AF-90D1-33D09F2E52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668" y="4985760"/>
            <a:ext cx="513934" cy="5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9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6EDAA3-6964-898D-5FAE-BE77CD323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07" y="1960355"/>
            <a:ext cx="5759174" cy="25469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5EF72B0-B0CB-9CEC-42AC-5C3623C9166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86790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tr-TR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Data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2580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EF72B0-B0CB-9CEC-42AC-5C3623C9166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Graphs &amp; Analytics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14AD5B-3DB1-78A3-E8D4-E5F5E40D2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850" y="1483525"/>
            <a:ext cx="9437247" cy="37405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8E5D35-D760-8AA2-4741-30D09324767B}"/>
              </a:ext>
            </a:extLst>
          </p:cNvPr>
          <p:cNvSpPr txBox="1"/>
          <p:nvPr/>
        </p:nvSpPr>
        <p:spPr>
          <a:xfrm>
            <a:off x="2652553" y="5348415"/>
            <a:ext cx="3103295" cy="1253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33756">
              <a:spcAft>
                <a:spcPts val="600"/>
              </a:spcAft>
            </a:pPr>
            <a:r>
              <a:rPr lang="tr-TR" sz="1314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31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314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Busiest</a:t>
            </a:r>
            <a:r>
              <a:rPr lang="tr-TR" sz="131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Top Three </a:t>
            </a:r>
            <a:r>
              <a:rPr lang="tr-TR" sz="1314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Stations</a:t>
            </a:r>
            <a:endParaRPr lang="tr-TR" sz="1314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333756">
              <a:spcAft>
                <a:spcPts val="600"/>
              </a:spcAft>
            </a:pPr>
            <a:endParaRPr lang="tr-TR" sz="73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42354" lvl="1" indent="-208598" defTabSz="33375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sz="1168" b="1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Times Sq-42 </a:t>
            </a:r>
            <a:r>
              <a:rPr lang="tr-TR" sz="1168" b="1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St</a:t>
            </a:r>
            <a:endParaRPr lang="tr-TR" sz="1168" b="1" kern="12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 marL="542354" lvl="1" indent="-208598" defTabSz="33375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sz="1168" b="1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Grand Central-42 </a:t>
            </a:r>
            <a:r>
              <a:rPr lang="tr-TR" sz="1168" b="1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St</a:t>
            </a:r>
            <a:endParaRPr lang="tr-TR" sz="1168" b="1" kern="12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 marL="542354" lvl="1" indent="-208598" defTabSz="33375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sz="1168" b="1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34 </a:t>
            </a:r>
            <a:r>
              <a:rPr lang="tr-TR" sz="1168" b="1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St</a:t>
            </a:r>
            <a:r>
              <a:rPr lang="tr-TR" sz="1168" b="1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- Herald </a:t>
            </a:r>
            <a:r>
              <a:rPr lang="tr-TR" sz="1168" b="1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Sq</a:t>
            </a:r>
            <a:endParaRPr lang="tr-TR" sz="1600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665DB-9BC9-E2F4-B59D-AE84F1064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681" y="5348415"/>
            <a:ext cx="1236742" cy="112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4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EF72B0-B0CB-9CEC-42AC-5C3623C9166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86790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Graphs &amp; Analytics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E5D35-D760-8AA2-4741-30D09324767B}"/>
              </a:ext>
            </a:extLst>
          </p:cNvPr>
          <p:cNvSpPr txBox="1"/>
          <p:nvPr/>
        </p:nvSpPr>
        <p:spPr>
          <a:xfrm>
            <a:off x="932283" y="1616162"/>
            <a:ext cx="5980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Busiest</a:t>
            </a:r>
            <a:r>
              <a:rPr lang="tr-TR" b="1" dirty="0"/>
              <a:t> </a:t>
            </a:r>
            <a:r>
              <a:rPr lang="tr-TR" b="1" dirty="0" err="1"/>
              <a:t>Day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sz="1800" b="1" dirty="0"/>
              <a:t>Times Sq-42 </a:t>
            </a:r>
            <a:r>
              <a:rPr lang="tr-TR" sz="1800" b="1" dirty="0" err="1"/>
              <a:t>St</a:t>
            </a:r>
            <a:endParaRPr lang="tr-TR" sz="1800" b="1" dirty="0"/>
          </a:p>
          <a:p>
            <a:endParaRPr lang="tr-TR" sz="1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37514E-773F-672D-7F48-9BCAC04F0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573" y="2242018"/>
            <a:ext cx="3728173" cy="33435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D9FB3F-902A-CD48-BE52-A1BAB834FCB4}"/>
              </a:ext>
            </a:extLst>
          </p:cNvPr>
          <p:cNvSpPr txBox="1"/>
          <p:nvPr/>
        </p:nvSpPr>
        <p:spPr>
          <a:xfrm>
            <a:off x="954052" y="5903604"/>
            <a:ext cx="5980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solidFill>
                  <a:srgbClr val="C00000"/>
                </a:solidFill>
              </a:rPr>
              <a:t>Wednesday</a:t>
            </a:r>
            <a:r>
              <a:rPr lang="tr-TR" b="1" dirty="0"/>
              <a:t> is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busiest</a:t>
            </a:r>
            <a:r>
              <a:rPr lang="tr-TR" b="1" dirty="0"/>
              <a:t> </a:t>
            </a:r>
            <a:r>
              <a:rPr lang="tr-TR" b="1" dirty="0" err="1"/>
              <a:t>day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sz="1800" b="1" dirty="0"/>
              <a:t>Times Sq-42 </a:t>
            </a:r>
            <a:r>
              <a:rPr lang="tr-TR" sz="1800" b="1" dirty="0" err="1"/>
              <a:t>St</a:t>
            </a:r>
            <a:endParaRPr lang="tr-TR" sz="1800" b="1" dirty="0"/>
          </a:p>
          <a:p>
            <a:endParaRPr lang="tr-TR" sz="1000" dirty="0"/>
          </a:p>
        </p:txBody>
      </p:sp>
    </p:spTree>
    <p:extLst>
      <p:ext uri="{BB962C8B-B14F-4D97-AF65-F5344CB8AC3E}">
        <p14:creationId xmlns:p14="http://schemas.microsoft.com/office/powerpoint/2010/main" val="264286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EF72B0-B0CB-9CEC-42AC-5C3623C9166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86790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Graphs &amp; Analytics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E5D35-D760-8AA2-4741-30D09324767B}"/>
              </a:ext>
            </a:extLst>
          </p:cNvPr>
          <p:cNvSpPr txBox="1"/>
          <p:nvPr/>
        </p:nvSpPr>
        <p:spPr>
          <a:xfrm>
            <a:off x="932283" y="1616162"/>
            <a:ext cx="59805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 err="1"/>
              <a:t>The</a:t>
            </a:r>
            <a:r>
              <a:rPr lang="tr-TR" sz="1600" b="1" dirty="0"/>
              <a:t> </a:t>
            </a:r>
            <a:r>
              <a:rPr lang="tr-TR" sz="1600" b="1" dirty="0" err="1"/>
              <a:t>Busiest</a:t>
            </a:r>
            <a:r>
              <a:rPr lang="tr-TR" sz="1600" b="1" dirty="0"/>
              <a:t> </a:t>
            </a:r>
            <a:r>
              <a:rPr lang="tr-TR" sz="1600" b="1" dirty="0" err="1"/>
              <a:t>Hour</a:t>
            </a:r>
            <a:r>
              <a:rPr lang="tr-TR" sz="1600" b="1" dirty="0"/>
              <a:t> </a:t>
            </a:r>
            <a:r>
              <a:rPr lang="tr-TR" sz="1600" b="1" dirty="0" err="1"/>
              <a:t>for</a:t>
            </a:r>
            <a:r>
              <a:rPr lang="tr-TR" sz="1600" b="1" dirty="0"/>
              <a:t> Times Sq-42 </a:t>
            </a:r>
            <a:r>
              <a:rPr lang="tr-TR" sz="1600" b="1" dirty="0" err="1"/>
              <a:t>St</a:t>
            </a:r>
            <a:endParaRPr lang="tr-TR" sz="1600" b="1" dirty="0"/>
          </a:p>
          <a:p>
            <a:endParaRPr lang="tr-TR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D9FB3F-902A-CD48-BE52-A1BAB834FCB4}"/>
              </a:ext>
            </a:extLst>
          </p:cNvPr>
          <p:cNvSpPr txBox="1"/>
          <p:nvPr/>
        </p:nvSpPr>
        <p:spPr>
          <a:xfrm>
            <a:off x="1136932" y="5931177"/>
            <a:ext cx="102382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>
                <a:solidFill>
                  <a:srgbClr val="C00000"/>
                </a:solidFill>
              </a:rPr>
              <a:t>« 17:00 - 19:00 </a:t>
            </a:r>
            <a:r>
              <a:rPr lang="tr-TR" sz="1400" b="1" dirty="0" err="1">
                <a:solidFill>
                  <a:srgbClr val="C00000"/>
                </a:solidFill>
              </a:rPr>
              <a:t>Evening</a:t>
            </a:r>
            <a:r>
              <a:rPr lang="tr-TR" sz="1400" b="1" dirty="0">
                <a:solidFill>
                  <a:srgbClr val="C00000"/>
                </a:solidFill>
              </a:rPr>
              <a:t> » </a:t>
            </a:r>
            <a:r>
              <a:rPr lang="tr-TR" sz="1400" b="1" dirty="0"/>
              <a:t>is </a:t>
            </a:r>
            <a:r>
              <a:rPr lang="tr-TR" sz="1400" b="1" dirty="0" err="1"/>
              <a:t>the</a:t>
            </a:r>
            <a:r>
              <a:rPr lang="tr-TR" sz="1400" b="1" dirty="0"/>
              <a:t> </a:t>
            </a:r>
            <a:r>
              <a:rPr lang="tr-TR" sz="1400" b="1" dirty="0" err="1"/>
              <a:t>most</a:t>
            </a:r>
            <a:r>
              <a:rPr lang="tr-TR" sz="1400" b="1" dirty="0"/>
              <a:t> </a:t>
            </a:r>
            <a:r>
              <a:rPr lang="tr-TR" sz="1400" b="1" dirty="0" err="1"/>
              <a:t>busiest</a:t>
            </a:r>
            <a:r>
              <a:rPr lang="tr-TR" sz="1400" b="1" dirty="0"/>
              <a:t> time </a:t>
            </a:r>
            <a:r>
              <a:rPr lang="tr-TR" sz="1400" b="1" dirty="0" err="1"/>
              <a:t>for</a:t>
            </a:r>
            <a:r>
              <a:rPr lang="tr-TR" sz="1400" b="1" dirty="0"/>
              <a:t> </a:t>
            </a:r>
            <a:r>
              <a:rPr lang="tr-TR" sz="1400" b="1" dirty="0" err="1"/>
              <a:t>all</a:t>
            </a:r>
            <a:r>
              <a:rPr lang="tr-TR" sz="1400" b="1" dirty="0"/>
              <a:t> </a:t>
            </a:r>
            <a:r>
              <a:rPr lang="tr-TR" sz="1400" b="1" dirty="0" err="1"/>
              <a:t>days</a:t>
            </a:r>
            <a:r>
              <a:rPr lang="tr-TR" sz="1400" b="1" dirty="0"/>
              <a:t> </a:t>
            </a:r>
            <a:r>
              <a:rPr lang="tr-TR" sz="1400" b="1" dirty="0" err="1"/>
              <a:t>except</a:t>
            </a:r>
            <a:r>
              <a:rPr lang="tr-TR" sz="1400" b="1" dirty="0"/>
              <a:t> </a:t>
            </a:r>
            <a:r>
              <a:rPr lang="tr-TR" sz="1400" b="1" dirty="0" err="1"/>
              <a:t>Friday</a:t>
            </a:r>
            <a:r>
              <a:rPr lang="tr-TR" sz="1400" b="1" dirty="0"/>
              <a:t> </a:t>
            </a:r>
            <a:r>
              <a:rPr lang="tr-TR" sz="1400" b="1" dirty="0" err="1"/>
              <a:t>and</a:t>
            </a:r>
            <a:r>
              <a:rPr lang="tr-TR" sz="1400" b="1" dirty="0"/>
              <a:t> </a:t>
            </a:r>
            <a:r>
              <a:rPr lang="tr-TR" sz="1400" b="1" dirty="0" err="1"/>
              <a:t>Thursday</a:t>
            </a:r>
            <a:r>
              <a:rPr lang="tr-TR" sz="1400" b="1" dirty="0"/>
              <a:t>. </a:t>
            </a:r>
          </a:p>
          <a:p>
            <a:endParaRPr lang="tr-TR" sz="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6B9531-B84D-5EF9-6659-3C97F1F82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976" y="2166479"/>
            <a:ext cx="6382139" cy="36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7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EF72B0-B0CB-9CEC-42AC-5C3623C9166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86790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tr-TR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Graphs</a:t>
            </a:r>
            <a:r>
              <a:rPr lang="tr-TR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&amp; </a:t>
            </a:r>
            <a:r>
              <a:rPr lang="tr-TR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Analytics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9012F-277F-6F20-C55E-E3A7B8A09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69" y="1681544"/>
            <a:ext cx="2511490" cy="2126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3BB241-5DD5-D9F0-FEB9-285AA4767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061" y="4165034"/>
            <a:ext cx="2517913" cy="21710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CDB7F8-772D-5B5B-CC78-73292A7F0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445" y="1595591"/>
            <a:ext cx="4114561" cy="23454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B456C3-BF1D-93E8-5853-5F17C89A27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3445" y="4233394"/>
            <a:ext cx="4043794" cy="23555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614737E-121F-C83B-C93A-4D0FB09D438B}"/>
              </a:ext>
            </a:extLst>
          </p:cNvPr>
          <p:cNvSpPr txBox="1"/>
          <p:nvPr/>
        </p:nvSpPr>
        <p:spPr>
          <a:xfrm>
            <a:off x="8756932" y="2425105"/>
            <a:ext cx="32887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1400" b="1" dirty="0" err="1"/>
              <a:t>The</a:t>
            </a:r>
            <a:r>
              <a:rPr lang="tr-TR" sz="1400" b="1" dirty="0"/>
              <a:t> </a:t>
            </a:r>
            <a:r>
              <a:rPr lang="tr-TR" sz="1400" b="1" dirty="0" err="1"/>
              <a:t>other</a:t>
            </a:r>
            <a:r>
              <a:rPr lang="tr-TR" sz="1400" b="1" dirty="0"/>
              <a:t> two </a:t>
            </a:r>
            <a:r>
              <a:rPr lang="tr-TR" sz="1400" b="1" dirty="0" err="1"/>
              <a:t>stations</a:t>
            </a:r>
            <a:r>
              <a:rPr lang="tr-TR" sz="1400" b="1" dirty="0"/>
              <a:t> </a:t>
            </a:r>
            <a:r>
              <a:rPr lang="tr-TR" sz="1400" b="1" dirty="0" err="1"/>
              <a:t>also</a:t>
            </a:r>
            <a:r>
              <a:rPr lang="tr-TR" sz="1400" b="1" dirty="0"/>
              <a:t> </a:t>
            </a:r>
            <a:r>
              <a:rPr lang="tr-TR" sz="1400" b="1" dirty="0" err="1"/>
              <a:t>have</a:t>
            </a:r>
            <a:r>
              <a:rPr lang="tr-TR" sz="1400" b="1" dirty="0"/>
              <a:t> </a:t>
            </a:r>
            <a:r>
              <a:rPr lang="tr-TR" sz="1400" b="1" dirty="0" err="1"/>
              <a:t>the</a:t>
            </a:r>
            <a:r>
              <a:rPr lang="tr-TR" sz="1400" b="1" dirty="0"/>
              <a:t> </a:t>
            </a:r>
            <a:r>
              <a:rPr lang="tr-TR" sz="1400" b="1" dirty="0" err="1"/>
              <a:t>same</a:t>
            </a:r>
            <a:r>
              <a:rPr lang="tr-TR" sz="1400" b="1" dirty="0"/>
              <a:t> </a:t>
            </a:r>
            <a:r>
              <a:rPr lang="tr-TR" sz="1400" b="1" dirty="0" err="1"/>
              <a:t>results</a:t>
            </a:r>
            <a:r>
              <a:rPr lang="tr-TR" sz="1400" b="1" dirty="0"/>
              <a:t> as Times Sq-42 St.</a:t>
            </a:r>
          </a:p>
          <a:p>
            <a:pPr algn="just"/>
            <a:endParaRPr lang="tr-TR" sz="1400" b="1" dirty="0"/>
          </a:p>
          <a:p>
            <a:pPr algn="just"/>
            <a:endParaRPr lang="tr-TR" sz="1400" b="1" dirty="0"/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tr-TR" sz="1400" b="1" dirty="0"/>
              <a:t> </a:t>
            </a:r>
            <a:r>
              <a:rPr lang="tr-TR" sz="1400" b="1" dirty="0" err="1"/>
              <a:t>Wednesday</a:t>
            </a:r>
            <a:endParaRPr lang="tr-TR" sz="1400" b="1" dirty="0"/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tr-TR" sz="1400" b="1" dirty="0"/>
              <a:t>17:00 - 19:00</a:t>
            </a:r>
            <a:endParaRPr lang="tr-TR" sz="800" dirty="0"/>
          </a:p>
        </p:txBody>
      </p:sp>
    </p:spTree>
    <p:extLst>
      <p:ext uri="{BB962C8B-B14F-4D97-AF65-F5344CB8AC3E}">
        <p14:creationId xmlns:p14="http://schemas.microsoft.com/office/powerpoint/2010/main" val="175401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ShapesVTI">
  <a:themeElements>
    <a:clrScheme name="Custom 69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475</TotalTime>
  <Words>340</Words>
  <Application>Microsoft Office PowerPoint</Application>
  <PresentationFormat>Widescreen</PresentationFormat>
  <Paragraphs>62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Aharoni</vt:lpstr>
      <vt:lpstr>Arial</vt:lpstr>
      <vt:lpstr>Avenir Next LT Pro</vt:lpstr>
      <vt:lpstr>Calibri</vt:lpstr>
      <vt:lpstr>Wingdings</vt:lpstr>
      <vt:lpstr>ShapesVTI</vt:lpstr>
      <vt:lpstr>MTA Turnstile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MTA Turnstile Data Analysis</dc:title>
  <dc:creator>Bahar Inan</dc:creator>
  <cp:lastModifiedBy>Bahar Inan</cp:lastModifiedBy>
  <cp:revision>41</cp:revision>
  <dcterms:created xsi:type="dcterms:W3CDTF">2023-06-23T14:01:19Z</dcterms:created>
  <dcterms:modified xsi:type="dcterms:W3CDTF">2023-07-12T11:34:03Z</dcterms:modified>
</cp:coreProperties>
</file>