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trendyol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trendyol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273AE-90DD-44A1-B97C-85ED81C2BE2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54C0AF-75F8-41C6-ACCF-CC4EC2C107E8}">
      <dgm:prSet custT="1"/>
      <dgm:spPr/>
      <dgm:t>
        <a:bodyPr/>
        <a:lstStyle/>
        <a:p>
          <a:r>
            <a:rPr lang="tr-TR" sz="1600" b="1" dirty="0"/>
            <a:t>Veri Seti Hakkında :</a:t>
          </a:r>
          <a:endParaRPr lang="en-US" sz="1600" dirty="0"/>
        </a:p>
      </dgm:t>
    </dgm:pt>
    <dgm:pt modelId="{71C7C00E-45F6-487C-A834-A40F59D24AE1}" type="parTrans" cxnId="{002AA779-07CD-44AD-BDB9-3BA3F1011419}">
      <dgm:prSet/>
      <dgm:spPr/>
      <dgm:t>
        <a:bodyPr/>
        <a:lstStyle/>
        <a:p>
          <a:endParaRPr lang="en-US" sz="1400"/>
        </a:p>
      </dgm:t>
    </dgm:pt>
    <dgm:pt modelId="{F085D787-D1B4-4910-BF19-3B28846D72EB}" type="sibTrans" cxnId="{002AA779-07CD-44AD-BDB9-3BA3F1011419}">
      <dgm:prSet/>
      <dgm:spPr/>
      <dgm:t>
        <a:bodyPr/>
        <a:lstStyle/>
        <a:p>
          <a:endParaRPr lang="en-US" sz="1400"/>
        </a:p>
      </dgm:t>
    </dgm:pt>
    <dgm:pt modelId="{B7ABA605-23ED-49D2-BAC6-9ACA51A1818D}">
      <dgm:prSet custT="1"/>
      <dgm:spPr/>
      <dgm:t>
        <a:bodyPr/>
        <a:lstStyle/>
        <a:p>
          <a:r>
            <a:rPr lang="tr-TR" sz="1600" dirty="0"/>
            <a:t>Elde Etme Yöntemi: Web </a:t>
          </a:r>
          <a:r>
            <a:rPr lang="tr-TR" sz="1600" dirty="0" err="1"/>
            <a:t>Scraping</a:t>
          </a:r>
          <a:endParaRPr lang="en-US" sz="1600"/>
        </a:p>
      </dgm:t>
    </dgm:pt>
    <dgm:pt modelId="{A7D78205-4DB1-4EE7-95D8-74622ECB29F7}" type="parTrans" cxnId="{3BC45513-8B82-4C1C-B04C-C1AB7EED8965}">
      <dgm:prSet/>
      <dgm:spPr/>
      <dgm:t>
        <a:bodyPr/>
        <a:lstStyle/>
        <a:p>
          <a:endParaRPr lang="en-US" sz="1400"/>
        </a:p>
      </dgm:t>
    </dgm:pt>
    <dgm:pt modelId="{F8E1FDBA-B3D2-4376-9575-EC57A3C721CE}" type="sibTrans" cxnId="{3BC45513-8B82-4C1C-B04C-C1AB7EED8965}">
      <dgm:prSet/>
      <dgm:spPr/>
      <dgm:t>
        <a:bodyPr/>
        <a:lstStyle/>
        <a:p>
          <a:endParaRPr lang="en-US" sz="1400"/>
        </a:p>
      </dgm:t>
    </dgm:pt>
    <dgm:pt modelId="{08D51E06-3C68-4144-ADEE-D2A0292B209D}">
      <dgm:prSet custT="1"/>
      <dgm:spPr/>
      <dgm:t>
        <a:bodyPr/>
        <a:lstStyle/>
        <a:p>
          <a:r>
            <a:rPr lang="tr-TR" sz="1600" dirty="0"/>
            <a:t>Kaynaklar: </a:t>
          </a:r>
          <a:r>
            <a:rPr lang="tr-TR" sz="1600" dirty="0">
              <a:hlinkClick xmlns:r="http://schemas.openxmlformats.org/officeDocument/2006/relationships" r:id="rId1"/>
            </a:rPr>
            <a:t>www.trendyol.com</a:t>
          </a:r>
          <a:endParaRPr lang="en-US" sz="1600" dirty="0"/>
        </a:p>
      </dgm:t>
    </dgm:pt>
    <dgm:pt modelId="{38B5221C-C291-4FC5-A9D8-348D67A619E1}" type="parTrans" cxnId="{80593729-F2F3-41F4-B367-9DFB729E524F}">
      <dgm:prSet/>
      <dgm:spPr/>
      <dgm:t>
        <a:bodyPr/>
        <a:lstStyle/>
        <a:p>
          <a:endParaRPr lang="en-US" sz="1400"/>
        </a:p>
      </dgm:t>
    </dgm:pt>
    <dgm:pt modelId="{A6CBB0FA-4EFD-4055-AF6F-9871848496CC}" type="sibTrans" cxnId="{80593729-F2F3-41F4-B367-9DFB729E524F}">
      <dgm:prSet/>
      <dgm:spPr/>
      <dgm:t>
        <a:bodyPr/>
        <a:lstStyle/>
        <a:p>
          <a:endParaRPr lang="en-US" sz="1400"/>
        </a:p>
      </dgm:t>
    </dgm:pt>
    <dgm:pt modelId="{8A284109-18D4-4803-8512-C36E0EF5E242}">
      <dgm:prSet custT="1"/>
      <dgm:spPr/>
      <dgm:t>
        <a:bodyPr/>
        <a:lstStyle/>
        <a:p>
          <a:r>
            <a:rPr lang="tr-TR" sz="1600" b="1"/>
            <a:t>Araçlar:</a:t>
          </a:r>
          <a:endParaRPr lang="en-US" sz="1600"/>
        </a:p>
      </dgm:t>
    </dgm:pt>
    <dgm:pt modelId="{DABF8C47-DAE5-4AF4-AC49-B3636CD5C903}" type="parTrans" cxnId="{BA99A242-48F4-4615-B1DF-FCA536AF185A}">
      <dgm:prSet/>
      <dgm:spPr/>
      <dgm:t>
        <a:bodyPr/>
        <a:lstStyle/>
        <a:p>
          <a:endParaRPr lang="en-US" sz="1400"/>
        </a:p>
      </dgm:t>
    </dgm:pt>
    <dgm:pt modelId="{332EB3B1-7F45-4BD6-BF50-3C2B33BEE876}" type="sibTrans" cxnId="{BA99A242-48F4-4615-B1DF-FCA536AF185A}">
      <dgm:prSet/>
      <dgm:spPr/>
      <dgm:t>
        <a:bodyPr/>
        <a:lstStyle/>
        <a:p>
          <a:endParaRPr lang="en-US" sz="1400"/>
        </a:p>
      </dgm:t>
    </dgm:pt>
    <dgm:pt modelId="{E6E45194-2CDC-40D6-BF13-85D28B6EAEFC}">
      <dgm:prSet custT="1"/>
      <dgm:spPr/>
      <dgm:t>
        <a:bodyPr/>
        <a:lstStyle/>
        <a:p>
          <a:r>
            <a:rPr lang="tr-TR" sz="1600" b="0"/>
            <a:t>Web'in Temelleri (requests, html, css, javascript)</a:t>
          </a:r>
          <a:endParaRPr lang="en-US" sz="1600"/>
        </a:p>
      </dgm:t>
    </dgm:pt>
    <dgm:pt modelId="{779DEEF9-3B43-47AB-ABC7-9F4B7C77F80B}" type="parTrans" cxnId="{E5FC21CF-5EAA-47FE-B6E5-727794389FAD}">
      <dgm:prSet/>
      <dgm:spPr/>
      <dgm:t>
        <a:bodyPr/>
        <a:lstStyle/>
        <a:p>
          <a:endParaRPr lang="en-US" sz="1400"/>
        </a:p>
      </dgm:t>
    </dgm:pt>
    <dgm:pt modelId="{6430F6FA-6CB0-4EA1-9C72-2D1CBA4BB043}" type="sibTrans" cxnId="{E5FC21CF-5EAA-47FE-B6E5-727794389FAD}">
      <dgm:prSet/>
      <dgm:spPr/>
      <dgm:t>
        <a:bodyPr/>
        <a:lstStyle/>
        <a:p>
          <a:endParaRPr lang="en-US" sz="1400"/>
        </a:p>
      </dgm:t>
    </dgm:pt>
    <dgm:pt modelId="{8FA21195-1FFC-4038-A9E6-4C42AD346616}">
      <dgm:prSet custT="1"/>
      <dgm:spPr/>
      <dgm:t>
        <a:bodyPr/>
        <a:lstStyle/>
        <a:p>
          <a:r>
            <a:rPr lang="tr-TR" sz="1600" b="0"/>
            <a:t>Web Scraping (beautifulsoup, selenium)</a:t>
          </a:r>
          <a:endParaRPr lang="en-US" sz="1600"/>
        </a:p>
      </dgm:t>
    </dgm:pt>
    <dgm:pt modelId="{590F21DA-DCCC-46D1-80D1-123084D3E021}" type="parTrans" cxnId="{CFCBA104-20CA-4A69-B8AB-FF84818A601E}">
      <dgm:prSet/>
      <dgm:spPr/>
      <dgm:t>
        <a:bodyPr/>
        <a:lstStyle/>
        <a:p>
          <a:endParaRPr lang="en-US" sz="1400"/>
        </a:p>
      </dgm:t>
    </dgm:pt>
    <dgm:pt modelId="{3660BDAB-E302-4F48-8368-C3F27EB02B37}" type="sibTrans" cxnId="{CFCBA104-20CA-4A69-B8AB-FF84818A601E}">
      <dgm:prSet/>
      <dgm:spPr/>
      <dgm:t>
        <a:bodyPr/>
        <a:lstStyle/>
        <a:p>
          <a:endParaRPr lang="en-US" sz="1400"/>
        </a:p>
      </dgm:t>
    </dgm:pt>
    <dgm:pt modelId="{645CD810-B677-41A8-AF31-8BDA86139B6B}">
      <dgm:prSet custT="1"/>
      <dgm:spPr/>
      <dgm:t>
        <a:bodyPr/>
        <a:lstStyle/>
        <a:p>
          <a:r>
            <a:rPr lang="tr-TR" sz="1600" b="0" dirty="0" err="1"/>
            <a:t>numpy</a:t>
          </a:r>
          <a:r>
            <a:rPr lang="tr-TR" sz="1600" b="0" dirty="0"/>
            <a:t>, </a:t>
          </a:r>
          <a:r>
            <a:rPr lang="tr-TR" sz="1600" b="0" dirty="0" err="1"/>
            <a:t>pandas</a:t>
          </a:r>
          <a:r>
            <a:rPr lang="tr-TR" sz="1600" b="0" dirty="0"/>
            <a:t>, </a:t>
          </a:r>
          <a:r>
            <a:rPr lang="tr-TR" sz="1600" b="0" dirty="0" err="1"/>
            <a:t>matplotlib</a:t>
          </a:r>
          <a:r>
            <a:rPr lang="tr-TR" sz="1600" b="0" dirty="0"/>
            <a:t> ve </a:t>
          </a:r>
          <a:r>
            <a:rPr lang="tr-TR" sz="1600" b="0" dirty="0" err="1"/>
            <a:t>seaborn</a:t>
          </a:r>
          <a:endParaRPr lang="en-US" sz="1600" dirty="0"/>
        </a:p>
      </dgm:t>
    </dgm:pt>
    <dgm:pt modelId="{1935AC47-DF4E-4D92-B8F5-37B2DCDC490F}" type="parTrans" cxnId="{2BBF868E-861E-4035-8ED8-746F99F7D432}">
      <dgm:prSet/>
      <dgm:spPr/>
      <dgm:t>
        <a:bodyPr/>
        <a:lstStyle/>
        <a:p>
          <a:endParaRPr lang="en-US" sz="1400"/>
        </a:p>
      </dgm:t>
    </dgm:pt>
    <dgm:pt modelId="{613E6F3D-FB5A-4EBD-9A92-3EE7F2A38594}" type="sibTrans" cxnId="{2BBF868E-861E-4035-8ED8-746F99F7D432}">
      <dgm:prSet/>
      <dgm:spPr/>
      <dgm:t>
        <a:bodyPr/>
        <a:lstStyle/>
        <a:p>
          <a:endParaRPr lang="en-US" sz="1400"/>
        </a:p>
      </dgm:t>
    </dgm:pt>
    <dgm:pt modelId="{4B164E65-0606-458B-83EA-571A6B39F3B0}">
      <dgm:prSet custT="1"/>
      <dgm:spPr/>
      <dgm:t>
        <a:bodyPr/>
        <a:lstStyle/>
        <a:p>
          <a:r>
            <a:rPr lang="tr-TR" sz="1600" b="0"/>
            <a:t>statsmodels ve scikit-learn</a:t>
          </a:r>
          <a:endParaRPr lang="en-US" sz="1600"/>
        </a:p>
      </dgm:t>
    </dgm:pt>
    <dgm:pt modelId="{6A2F5093-9A76-4637-8D4D-57FE0D0FC11E}" type="parTrans" cxnId="{B23A37B0-74CA-40EE-A391-81E4A3F8AB12}">
      <dgm:prSet/>
      <dgm:spPr/>
      <dgm:t>
        <a:bodyPr/>
        <a:lstStyle/>
        <a:p>
          <a:endParaRPr lang="en-US" sz="1400"/>
        </a:p>
      </dgm:t>
    </dgm:pt>
    <dgm:pt modelId="{EF05FDE0-9887-4A6B-A49F-0C33560DEF0E}" type="sibTrans" cxnId="{B23A37B0-74CA-40EE-A391-81E4A3F8AB12}">
      <dgm:prSet/>
      <dgm:spPr/>
      <dgm:t>
        <a:bodyPr/>
        <a:lstStyle/>
        <a:p>
          <a:endParaRPr lang="en-US" sz="1400"/>
        </a:p>
      </dgm:t>
    </dgm:pt>
    <dgm:pt modelId="{5A0C8294-3F51-4926-B416-6C81E4C38C24}">
      <dgm:prSet custT="1"/>
      <dgm:spPr/>
      <dgm:t>
        <a:bodyPr/>
        <a:lstStyle/>
        <a:p>
          <a:r>
            <a:rPr lang="tr-TR" sz="1600" b="1"/>
            <a:t>Analiz:</a:t>
          </a:r>
          <a:endParaRPr lang="en-US" sz="1600"/>
        </a:p>
      </dgm:t>
    </dgm:pt>
    <dgm:pt modelId="{A6544AF1-4D22-45E1-9709-9B28C8FB92A5}" type="parTrans" cxnId="{4EE4BB66-0955-426A-AFD5-2A061A87385F}">
      <dgm:prSet/>
      <dgm:spPr/>
      <dgm:t>
        <a:bodyPr/>
        <a:lstStyle/>
        <a:p>
          <a:endParaRPr lang="en-US" sz="1400"/>
        </a:p>
      </dgm:t>
    </dgm:pt>
    <dgm:pt modelId="{4BF04311-EB5A-4B25-A7FF-AB2CD8067C07}" type="sibTrans" cxnId="{4EE4BB66-0955-426A-AFD5-2A061A87385F}">
      <dgm:prSet/>
      <dgm:spPr/>
      <dgm:t>
        <a:bodyPr/>
        <a:lstStyle/>
        <a:p>
          <a:endParaRPr lang="en-US" sz="1400"/>
        </a:p>
      </dgm:t>
    </dgm:pt>
    <dgm:pt modelId="{8165E19F-C791-4E57-A463-2E71DF20D9E6}">
      <dgm:prSet custT="1"/>
      <dgm:spPr/>
      <dgm:t>
        <a:bodyPr/>
        <a:lstStyle/>
        <a:p>
          <a:r>
            <a:rPr lang="tr-TR" sz="1600" b="0"/>
            <a:t>Lineer Regresyon</a:t>
          </a:r>
          <a:endParaRPr lang="en-US" sz="1600"/>
        </a:p>
      </dgm:t>
    </dgm:pt>
    <dgm:pt modelId="{2932FCBF-9E31-4CC0-8F4F-46F669FDAE31}" type="parTrans" cxnId="{20705C42-C5AC-4B0B-8CBC-F34D9C81A787}">
      <dgm:prSet/>
      <dgm:spPr/>
      <dgm:t>
        <a:bodyPr/>
        <a:lstStyle/>
        <a:p>
          <a:endParaRPr lang="en-US" sz="1400"/>
        </a:p>
      </dgm:t>
    </dgm:pt>
    <dgm:pt modelId="{47D74EBB-DA0B-4590-9A97-5489B240C075}" type="sibTrans" cxnId="{20705C42-C5AC-4B0B-8CBC-F34D9C81A787}">
      <dgm:prSet/>
      <dgm:spPr/>
      <dgm:t>
        <a:bodyPr/>
        <a:lstStyle/>
        <a:p>
          <a:endParaRPr lang="en-US" sz="1400"/>
        </a:p>
      </dgm:t>
    </dgm:pt>
    <dgm:pt modelId="{71CADB0D-2EBF-4BE4-B3E9-3BB51AFBA6C1}" type="pres">
      <dgm:prSet presAssocID="{074273AE-90DD-44A1-B97C-85ED81C2BE25}" presName="linear" presStyleCnt="0">
        <dgm:presLayoutVars>
          <dgm:dir/>
          <dgm:animLvl val="lvl"/>
          <dgm:resizeHandles val="exact"/>
        </dgm:presLayoutVars>
      </dgm:prSet>
      <dgm:spPr/>
    </dgm:pt>
    <dgm:pt modelId="{DFC58C1A-AEA2-4C87-87A1-DD7FF6368E4D}" type="pres">
      <dgm:prSet presAssocID="{7C54C0AF-75F8-41C6-ACCF-CC4EC2C107E8}" presName="parentLin" presStyleCnt="0"/>
      <dgm:spPr/>
    </dgm:pt>
    <dgm:pt modelId="{0B162EA8-A3AD-449A-BF30-5BDB1DD3D5FE}" type="pres">
      <dgm:prSet presAssocID="{7C54C0AF-75F8-41C6-ACCF-CC4EC2C107E8}" presName="parentLeftMargin" presStyleLbl="node1" presStyleIdx="0" presStyleCnt="3"/>
      <dgm:spPr/>
    </dgm:pt>
    <dgm:pt modelId="{9BE06301-CBDE-482C-9DBD-688EAD561108}" type="pres">
      <dgm:prSet presAssocID="{7C54C0AF-75F8-41C6-ACCF-CC4EC2C107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90312C-A191-4849-9606-A9D2DA77C4C3}" type="pres">
      <dgm:prSet presAssocID="{7C54C0AF-75F8-41C6-ACCF-CC4EC2C107E8}" presName="negativeSpace" presStyleCnt="0"/>
      <dgm:spPr/>
    </dgm:pt>
    <dgm:pt modelId="{A9CB56A7-8E32-41EC-B4F3-2D06595629FE}" type="pres">
      <dgm:prSet presAssocID="{7C54C0AF-75F8-41C6-ACCF-CC4EC2C107E8}" presName="childText" presStyleLbl="conFgAcc1" presStyleIdx="0" presStyleCnt="3">
        <dgm:presLayoutVars>
          <dgm:bulletEnabled val="1"/>
        </dgm:presLayoutVars>
      </dgm:prSet>
      <dgm:spPr/>
    </dgm:pt>
    <dgm:pt modelId="{93FD7EC8-F8F6-4821-A7BC-FA9D63B072B8}" type="pres">
      <dgm:prSet presAssocID="{F085D787-D1B4-4910-BF19-3B28846D72EB}" presName="spaceBetweenRectangles" presStyleCnt="0"/>
      <dgm:spPr/>
    </dgm:pt>
    <dgm:pt modelId="{3019FB83-9498-4514-B386-4E157FD4ECD2}" type="pres">
      <dgm:prSet presAssocID="{8A284109-18D4-4803-8512-C36E0EF5E242}" presName="parentLin" presStyleCnt="0"/>
      <dgm:spPr/>
    </dgm:pt>
    <dgm:pt modelId="{E2FAF8B2-488A-48AF-8552-5E27E63FC420}" type="pres">
      <dgm:prSet presAssocID="{8A284109-18D4-4803-8512-C36E0EF5E242}" presName="parentLeftMargin" presStyleLbl="node1" presStyleIdx="0" presStyleCnt="3"/>
      <dgm:spPr/>
    </dgm:pt>
    <dgm:pt modelId="{A1C70D21-2541-4C99-8320-2A6898E709E3}" type="pres">
      <dgm:prSet presAssocID="{8A284109-18D4-4803-8512-C36E0EF5E2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27F8247-ACAF-468F-9662-0C6A3AE16C22}" type="pres">
      <dgm:prSet presAssocID="{8A284109-18D4-4803-8512-C36E0EF5E242}" presName="negativeSpace" presStyleCnt="0"/>
      <dgm:spPr/>
    </dgm:pt>
    <dgm:pt modelId="{DBE52011-4C7F-495A-9B6E-E37C18CB2FCF}" type="pres">
      <dgm:prSet presAssocID="{8A284109-18D4-4803-8512-C36E0EF5E242}" presName="childText" presStyleLbl="conFgAcc1" presStyleIdx="1" presStyleCnt="3">
        <dgm:presLayoutVars>
          <dgm:bulletEnabled val="1"/>
        </dgm:presLayoutVars>
      </dgm:prSet>
      <dgm:spPr/>
    </dgm:pt>
    <dgm:pt modelId="{D4C52780-94E6-48EA-B16B-CAFDBC34A993}" type="pres">
      <dgm:prSet presAssocID="{332EB3B1-7F45-4BD6-BF50-3C2B33BEE876}" presName="spaceBetweenRectangles" presStyleCnt="0"/>
      <dgm:spPr/>
    </dgm:pt>
    <dgm:pt modelId="{BF42AEF7-163B-42FC-A32C-09A188C01A3D}" type="pres">
      <dgm:prSet presAssocID="{5A0C8294-3F51-4926-B416-6C81E4C38C24}" presName="parentLin" presStyleCnt="0"/>
      <dgm:spPr/>
    </dgm:pt>
    <dgm:pt modelId="{814639A5-0CF0-4489-88C5-2FBFD6DA7350}" type="pres">
      <dgm:prSet presAssocID="{5A0C8294-3F51-4926-B416-6C81E4C38C24}" presName="parentLeftMargin" presStyleLbl="node1" presStyleIdx="1" presStyleCnt="3"/>
      <dgm:spPr/>
    </dgm:pt>
    <dgm:pt modelId="{CA44A17D-8BBC-454E-A0E9-045BF11B45B9}" type="pres">
      <dgm:prSet presAssocID="{5A0C8294-3F51-4926-B416-6C81E4C38C2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222B911-E2F6-4FFE-A7D2-7A3A602FF923}" type="pres">
      <dgm:prSet presAssocID="{5A0C8294-3F51-4926-B416-6C81E4C38C24}" presName="negativeSpace" presStyleCnt="0"/>
      <dgm:spPr/>
    </dgm:pt>
    <dgm:pt modelId="{53FFB9D0-9299-414C-8452-395B6E3CFA84}" type="pres">
      <dgm:prSet presAssocID="{5A0C8294-3F51-4926-B416-6C81E4C38C2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FCBA104-20CA-4A69-B8AB-FF84818A601E}" srcId="{8A284109-18D4-4803-8512-C36E0EF5E242}" destId="{8FA21195-1FFC-4038-A9E6-4C42AD346616}" srcOrd="1" destOrd="0" parTransId="{590F21DA-DCCC-46D1-80D1-123084D3E021}" sibTransId="{3660BDAB-E302-4F48-8368-C3F27EB02B37}"/>
    <dgm:cxn modelId="{3BC45513-8B82-4C1C-B04C-C1AB7EED8965}" srcId="{7C54C0AF-75F8-41C6-ACCF-CC4EC2C107E8}" destId="{B7ABA605-23ED-49D2-BAC6-9ACA51A1818D}" srcOrd="0" destOrd="0" parTransId="{A7D78205-4DB1-4EE7-95D8-74622ECB29F7}" sibTransId="{F8E1FDBA-B3D2-4376-9575-EC57A3C721CE}"/>
    <dgm:cxn modelId="{9B8E1D19-F064-4189-9034-2398DAE4FBF8}" type="presOf" srcId="{645CD810-B677-41A8-AF31-8BDA86139B6B}" destId="{DBE52011-4C7F-495A-9B6E-E37C18CB2FCF}" srcOrd="0" destOrd="2" presId="urn:microsoft.com/office/officeart/2005/8/layout/list1"/>
    <dgm:cxn modelId="{4A642E1B-9574-4ED8-8A26-F7C7D034D9FC}" type="presOf" srcId="{5A0C8294-3F51-4926-B416-6C81E4C38C24}" destId="{CA44A17D-8BBC-454E-A0E9-045BF11B45B9}" srcOrd="1" destOrd="0" presId="urn:microsoft.com/office/officeart/2005/8/layout/list1"/>
    <dgm:cxn modelId="{80593729-F2F3-41F4-B367-9DFB729E524F}" srcId="{7C54C0AF-75F8-41C6-ACCF-CC4EC2C107E8}" destId="{08D51E06-3C68-4144-ADEE-D2A0292B209D}" srcOrd="1" destOrd="0" parTransId="{38B5221C-C291-4FC5-A9D8-348D67A619E1}" sibTransId="{A6CBB0FA-4EFD-4055-AF6F-9871848496CC}"/>
    <dgm:cxn modelId="{85FE1F36-AF78-401F-AA59-51A8813FAF62}" type="presOf" srcId="{8165E19F-C791-4E57-A463-2E71DF20D9E6}" destId="{53FFB9D0-9299-414C-8452-395B6E3CFA84}" srcOrd="0" destOrd="0" presId="urn:microsoft.com/office/officeart/2005/8/layout/list1"/>
    <dgm:cxn modelId="{20705C42-C5AC-4B0B-8CBC-F34D9C81A787}" srcId="{5A0C8294-3F51-4926-B416-6C81E4C38C24}" destId="{8165E19F-C791-4E57-A463-2E71DF20D9E6}" srcOrd="0" destOrd="0" parTransId="{2932FCBF-9E31-4CC0-8F4F-46F669FDAE31}" sibTransId="{47D74EBB-DA0B-4590-9A97-5489B240C075}"/>
    <dgm:cxn modelId="{BA99A242-48F4-4615-B1DF-FCA536AF185A}" srcId="{074273AE-90DD-44A1-B97C-85ED81C2BE25}" destId="{8A284109-18D4-4803-8512-C36E0EF5E242}" srcOrd="1" destOrd="0" parTransId="{DABF8C47-DAE5-4AF4-AC49-B3636CD5C903}" sibTransId="{332EB3B1-7F45-4BD6-BF50-3C2B33BEE876}"/>
    <dgm:cxn modelId="{1B4E4C43-BA1F-4D68-96E0-173A8718FEC9}" type="presOf" srcId="{7C54C0AF-75F8-41C6-ACCF-CC4EC2C107E8}" destId="{9BE06301-CBDE-482C-9DBD-688EAD561108}" srcOrd="1" destOrd="0" presId="urn:microsoft.com/office/officeart/2005/8/layout/list1"/>
    <dgm:cxn modelId="{4EE4BB66-0955-426A-AFD5-2A061A87385F}" srcId="{074273AE-90DD-44A1-B97C-85ED81C2BE25}" destId="{5A0C8294-3F51-4926-B416-6C81E4C38C24}" srcOrd="2" destOrd="0" parTransId="{A6544AF1-4D22-45E1-9709-9B28C8FB92A5}" sibTransId="{4BF04311-EB5A-4B25-A7FF-AB2CD8067C07}"/>
    <dgm:cxn modelId="{359F8E67-C43B-4DEE-8D83-1581003152CC}" type="presOf" srcId="{E6E45194-2CDC-40D6-BF13-85D28B6EAEFC}" destId="{DBE52011-4C7F-495A-9B6E-E37C18CB2FCF}" srcOrd="0" destOrd="0" presId="urn:microsoft.com/office/officeart/2005/8/layout/list1"/>
    <dgm:cxn modelId="{002AA779-07CD-44AD-BDB9-3BA3F1011419}" srcId="{074273AE-90DD-44A1-B97C-85ED81C2BE25}" destId="{7C54C0AF-75F8-41C6-ACCF-CC4EC2C107E8}" srcOrd="0" destOrd="0" parTransId="{71C7C00E-45F6-487C-A834-A40F59D24AE1}" sibTransId="{F085D787-D1B4-4910-BF19-3B28846D72EB}"/>
    <dgm:cxn modelId="{5D3C397B-FAC4-4B32-A698-F45BF2D3BCC3}" type="presOf" srcId="{074273AE-90DD-44A1-B97C-85ED81C2BE25}" destId="{71CADB0D-2EBF-4BE4-B3E9-3BB51AFBA6C1}" srcOrd="0" destOrd="0" presId="urn:microsoft.com/office/officeart/2005/8/layout/list1"/>
    <dgm:cxn modelId="{D0813284-6394-4AC8-ADEA-50EE5CA47127}" type="presOf" srcId="{8A284109-18D4-4803-8512-C36E0EF5E242}" destId="{E2FAF8B2-488A-48AF-8552-5E27E63FC420}" srcOrd="0" destOrd="0" presId="urn:microsoft.com/office/officeart/2005/8/layout/list1"/>
    <dgm:cxn modelId="{8FEE3584-CF10-4202-A0D8-2CD061A888FB}" type="presOf" srcId="{7C54C0AF-75F8-41C6-ACCF-CC4EC2C107E8}" destId="{0B162EA8-A3AD-449A-BF30-5BDB1DD3D5FE}" srcOrd="0" destOrd="0" presId="urn:microsoft.com/office/officeart/2005/8/layout/list1"/>
    <dgm:cxn modelId="{2BBF868E-861E-4035-8ED8-746F99F7D432}" srcId="{8A284109-18D4-4803-8512-C36E0EF5E242}" destId="{645CD810-B677-41A8-AF31-8BDA86139B6B}" srcOrd="2" destOrd="0" parTransId="{1935AC47-DF4E-4D92-B8F5-37B2DCDC490F}" sibTransId="{613E6F3D-FB5A-4EBD-9A92-3EE7F2A38594}"/>
    <dgm:cxn modelId="{8D4058A9-53CA-46A6-987A-5DD7A54F4252}" type="presOf" srcId="{08D51E06-3C68-4144-ADEE-D2A0292B209D}" destId="{A9CB56A7-8E32-41EC-B4F3-2D06595629FE}" srcOrd="0" destOrd="1" presId="urn:microsoft.com/office/officeart/2005/8/layout/list1"/>
    <dgm:cxn modelId="{B23A37B0-74CA-40EE-A391-81E4A3F8AB12}" srcId="{8A284109-18D4-4803-8512-C36E0EF5E242}" destId="{4B164E65-0606-458B-83EA-571A6B39F3B0}" srcOrd="3" destOrd="0" parTransId="{6A2F5093-9A76-4637-8D4D-57FE0D0FC11E}" sibTransId="{EF05FDE0-9887-4A6B-A49F-0C33560DEF0E}"/>
    <dgm:cxn modelId="{18AEFDBA-031D-49FA-88E3-3D10A625C82E}" type="presOf" srcId="{4B164E65-0606-458B-83EA-571A6B39F3B0}" destId="{DBE52011-4C7F-495A-9B6E-E37C18CB2FCF}" srcOrd="0" destOrd="3" presId="urn:microsoft.com/office/officeart/2005/8/layout/list1"/>
    <dgm:cxn modelId="{E5FC21CF-5EAA-47FE-B6E5-727794389FAD}" srcId="{8A284109-18D4-4803-8512-C36E0EF5E242}" destId="{E6E45194-2CDC-40D6-BF13-85D28B6EAEFC}" srcOrd="0" destOrd="0" parTransId="{779DEEF9-3B43-47AB-ABC7-9F4B7C77F80B}" sibTransId="{6430F6FA-6CB0-4EA1-9C72-2D1CBA4BB043}"/>
    <dgm:cxn modelId="{A1D949D7-C09D-4F47-8ADE-DEE6A3E02C86}" type="presOf" srcId="{5A0C8294-3F51-4926-B416-6C81E4C38C24}" destId="{814639A5-0CF0-4489-88C5-2FBFD6DA7350}" srcOrd="0" destOrd="0" presId="urn:microsoft.com/office/officeart/2005/8/layout/list1"/>
    <dgm:cxn modelId="{4F76D2DC-7EE3-42BD-B66C-9C12E62B58E2}" type="presOf" srcId="{8A284109-18D4-4803-8512-C36E0EF5E242}" destId="{A1C70D21-2541-4C99-8320-2A6898E709E3}" srcOrd="1" destOrd="0" presId="urn:microsoft.com/office/officeart/2005/8/layout/list1"/>
    <dgm:cxn modelId="{EE237CE9-37FB-43EB-BC2D-7F057F154002}" type="presOf" srcId="{8FA21195-1FFC-4038-A9E6-4C42AD346616}" destId="{DBE52011-4C7F-495A-9B6E-E37C18CB2FCF}" srcOrd="0" destOrd="1" presId="urn:microsoft.com/office/officeart/2005/8/layout/list1"/>
    <dgm:cxn modelId="{C692D9EC-F98C-4900-9999-E7D4DC9C895E}" type="presOf" srcId="{B7ABA605-23ED-49D2-BAC6-9ACA51A1818D}" destId="{A9CB56A7-8E32-41EC-B4F3-2D06595629FE}" srcOrd="0" destOrd="0" presId="urn:microsoft.com/office/officeart/2005/8/layout/list1"/>
    <dgm:cxn modelId="{ADC30523-130F-4D1B-8C21-1900AA1F8710}" type="presParOf" srcId="{71CADB0D-2EBF-4BE4-B3E9-3BB51AFBA6C1}" destId="{DFC58C1A-AEA2-4C87-87A1-DD7FF6368E4D}" srcOrd="0" destOrd="0" presId="urn:microsoft.com/office/officeart/2005/8/layout/list1"/>
    <dgm:cxn modelId="{6BA8465E-B57A-4004-B59A-7BB14149B07A}" type="presParOf" srcId="{DFC58C1A-AEA2-4C87-87A1-DD7FF6368E4D}" destId="{0B162EA8-A3AD-449A-BF30-5BDB1DD3D5FE}" srcOrd="0" destOrd="0" presId="urn:microsoft.com/office/officeart/2005/8/layout/list1"/>
    <dgm:cxn modelId="{19F03AA0-0F10-43D0-802C-0FC95B49010D}" type="presParOf" srcId="{DFC58C1A-AEA2-4C87-87A1-DD7FF6368E4D}" destId="{9BE06301-CBDE-482C-9DBD-688EAD561108}" srcOrd="1" destOrd="0" presId="urn:microsoft.com/office/officeart/2005/8/layout/list1"/>
    <dgm:cxn modelId="{4005F63B-38A9-474C-AD79-A897276B39E0}" type="presParOf" srcId="{71CADB0D-2EBF-4BE4-B3E9-3BB51AFBA6C1}" destId="{F190312C-A191-4849-9606-A9D2DA77C4C3}" srcOrd="1" destOrd="0" presId="urn:microsoft.com/office/officeart/2005/8/layout/list1"/>
    <dgm:cxn modelId="{2393AF15-3266-4990-B204-2A9AB9BD8FB4}" type="presParOf" srcId="{71CADB0D-2EBF-4BE4-B3E9-3BB51AFBA6C1}" destId="{A9CB56A7-8E32-41EC-B4F3-2D06595629FE}" srcOrd="2" destOrd="0" presId="urn:microsoft.com/office/officeart/2005/8/layout/list1"/>
    <dgm:cxn modelId="{C612F696-5F67-4171-8606-CA9CC6DE6C83}" type="presParOf" srcId="{71CADB0D-2EBF-4BE4-B3E9-3BB51AFBA6C1}" destId="{93FD7EC8-F8F6-4821-A7BC-FA9D63B072B8}" srcOrd="3" destOrd="0" presId="urn:microsoft.com/office/officeart/2005/8/layout/list1"/>
    <dgm:cxn modelId="{AE6FDCF6-DA6B-4072-B94D-187FB56C4441}" type="presParOf" srcId="{71CADB0D-2EBF-4BE4-B3E9-3BB51AFBA6C1}" destId="{3019FB83-9498-4514-B386-4E157FD4ECD2}" srcOrd="4" destOrd="0" presId="urn:microsoft.com/office/officeart/2005/8/layout/list1"/>
    <dgm:cxn modelId="{43AC8BF0-E165-42F6-AC39-7786970F0004}" type="presParOf" srcId="{3019FB83-9498-4514-B386-4E157FD4ECD2}" destId="{E2FAF8B2-488A-48AF-8552-5E27E63FC420}" srcOrd="0" destOrd="0" presId="urn:microsoft.com/office/officeart/2005/8/layout/list1"/>
    <dgm:cxn modelId="{B096CA53-5654-4DE3-B332-8A02A49CC6E2}" type="presParOf" srcId="{3019FB83-9498-4514-B386-4E157FD4ECD2}" destId="{A1C70D21-2541-4C99-8320-2A6898E709E3}" srcOrd="1" destOrd="0" presId="urn:microsoft.com/office/officeart/2005/8/layout/list1"/>
    <dgm:cxn modelId="{B46DC4E7-6C63-40CB-BFDE-7B8B6427AC22}" type="presParOf" srcId="{71CADB0D-2EBF-4BE4-B3E9-3BB51AFBA6C1}" destId="{F27F8247-ACAF-468F-9662-0C6A3AE16C22}" srcOrd="5" destOrd="0" presId="urn:microsoft.com/office/officeart/2005/8/layout/list1"/>
    <dgm:cxn modelId="{4C287B55-F72F-467D-ABD0-AFB9F80B1584}" type="presParOf" srcId="{71CADB0D-2EBF-4BE4-B3E9-3BB51AFBA6C1}" destId="{DBE52011-4C7F-495A-9B6E-E37C18CB2FCF}" srcOrd="6" destOrd="0" presId="urn:microsoft.com/office/officeart/2005/8/layout/list1"/>
    <dgm:cxn modelId="{98326B42-AD4B-42D3-96CA-02F2382817CC}" type="presParOf" srcId="{71CADB0D-2EBF-4BE4-B3E9-3BB51AFBA6C1}" destId="{D4C52780-94E6-48EA-B16B-CAFDBC34A993}" srcOrd="7" destOrd="0" presId="urn:microsoft.com/office/officeart/2005/8/layout/list1"/>
    <dgm:cxn modelId="{63B0BC7A-7F8C-4421-85FE-E86790127A84}" type="presParOf" srcId="{71CADB0D-2EBF-4BE4-B3E9-3BB51AFBA6C1}" destId="{BF42AEF7-163B-42FC-A32C-09A188C01A3D}" srcOrd="8" destOrd="0" presId="urn:microsoft.com/office/officeart/2005/8/layout/list1"/>
    <dgm:cxn modelId="{8514A669-217A-4DC0-A0A0-EC329A37F142}" type="presParOf" srcId="{BF42AEF7-163B-42FC-A32C-09A188C01A3D}" destId="{814639A5-0CF0-4489-88C5-2FBFD6DA7350}" srcOrd="0" destOrd="0" presId="urn:microsoft.com/office/officeart/2005/8/layout/list1"/>
    <dgm:cxn modelId="{671D8328-0DC1-40A1-8FF5-E99BB68838ED}" type="presParOf" srcId="{BF42AEF7-163B-42FC-A32C-09A188C01A3D}" destId="{CA44A17D-8BBC-454E-A0E9-045BF11B45B9}" srcOrd="1" destOrd="0" presId="urn:microsoft.com/office/officeart/2005/8/layout/list1"/>
    <dgm:cxn modelId="{0D529164-A4FE-4710-A6C2-516352D92D50}" type="presParOf" srcId="{71CADB0D-2EBF-4BE4-B3E9-3BB51AFBA6C1}" destId="{5222B911-E2F6-4FFE-A7D2-7A3A602FF923}" srcOrd="9" destOrd="0" presId="urn:microsoft.com/office/officeart/2005/8/layout/list1"/>
    <dgm:cxn modelId="{7E437C30-4812-486A-9D0B-E7ABF4204ECE}" type="presParOf" srcId="{71CADB0D-2EBF-4BE4-B3E9-3BB51AFBA6C1}" destId="{53FFB9D0-9299-414C-8452-395B6E3CFA8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B56A7-8E32-41EC-B4F3-2D06595629FE}">
      <dsp:nvSpPr>
        <dsp:cNvPr id="0" name=""/>
        <dsp:cNvSpPr/>
      </dsp:nvSpPr>
      <dsp:spPr>
        <a:xfrm>
          <a:off x="0" y="412106"/>
          <a:ext cx="6492875" cy="1122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20700" rIns="5039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kern="1200" dirty="0"/>
            <a:t>Elde Etme Yöntemi: Web </a:t>
          </a:r>
          <a:r>
            <a:rPr lang="tr-TR" sz="1600" kern="1200" dirty="0" err="1"/>
            <a:t>Scraping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kern="1200" dirty="0"/>
            <a:t>Kaynaklar: </a:t>
          </a:r>
          <a:r>
            <a:rPr lang="tr-TR" sz="1600" kern="1200" dirty="0">
              <a:hlinkClick xmlns:r="http://schemas.openxmlformats.org/officeDocument/2006/relationships" r:id="rId1"/>
            </a:rPr>
            <a:t>www.trendyol.com</a:t>
          </a:r>
          <a:endParaRPr lang="en-US" sz="1600" kern="1200" dirty="0"/>
        </a:p>
      </dsp:txBody>
      <dsp:txXfrm>
        <a:off x="0" y="412106"/>
        <a:ext cx="6492875" cy="1122187"/>
      </dsp:txXfrm>
    </dsp:sp>
    <dsp:sp modelId="{9BE06301-CBDE-482C-9DBD-688EAD561108}">
      <dsp:nvSpPr>
        <dsp:cNvPr id="0" name=""/>
        <dsp:cNvSpPr/>
      </dsp:nvSpPr>
      <dsp:spPr>
        <a:xfrm>
          <a:off x="324643" y="43106"/>
          <a:ext cx="4545012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/>
            <a:t>Veri Seti Hakkında :</a:t>
          </a:r>
          <a:endParaRPr lang="en-US" sz="1600" kern="1200" dirty="0"/>
        </a:p>
      </dsp:txBody>
      <dsp:txXfrm>
        <a:off x="360669" y="79132"/>
        <a:ext cx="4472960" cy="665948"/>
      </dsp:txXfrm>
    </dsp:sp>
    <dsp:sp modelId="{DBE52011-4C7F-495A-9B6E-E37C18CB2FCF}">
      <dsp:nvSpPr>
        <dsp:cNvPr id="0" name=""/>
        <dsp:cNvSpPr/>
      </dsp:nvSpPr>
      <dsp:spPr>
        <a:xfrm>
          <a:off x="0" y="2038293"/>
          <a:ext cx="6492875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20700" rIns="5039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b="0" kern="1200"/>
            <a:t>Web'in Temelleri (requests, html, css, javascript)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b="0" kern="1200"/>
            <a:t>Web Scraping (beautifulsoup, selenium)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b="0" kern="1200" dirty="0" err="1"/>
            <a:t>numpy</a:t>
          </a:r>
          <a:r>
            <a:rPr lang="tr-TR" sz="1600" b="0" kern="1200" dirty="0"/>
            <a:t>, </a:t>
          </a:r>
          <a:r>
            <a:rPr lang="tr-TR" sz="1600" b="0" kern="1200" dirty="0" err="1"/>
            <a:t>pandas</a:t>
          </a:r>
          <a:r>
            <a:rPr lang="tr-TR" sz="1600" b="0" kern="1200" dirty="0"/>
            <a:t>, </a:t>
          </a:r>
          <a:r>
            <a:rPr lang="tr-TR" sz="1600" b="0" kern="1200" dirty="0" err="1"/>
            <a:t>matplotlib</a:t>
          </a:r>
          <a:r>
            <a:rPr lang="tr-TR" sz="1600" b="0" kern="1200" dirty="0"/>
            <a:t> ve </a:t>
          </a:r>
          <a:r>
            <a:rPr lang="tr-TR" sz="1600" b="0" kern="1200" dirty="0" err="1"/>
            <a:t>seaborn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b="0" kern="1200"/>
            <a:t>statsmodels ve scikit-learn</a:t>
          </a:r>
          <a:endParaRPr lang="en-US" sz="1600" kern="1200"/>
        </a:p>
      </dsp:txBody>
      <dsp:txXfrm>
        <a:off x="0" y="2038293"/>
        <a:ext cx="6492875" cy="1653750"/>
      </dsp:txXfrm>
    </dsp:sp>
    <dsp:sp modelId="{A1C70D21-2541-4C99-8320-2A6898E709E3}">
      <dsp:nvSpPr>
        <dsp:cNvPr id="0" name=""/>
        <dsp:cNvSpPr/>
      </dsp:nvSpPr>
      <dsp:spPr>
        <a:xfrm>
          <a:off x="324643" y="1669293"/>
          <a:ext cx="4545012" cy="738000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/>
            <a:t>Araçlar:</a:t>
          </a:r>
          <a:endParaRPr lang="en-US" sz="1600" kern="1200"/>
        </a:p>
      </dsp:txBody>
      <dsp:txXfrm>
        <a:off x="360669" y="1705319"/>
        <a:ext cx="4472960" cy="665948"/>
      </dsp:txXfrm>
    </dsp:sp>
    <dsp:sp modelId="{53FFB9D0-9299-414C-8452-395B6E3CFA84}">
      <dsp:nvSpPr>
        <dsp:cNvPr id="0" name=""/>
        <dsp:cNvSpPr/>
      </dsp:nvSpPr>
      <dsp:spPr>
        <a:xfrm>
          <a:off x="0" y="4196043"/>
          <a:ext cx="6492875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20700" rIns="5039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b="0" kern="1200"/>
            <a:t>Lineer Regresyon</a:t>
          </a:r>
          <a:endParaRPr lang="en-US" sz="1600" kern="1200"/>
        </a:p>
      </dsp:txBody>
      <dsp:txXfrm>
        <a:off x="0" y="4196043"/>
        <a:ext cx="6492875" cy="866250"/>
      </dsp:txXfrm>
    </dsp:sp>
    <dsp:sp modelId="{CA44A17D-8BBC-454E-A0E9-045BF11B45B9}">
      <dsp:nvSpPr>
        <dsp:cNvPr id="0" name=""/>
        <dsp:cNvSpPr/>
      </dsp:nvSpPr>
      <dsp:spPr>
        <a:xfrm>
          <a:off x="324643" y="3827043"/>
          <a:ext cx="4545012" cy="73800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/>
            <a:t>Analiz:</a:t>
          </a:r>
          <a:endParaRPr lang="en-US" sz="1600" kern="1200"/>
        </a:p>
      </dsp:txBody>
      <dsp:txXfrm>
        <a:off x="360669" y="3863069"/>
        <a:ext cx="4472960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50049-50E6-4BD0-80A7-62EE17B3785D}" type="datetimeFigureOut">
              <a:rPr lang="tr-TR" smtClean="0"/>
              <a:t>22.08.2023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8A465-C711-4763-83A8-06E1222128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819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8A465-C711-4763-83A8-06E1222128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062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5512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0018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5120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1500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6465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7600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84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9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4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1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6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2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A08F-2B1D-4498-A043-7C299B1C2561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7E9B64-DC09-41C8-9DE3-DA74AF8D2F9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7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E4F0EE-F05C-B6BC-66C9-CD3F8D752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0" r="-1" b="-1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7C2DAAD-5B49-BE87-25AE-DC057B6D85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195285" y="384048"/>
            <a:ext cx="4471416" cy="35531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-126960" tIns="152352" rIns="0" bIns="101568" numCol="1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TAKIM – 4 </a:t>
            </a:r>
            <a:b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Proje 2 - </a:t>
            </a:r>
            <a:r>
              <a:rPr lang="tr-TR" altLang="tr-TR" sz="1400" b="0" dirty="0">
                <a:latin typeface="+mj-lt"/>
              </a:rPr>
              <a:t>Web'den kazıdığımız bilgileri kullanarak lineer regresyon modelleri ile cep telefonu fiyat tahmini yapılması</a:t>
            </a:r>
            <a:b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tr-TR" altLang="tr-TR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endParaRPr kumimoji="0" lang="tr-TR" altLang="tr-TR" sz="1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C0A868-2D17-AC38-BDB1-DD27DD45A3EE}"/>
              </a:ext>
            </a:extLst>
          </p:cNvPr>
          <p:cNvSpPr txBox="1"/>
          <p:nvPr/>
        </p:nvSpPr>
        <p:spPr>
          <a:xfrm>
            <a:off x="5096971" y="5138036"/>
            <a:ext cx="264335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0" lang="tr-TR" altLang="tr-TR" sz="12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Takım Üyeleri</a:t>
            </a:r>
            <a:endParaRPr lang="tr-TR" sz="12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Bahar TURGUT İNAN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Murat TOPÇUOĞLU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Elif ERDAL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Berk EYÜBOĞLU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Selçuk TÜRK</a:t>
            </a:r>
          </a:p>
        </p:txBody>
      </p:sp>
    </p:spTree>
    <p:extLst>
      <p:ext uri="{BB962C8B-B14F-4D97-AF65-F5344CB8AC3E}">
        <p14:creationId xmlns:p14="http://schemas.microsoft.com/office/powerpoint/2010/main" val="409182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09C8-ADFA-4836-C774-BB51805C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&amp; </a:t>
            </a:r>
            <a:r>
              <a:rPr lang="tr-TR" dirty="0" err="1"/>
              <a:t>Engineering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20B93-F404-279F-6FCF-C67F7C70886A}"/>
              </a:ext>
            </a:extLst>
          </p:cNvPr>
          <p:cNvSpPr txBox="1"/>
          <p:nvPr/>
        </p:nvSpPr>
        <p:spPr>
          <a:xfrm>
            <a:off x="2104526" y="1552063"/>
            <a:ext cx="9726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/>
              <a:t>NFC özelliği var/yok şeklinde olduğu için bu kolonu da </a:t>
            </a:r>
            <a:r>
              <a:rPr lang="tr-TR" dirty="0" err="1"/>
              <a:t>flag</a:t>
            </a:r>
            <a:r>
              <a:rPr lang="tr-TR" dirty="0"/>
              <a:t> olarak kullanalım.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B58A4-5CC0-0148-A340-716C903F1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14" y="2047187"/>
            <a:ext cx="2448267" cy="1257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17AFB7-341C-F693-6294-294E59D9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714" y="3680874"/>
            <a:ext cx="4172532" cy="2257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85976B-5687-3D74-D942-13D233A18A38}"/>
              </a:ext>
            </a:extLst>
          </p:cNvPr>
          <p:cNvSpPr txBox="1"/>
          <p:nvPr/>
        </p:nvSpPr>
        <p:spPr>
          <a:xfrm>
            <a:off x="7089419" y="2704497"/>
            <a:ext cx="48594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/>
              <a:t>R </a:t>
            </a:r>
            <a:r>
              <a:rPr lang="tr-TR" b="1" dirty="0" err="1"/>
              <a:t>score</a:t>
            </a:r>
            <a:r>
              <a:rPr lang="tr-TR" b="1" dirty="0"/>
              <a:t> %86,1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 err="1"/>
              <a:t>Adjusted</a:t>
            </a:r>
            <a:r>
              <a:rPr lang="tr-TR" b="1" dirty="0"/>
              <a:t> R </a:t>
            </a:r>
            <a:r>
              <a:rPr lang="tr-TR" b="1" dirty="0" err="1"/>
              <a:t>score</a:t>
            </a:r>
            <a:r>
              <a:rPr lang="tr-TR" b="1" dirty="0"/>
              <a:t> %85,4</a:t>
            </a:r>
          </a:p>
          <a:p>
            <a:endParaRPr lang="tr-TR" b="1" dirty="0"/>
          </a:p>
          <a:p>
            <a:r>
              <a:rPr lang="tr-TR" b="1" dirty="0"/>
              <a:t>Sanırım hedefe ulaştık.</a:t>
            </a:r>
          </a:p>
        </p:txBody>
      </p:sp>
    </p:spTree>
    <p:extLst>
      <p:ext uri="{BB962C8B-B14F-4D97-AF65-F5344CB8AC3E}">
        <p14:creationId xmlns:p14="http://schemas.microsoft.com/office/powerpoint/2010/main" val="193461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09C8-ADFA-4836-C774-BB51805C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441" y="2310063"/>
            <a:ext cx="10018713" cy="1752599"/>
          </a:xfrm>
        </p:spPr>
        <p:txBody>
          <a:bodyPr/>
          <a:lstStyle/>
          <a:p>
            <a:r>
              <a:rPr lang="tr-TR" dirty="0"/>
              <a:t>Teşekkürler !</a:t>
            </a:r>
          </a:p>
        </p:txBody>
      </p:sp>
    </p:spTree>
    <p:extLst>
      <p:ext uri="{BB962C8B-B14F-4D97-AF65-F5344CB8AC3E}">
        <p14:creationId xmlns:p14="http://schemas.microsoft.com/office/powerpoint/2010/main" val="68834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tr-TR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tr-TR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tr-TR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tr-TR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tr-TR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tr-TR" dirty="0"/>
            </a:p>
          </p:txBody>
        </p:sp>
      </p:grp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A0D5AA55-0788-83A1-1E60-A50CAB387B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60657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799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09C8-ADFA-4836-C774-BB51805C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Setini Nasıl Hazırladık?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CE05-A303-1832-05B8-A6F2F86B3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53815"/>
            <a:ext cx="10018713" cy="3124201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tr-TR" dirty="0"/>
              <a:t>Web </a:t>
            </a:r>
            <a:r>
              <a:rPr lang="tr-TR" dirty="0" err="1"/>
              <a:t>scraping</a:t>
            </a:r>
            <a:r>
              <a:rPr lang="tr-TR" dirty="0"/>
              <a:t> kütüphanelerinden </a:t>
            </a:r>
            <a:r>
              <a:rPr lang="tr-TR" b="1" dirty="0"/>
              <a:t>«</a:t>
            </a:r>
            <a:r>
              <a:rPr lang="tr-TR" b="1" dirty="0" err="1"/>
              <a:t>Selenium</a:t>
            </a:r>
            <a:r>
              <a:rPr lang="tr-TR" b="1" dirty="0"/>
              <a:t>» </a:t>
            </a:r>
            <a:r>
              <a:rPr lang="tr-TR" dirty="0"/>
              <a:t>ve </a:t>
            </a:r>
            <a:r>
              <a:rPr lang="tr-TR" b="1" dirty="0"/>
              <a:t>«</a:t>
            </a:r>
            <a:r>
              <a:rPr lang="tr-TR" b="1" dirty="0" err="1"/>
              <a:t>BeautifulSoup</a:t>
            </a:r>
            <a:r>
              <a:rPr lang="tr-TR" b="1" dirty="0"/>
              <a:t>» </a:t>
            </a:r>
            <a:r>
              <a:rPr lang="tr-TR" dirty="0"/>
              <a:t>yardımı ile Trendyol sitesindeki akıllı cep telefonlarına ait linklere ulaştık. </a:t>
            </a:r>
          </a:p>
          <a:p>
            <a:pPr marL="457200" indent="-457200" algn="just">
              <a:buFont typeface="+mj-lt"/>
              <a:buAutoNum type="arabicPeriod"/>
            </a:pPr>
            <a:endParaRPr lang="tr-TR" dirty="0"/>
          </a:p>
          <a:p>
            <a:pPr marL="457200" indent="-457200" algn="just">
              <a:buFont typeface="+mj-lt"/>
              <a:buAutoNum type="arabicPeriod"/>
            </a:pPr>
            <a:r>
              <a:rPr lang="tr-TR" dirty="0"/>
              <a:t>Toplam 1.275 adet telefon linkimiz ve bu linklerdeki veriler artık hazır. Sıra </a:t>
            </a:r>
            <a:r>
              <a:rPr lang="tr-TR" dirty="0" err="1"/>
              <a:t>featura</a:t>
            </a:r>
            <a:r>
              <a:rPr lang="tr-TR" dirty="0"/>
              <a:t> </a:t>
            </a:r>
            <a:r>
              <a:rPr lang="tr-TR" dirty="0" err="1"/>
              <a:t>ları</a:t>
            </a:r>
            <a:r>
              <a:rPr lang="tr-TR" dirty="0"/>
              <a:t> elde etmekte.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EB6E3-26A6-0DE3-7C33-E27974FD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105" y="4959867"/>
            <a:ext cx="5143124" cy="15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09C8-ADFA-4836-C774-BB51805C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tr-TR" dirty="0" err="1"/>
              <a:t>Features</a:t>
            </a:r>
            <a:r>
              <a:rPr lang="tr-TR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7D379-986C-4D2B-F9AF-4593D6E5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62" y="1047540"/>
            <a:ext cx="2200582" cy="56205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CF5EF6-8001-7E05-88D2-F955302E0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308" y="2431361"/>
            <a:ext cx="4299586" cy="3124201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tr-TR" sz="1800" dirty="0"/>
              <a:t>22 kolondan oluşan </a:t>
            </a:r>
            <a:r>
              <a:rPr lang="tr-TR" sz="1800" dirty="0" err="1"/>
              <a:t>feature</a:t>
            </a:r>
            <a:r>
              <a:rPr lang="tr-TR" sz="1800" dirty="0"/>
              <a:t> setimiz hazır.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1800" dirty="0"/>
              <a:t>Ancak boş değerler ile başa çıkmamız lazım.</a:t>
            </a:r>
          </a:p>
          <a:p>
            <a:pPr marL="457200" indent="-457200" algn="just">
              <a:buFont typeface="+mj-lt"/>
              <a:buAutoNum type="arabicPeriod"/>
            </a:pPr>
            <a:endParaRPr lang="tr-TR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498FFA-ACB1-AA40-3A58-09F692015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762" y="1710397"/>
            <a:ext cx="4544059" cy="50775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23B40-50FB-2201-D481-E38596E1DDD2}"/>
              </a:ext>
            </a:extLst>
          </p:cNvPr>
          <p:cNvSpPr/>
          <p:nvPr/>
        </p:nvSpPr>
        <p:spPr>
          <a:xfrm>
            <a:off x="3041780" y="2883159"/>
            <a:ext cx="671804" cy="31724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BF1D2-DE10-F374-4D9C-39AB27B579D5}"/>
              </a:ext>
            </a:extLst>
          </p:cNvPr>
          <p:cNvSpPr/>
          <p:nvPr/>
        </p:nvSpPr>
        <p:spPr>
          <a:xfrm>
            <a:off x="3033108" y="3365051"/>
            <a:ext cx="1141727" cy="31102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F47AA-3EDB-1E2C-2811-5CF42D7FAA9A}"/>
              </a:ext>
            </a:extLst>
          </p:cNvPr>
          <p:cNvSpPr/>
          <p:nvPr/>
        </p:nvSpPr>
        <p:spPr>
          <a:xfrm>
            <a:off x="3070053" y="4175449"/>
            <a:ext cx="2139257" cy="63740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34EA1B-9B12-5251-7B7E-755BE586B69A}"/>
              </a:ext>
            </a:extLst>
          </p:cNvPr>
          <p:cNvSpPr/>
          <p:nvPr/>
        </p:nvSpPr>
        <p:spPr>
          <a:xfrm>
            <a:off x="3099686" y="5635645"/>
            <a:ext cx="1647805" cy="1655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30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09C8-ADFA-4836-C774-BB51805C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tr-TR" dirty="0" err="1"/>
              <a:t>Null</a:t>
            </a:r>
            <a:r>
              <a:rPr lang="tr-TR" dirty="0"/>
              <a:t> değerler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1C3B9-5E01-1F73-738C-79791B2BBA9B}"/>
              </a:ext>
            </a:extLst>
          </p:cNvPr>
          <p:cNvSpPr txBox="1"/>
          <p:nvPr/>
        </p:nvSpPr>
        <p:spPr>
          <a:xfrm>
            <a:off x="1758155" y="1621180"/>
            <a:ext cx="9471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/>
              <a:t>«model» </a:t>
            </a:r>
            <a:r>
              <a:rPr lang="tr-TR" dirty="0"/>
              <a:t>kolonu çok fazla </a:t>
            </a:r>
            <a:r>
              <a:rPr lang="tr-TR" dirty="0" err="1"/>
              <a:t>nan</a:t>
            </a:r>
            <a:r>
              <a:rPr lang="tr-TR" dirty="0"/>
              <a:t> değer içeriyor ve model isimlerinin fiyat etkisi olmayacağından bu kolonu silerek işe başlayalım ve tekrar boş değer kontrolü yapalım.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868BE1-7138-D242-BF07-D1CE79B1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43" y="2415064"/>
            <a:ext cx="3810532" cy="35056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20B93-F404-279F-6FCF-C67F7C70886A}"/>
              </a:ext>
            </a:extLst>
          </p:cNvPr>
          <p:cNvSpPr txBox="1"/>
          <p:nvPr/>
        </p:nvSpPr>
        <p:spPr>
          <a:xfrm>
            <a:off x="6400800" y="2773614"/>
            <a:ext cx="49522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/>
              <a:t>Kalan boş değer sayımız veri toplamına bakıldığında görece az olduğu için artık tüm boş değerleri silebiliriz.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/>
              <a:t>Nihayetinde içinde boş değer olmayan bir 1.143 satırlık bir veri setimiz var.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/>
              <a:t>Artık model oluşturmaya başlayabiliriz.</a:t>
            </a:r>
          </a:p>
        </p:txBody>
      </p:sp>
    </p:spTree>
    <p:extLst>
      <p:ext uri="{BB962C8B-B14F-4D97-AF65-F5344CB8AC3E}">
        <p14:creationId xmlns:p14="http://schemas.microsoft.com/office/powerpoint/2010/main" val="267685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09C8-ADFA-4836-C774-BB51805C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&amp; </a:t>
            </a:r>
            <a:r>
              <a:rPr lang="tr-TR" dirty="0" err="1"/>
              <a:t>Engineering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20B93-F404-279F-6FCF-C67F7C70886A}"/>
              </a:ext>
            </a:extLst>
          </p:cNvPr>
          <p:cNvSpPr txBox="1"/>
          <p:nvPr/>
        </p:nvSpPr>
        <p:spPr>
          <a:xfrm>
            <a:off x="9285223" y="1387764"/>
            <a:ext cx="27286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/>
              <a:t>«</a:t>
            </a:r>
            <a:r>
              <a:rPr lang="tr-TR" b="1" dirty="0" err="1"/>
              <a:t>ana_kam_coz</a:t>
            </a:r>
            <a:r>
              <a:rPr lang="tr-TR" b="1" dirty="0"/>
              <a:t>» </a:t>
            </a:r>
            <a:r>
              <a:rPr lang="tr-TR" dirty="0"/>
              <a:t>ve</a:t>
            </a:r>
            <a:r>
              <a:rPr lang="tr-TR" b="1" dirty="0"/>
              <a:t> «</a:t>
            </a:r>
            <a:r>
              <a:rPr lang="tr-TR" b="1" dirty="0" err="1"/>
              <a:t>on_kam_coz</a:t>
            </a:r>
            <a:r>
              <a:rPr lang="tr-TR" b="1" dirty="0"/>
              <a:t>» </a:t>
            </a:r>
            <a:r>
              <a:rPr lang="tr-TR" dirty="0"/>
              <a:t>arasındaki korelasyon %100. Bunlardan birini eleyelim.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/>
              <a:t>«Garanti süresi» </a:t>
            </a:r>
            <a:r>
              <a:rPr lang="tr-TR" dirty="0"/>
              <a:t>ise tüm telefonlarda aynı olduğu için açıklayıcı bir değişken değil, bunu da eleyelim.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10668-CA30-89D4-9B57-1F7359321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265781"/>
            <a:ext cx="7542089" cy="4702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5A2EC3-F487-8B86-E46C-16B15F2E78F2}"/>
              </a:ext>
            </a:extLst>
          </p:cNvPr>
          <p:cNvSpPr/>
          <p:nvPr/>
        </p:nvSpPr>
        <p:spPr>
          <a:xfrm>
            <a:off x="5840963" y="4501125"/>
            <a:ext cx="458237" cy="274076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1353D-747E-DFF4-7A67-16D35976F1C5}"/>
              </a:ext>
            </a:extLst>
          </p:cNvPr>
          <p:cNvSpPr/>
          <p:nvPr/>
        </p:nvSpPr>
        <p:spPr>
          <a:xfrm>
            <a:off x="6990890" y="4978400"/>
            <a:ext cx="458237" cy="544944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96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09C8-ADFA-4836-C774-BB51805C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&amp; </a:t>
            </a:r>
            <a:r>
              <a:rPr lang="tr-TR" dirty="0" err="1"/>
              <a:t>Engineering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20B93-F404-279F-6FCF-C67F7C70886A}"/>
              </a:ext>
            </a:extLst>
          </p:cNvPr>
          <p:cNvSpPr txBox="1"/>
          <p:nvPr/>
        </p:nvSpPr>
        <p:spPr>
          <a:xfrm>
            <a:off x="6846823" y="2551837"/>
            <a:ext cx="48594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/>
              <a:t>Hedef değişkenimiz olan «fiyat» değişkeninin logaritmasını alarak dağılımı normale yakın hale getirelim ve sayısal değişkenler üzerinden model için ilk versiyonu oluşturalım.</a:t>
            </a:r>
            <a:endParaRPr lang="tr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F5B7A-09CD-58A6-FDA7-523965CC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282353"/>
            <a:ext cx="3227305" cy="52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6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09C8-ADFA-4836-C774-BB51805C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&amp; </a:t>
            </a:r>
            <a:r>
              <a:rPr lang="tr-TR" dirty="0" err="1"/>
              <a:t>Engineering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20B93-F404-279F-6FCF-C67F7C70886A}"/>
              </a:ext>
            </a:extLst>
          </p:cNvPr>
          <p:cNvSpPr txBox="1"/>
          <p:nvPr/>
        </p:nvSpPr>
        <p:spPr>
          <a:xfrm>
            <a:off x="6846823" y="2551837"/>
            <a:ext cx="48594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/>
              <a:t>R </a:t>
            </a:r>
            <a:r>
              <a:rPr lang="tr-TR" b="1" dirty="0" err="1"/>
              <a:t>score</a:t>
            </a:r>
            <a:r>
              <a:rPr lang="tr-TR" b="1" dirty="0"/>
              <a:t> %64,3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 err="1"/>
              <a:t>Adjusted</a:t>
            </a:r>
            <a:r>
              <a:rPr lang="tr-TR" b="1" dirty="0"/>
              <a:t> R </a:t>
            </a:r>
            <a:r>
              <a:rPr lang="tr-TR" b="1" dirty="0" err="1"/>
              <a:t>score</a:t>
            </a:r>
            <a:r>
              <a:rPr lang="tr-TR" b="1" dirty="0"/>
              <a:t> %63,9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b="1" dirty="0"/>
          </a:p>
          <a:p>
            <a:r>
              <a:rPr lang="tr-TR" b="1" dirty="0"/>
              <a:t>Başlangıç için fena olmasa da daha iyileştirilmeye ihtiyacı var.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0D0C1-7585-D807-423A-5FA26ED4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50" y="1211143"/>
            <a:ext cx="2951470" cy="54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2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09C8-ADFA-4836-C774-BB51805C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&amp; </a:t>
            </a:r>
            <a:r>
              <a:rPr lang="tr-TR" dirty="0" err="1"/>
              <a:t>Engineering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20B93-F404-279F-6FCF-C67F7C70886A}"/>
              </a:ext>
            </a:extLst>
          </p:cNvPr>
          <p:cNvSpPr txBox="1"/>
          <p:nvPr/>
        </p:nvSpPr>
        <p:spPr>
          <a:xfrm>
            <a:off x="2104526" y="1552063"/>
            <a:ext cx="97266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/>
              <a:t>Veri setimizdeki sayısal olmayan değerlerden </a:t>
            </a:r>
            <a:r>
              <a:rPr lang="tr-TR" b="1" dirty="0"/>
              <a:t>«markalar» , «işletim sistemi» </a:t>
            </a:r>
            <a:r>
              <a:rPr lang="tr-TR" dirty="0"/>
              <a:t>ve</a:t>
            </a:r>
            <a:r>
              <a:rPr lang="tr-TR" b="1" dirty="0"/>
              <a:t> «renk» </a:t>
            </a:r>
            <a:r>
              <a:rPr lang="tr-TR" dirty="0"/>
              <a:t>kolonları için </a:t>
            </a:r>
            <a:r>
              <a:rPr lang="tr-TR" b="1" dirty="0"/>
              <a:t>«</a:t>
            </a:r>
            <a:r>
              <a:rPr lang="tr-TR" b="1" dirty="0" err="1"/>
              <a:t>getdummies</a:t>
            </a:r>
            <a:r>
              <a:rPr lang="tr-TR" b="1" dirty="0"/>
              <a:t>» </a:t>
            </a:r>
            <a:r>
              <a:rPr lang="tr-TR" dirty="0"/>
              <a:t>yöntemi ile dönüştürme işlemi yapalım.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/>
              <a:t>Modelimizi tekrar eğitelim.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EE45-FE99-865B-35BB-A5C4F9F46DDB}"/>
              </a:ext>
            </a:extLst>
          </p:cNvPr>
          <p:cNvSpPr txBox="1"/>
          <p:nvPr/>
        </p:nvSpPr>
        <p:spPr>
          <a:xfrm>
            <a:off x="6825006" y="3323720"/>
            <a:ext cx="4869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/>
              <a:t>Modelin başarısı oldukça yükseldi. Daha </a:t>
            </a:r>
            <a:r>
              <a:rPr lang="tr-TR" dirty="0" err="1"/>
              <a:t>iyisinii</a:t>
            </a:r>
            <a:r>
              <a:rPr lang="tr-TR" dirty="0"/>
              <a:t> yapabilir miyiz?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0D3F03-58E2-ABF7-09A3-43A8C75C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11" y="3048197"/>
            <a:ext cx="3505689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89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</TotalTime>
  <Words>390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Parallax</vt:lpstr>
      <vt:lpstr>TAKIM – 4   Proje 2 - Web'den kazıdığımız bilgileri kullanarak lineer regresyon modelleri ile cep telefonu fiyat tahmini yapılması  </vt:lpstr>
      <vt:lpstr>PowerPoint Presentation</vt:lpstr>
      <vt:lpstr>Veri Setini Nasıl Hazırladık?</vt:lpstr>
      <vt:lpstr>Features </vt:lpstr>
      <vt:lpstr>Null değerler </vt:lpstr>
      <vt:lpstr>Feature Selection &amp; Engineering</vt:lpstr>
      <vt:lpstr>Feature Selection &amp; Engineering</vt:lpstr>
      <vt:lpstr>Feature Selection &amp; Engineering</vt:lpstr>
      <vt:lpstr>Feature Selection &amp; Engineering</vt:lpstr>
      <vt:lpstr>Feature Selection &amp; Engineering</vt:lpstr>
      <vt:lpstr>Teşekkürler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TAKIM – 4   Proje 2 - Web'den kazıdığımız bilgileri kullanarak filmler, sporlar veya kategoriler hakkında bilgi edinebileceğimiz doğrusal regresyon modellerinin oluşturulması   </dc:title>
  <dc:creator>Bahar Inan</dc:creator>
  <cp:lastModifiedBy>Bahar Inan</cp:lastModifiedBy>
  <cp:revision>14</cp:revision>
  <dcterms:created xsi:type="dcterms:W3CDTF">2023-08-22T11:02:39Z</dcterms:created>
  <dcterms:modified xsi:type="dcterms:W3CDTF">2023-08-22T12:25:54Z</dcterms:modified>
</cp:coreProperties>
</file>