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9" r:id="rId2"/>
    <p:sldId id="258" r:id="rId3"/>
    <p:sldId id="260" r:id="rId4"/>
    <p:sldId id="261" r:id="rId5"/>
    <p:sldId id="263" r:id="rId6"/>
    <p:sldId id="262" r:id="rId7"/>
    <p:sldId id="269" r:id="rId8"/>
    <p:sldId id="264" r:id="rId9"/>
    <p:sldId id="265" r:id="rId10"/>
    <p:sldId id="266" r:id="rId11"/>
    <p:sldId id="267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70485-9E2E-45DF-AA9C-F790FEFC8A76}" type="datetimeFigureOut">
              <a:rPr lang="tr-TR" smtClean="0"/>
              <a:t>14.07.2023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98F1E-81E0-4C09-8448-E6A2EE4AD087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4635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98F1E-81E0-4C09-8448-E6A2EE4AD08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29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/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/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../Downloads/MTA_SubwayHourlyRidership_DataDictionary.pdf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18482"/>
            <a:ext cx="12190869" cy="685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754575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MTA </a:t>
            </a:r>
            <a:r>
              <a:rPr lang="tr-TR" dirty="0" err="1"/>
              <a:t>Turnstile</a:t>
            </a:r>
            <a:r>
              <a:rPr lang="tr-TR" dirty="0"/>
              <a:t>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234250"/>
            <a:ext cx="5448180" cy="1655762"/>
          </a:xfrm>
        </p:spPr>
        <p:txBody>
          <a:bodyPr>
            <a:normAutofit/>
          </a:bodyPr>
          <a:lstStyle/>
          <a:p>
            <a:pPr algn="l"/>
            <a:r>
              <a:rPr lang="tr-TR" b="1" dirty="0" err="1"/>
              <a:t>Exploring</a:t>
            </a:r>
            <a:r>
              <a:rPr lang="tr-TR" b="1" dirty="0"/>
              <a:t> </a:t>
            </a:r>
            <a:r>
              <a:rPr lang="tr-TR" b="1" dirty="0" err="1"/>
              <a:t>Subway</a:t>
            </a:r>
            <a:r>
              <a:rPr lang="tr-TR" b="1" dirty="0"/>
              <a:t> </a:t>
            </a:r>
            <a:r>
              <a:rPr lang="tr-TR" b="1" dirty="0" err="1"/>
              <a:t>Traffic</a:t>
            </a:r>
            <a:r>
              <a:rPr lang="tr-TR" b="1" dirty="0"/>
              <a:t> </a:t>
            </a:r>
          </a:p>
          <a:p>
            <a:pPr algn="l"/>
            <a:r>
              <a:rPr lang="tr-TR" b="1" dirty="0" err="1"/>
              <a:t>for</a:t>
            </a:r>
            <a:r>
              <a:rPr lang="tr-TR" b="1" dirty="0"/>
              <a:t> Street </a:t>
            </a:r>
            <a:r>
              <a:rPr lang="tr-TR" b="1" dirty="0" err="1"/>
              <a:t>Engagement</a:t>
            </a:r>
            <a:r>
              <a:rPr lang="tr-TR" b="1" dirty="0"/>
              <a:t> of </a:t>
            </a:r>
          </a:p>
          <a:p>
            <a:pPr algn="l"/>
            <a:r>
              <a:rPr lang="tr-TR" b="1" dirty="0"/>
              <a:t>WTWY </a:t>
            </a:r>
            <a:r>
              <a:rPr lang="tr-TR" b="1" dirty="0" err="1"/>
              <a:t>Associaton</a:t>
            </a:r>
            <a:endParaRPr lang="tr-TR" b="1" dirty="0"/>
          </a:p>
        </p:txBody>
      </p:sp>
      <p:sp>
        <p:nvSpPr>
          <p:cNvPr id="6" name="Subtitle 2"/>
          <p:cNvSpPr txBox="1"/>
          <p:nvPr/>
        </p:nvSpPr>
        <p:spPr>
          <a:xfrm>
            <a:off x="9449515" y="4799708"/>
            <a:ext cx="264335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Team </a:t>
            </a:r>
            <a:r>
              <a:rPr lang="tr-TR" sz="1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endParaRPr lang="tr-TR" sz="1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Bahar TURGUT İNAN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Murat TOPÇUOĞLU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Elif ERDAL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Berk EYÜBOĞLU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Selçuk TÜRK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7238" y="32763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56615" y="355600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561" y="1328293"/>
            <a:ext cx="5045105" cy="25697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537" y="4161612"/>
            <a:ext cx="4716427" cy="2592629"/>
          </a:xfrm>
          <a:prstGeom prst="rect">
            <a:avLst/>
          </a:prstGeom>
        </p:spPr>
      </p:pic>
      <p:pic>
        <p:nvPicPr>
          <p:cNvPr id="8" name="Picture 7" descr="grand_pi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28" y="1328293"/>
            <a:ext cx="3133725" cy="2615565"/>
          </a:xfrm>
          <a:prstGeom prst="rect">
            <a:avLst/>
          </a:prstGeom>
        </p:spPr>
      </p:pic>
      <p:pic>
        <p:nvPicPr>
          <p:cNvPr id="9" name="Picture 8" descr="herald_pi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473" y="4135755"/>
            <a:ext cx="3134360" cy="24276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22108" y="2425105"/>
            <a:ext cx="2993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200" b="1" dirty="0" err="1"/>
              <a:t>The</a:t>
            </a:r>
            <a:r>
              <a:rPr lang="tr-TR" sz="1200" b="1" dirty="0"/>
              <a:t> </a:t>
            </a:r>
            <a:r>
              <a:rPr lang="tr-TR" sz="1200" b="1" dirty="0" err="1"/>
              <a:t>other</a:t>
            </a:r>
            <a:r>
              <a:rPr lang="tr-TR" sz="1200" b="1" dirty="0"/>
              <a:t> two </a:t>
            </a:r>
            <a:r>
              <a:rPr lang="tr-TR" sz="1200" b="1" dirty="0" err="1"/>
              <a:t>stations</a:t>
            </a:r>
            <a:r>
              <a:rPr lang="tr-TR" sz="1200" b="1" dirty="0"/>
              <a:t> </a:t>
            </a:r>
            <a:r>
              <a:rPr lang="tr-TR" sz="1200" b="1" dirty="0" err="1"/>
              <a:t>also</a:t>
            </a:r>
            <a:r>
              <a:rPr lang="tr-TR" sz="1200" b="1" dirty="0"/>
              <a:t> </a:t>
            </a:r>
            <a:r>
              <a:rPr lang="tr-TR" sz="1200" b="1" dirty="0" err="1"/>
              <a:t>have</a:t>
            </a:r>
            <a:r>
              <a:rPr lang="tr-TR" sz="1200" b="1" dirty="0"/>
              <a:t> </a:t>
            </a:r>
            <a:r>
              <a:rPr lang="tr-TR" sz="1200" b="1" dirty="0" err="1"/>
              <a:t>the</a:t>
            </a:r>
            <a:r>
              <a:rPr lang="tr-TR" sz="1200" b="1" dirty="0"/>
              <a:t> </a:t>
            </a:r>
            <a:r>
              <a:rPr lang="tr-TR" sz="1200" b="1" dirty="0" err="1"/>
              <a:t>same</a:t>
            </a:r>
            <a:r>
              <a:rPr lang="tr-TR" sz="1200" b="1" dirty="0"/>
              <a:t> </a:t>
            </a:r>
            <a:r>
              <a:rPr lang="tr-TR" sz="1200" b="1" dirty="0" err="1"/>
              <a:t>results</a:t>
            </a:r>
            <a:r>
              <a:rPr lang="tr-TR" sz="1200" b="1" dirty="0"/>
              <a:t> as Times Sq-42 St.</a:t>
            </a:r>
          </a:p>
          <a:p>
            <a:pPr algn="just"/>
            <a:endParaRPr lang="tr-TR" sz="1200" b="1" dirty="0"/>
          </a:p>
          <a:p>
            <a:pPr algn="just"/>
            <a:endParaRPr lang="tr-TR" sz="1200" b="1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tr-TR" sz="1200" b="1" dirty="0"/>
              <a:t> </a:t>
            </a:r>
            <a:r>
              <a:rPr lang="tr-TR" sz="1200" b="1" dirty="0" err="1"/>
              <a:t>Wednesday</a:t>
            </a:r>
            <a:endParaRPr lang="tr-TR" sz="1200" b="1" dirty="0"/>
          </a:p>
          <a:p>
            <a:pPr algn="just"/>
            <a:endParaRPr lang="tr-TR" sz="700" b="1" dirty="0"/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tr-TR" sz="1200" b="1" dirty="0"/>
              <a:t>17:00 - 19:00</a:t>
            </a:r>
            <a:endParaRPr lang="tr-TR" sz="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466344" y="508275"/>
            <a:ext cx="10529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 &amp; Recommendations</a:t>
            </a:r>
          </a:p>
        </p:txBody>
      </p:sp>
      <p:sp>
        <p:nvSpPr>
          <p:cNvPr id="33" name="Freeform: Shap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85" y="1984443"/>
            <a:ext cx="3831496" cy="327340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TextBox 19"/>
          <p:cNvSpPr txBox="1"/>
          <p:nvPr/>
        </p:nvSpPr>
        <p:spPr>
          <a:xfrm>
            <a:off x="5179016" y="1984443"/>
            <a:ext cx="6174784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290" lvl="1" indent="-228600" algn="just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busiest three stations </a:t>
            </a:r>
            <a:r>
              <a:rPr lang="en-US" sz="1600" b="1" dirty="0"/>
              <a:t>(Times Sq-42 St, Grand Central-42 St,34 St- Herald Sq) </a:t>
            </a:r>
            <a:r>
              <a:rPr lang="en-US" sz="1600" dirty="0"/>
              <a:t>have the most ridership on </a:t>
            </a:r>
            <a:r>
              <a:rPr lang="en-US" sz="1600" b="1" dirty="0"/>
              <a:t>Wednesdays between 17:00 and 19:00.</a:t>
            </a:r>
            <a:r>
              <a:rPr lang="en-US" sz="1600" dirty="0"/>
              <a:t> So the street teams should be located around those stations at that day and time.</a:t>
            </a:r>
            <a:endParaRPr lang="tr-TR" sz="1600" dirty="0"/>
          </a:p>
          <a:p>
            <a:pPr marL="313690" lvl="1" algn="just" defTabSz="914400">
              <a:lnSpc>
                <a:spcPct val="150000"/>
              </a:lnSpc>
              <a:spcAft>
                <a:spcPts val="600"/>
              </a:spcAft>
            </a:pPr>
            <a:endParaRPr lang="en-US" sz="1600" dirty="0"/>
          </a:p>
          <a:p>
            <a:pPr marL="542290" lvl="1" indent="-228600" algn="just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In addition Friday and Thursday have a significant number of ridership between 19:00 and 23:00. If the association has more </a:t>
            </a:r>
            <a:r>
              <a:rPr lang="tr-TR" sz="1600" dirty="0"/>
              <a:t>s</a:t>
            </a:r>
            <a:r>
              <a:rPr lang="en-US" sz="1600" dirty="0" err="1"/>
              <a:t>treet</a:t>
            </a:r>
            <a:r>
              <a:rPr lang="en-US" sz="1600" dirty="0"/>
              <a:t> teams, they can be located around the stations on those times.</a:t>
            </a:r>
          </a:p>
          <a:p>
            <a:pPr indent="-228600" algn="just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466344" y="508275"/>
            <a:ext cx="10529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535" y="1963390"/>
            <a:ext cx="6466075" cy="2378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2290" lvl="1" indent="-228600" algn="just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00" dirty="0" err="1"/>
              <a:t>Exploring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areas</a:t>
            </a:r>
            <a:r>
              <a:rPr lang="tr-TR" sz="1600" dirty="0"/>
              <a:t> </a:t>
            </a:r>
            <a:r>
              <a:rPr lang="tr-TR" sz="1600" dirty="0" err="1"/>
              <a:t>where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population</a:t>
            </a:r>
            <a:r>
              <a:rPr lang="tr-TR" sz="1600" dirty="0"/>
              <a:t> of </a:t>
            </a:r>
            <a:r>
              <a:rPr lang="en-US" sz="1600" b="1" dirty="0"/>
              <a:t>women working in tech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high</a:t>
            </a:r>
            <a:r>
              <a:rPr lang="tr-TR" sz="1600" dirty="0"/>
              <a:t>.</a:t>
            </a:r>
          </a:p>
          <a:p>
            <a:pPr marL="542290" lvl="1" indent="-228600" algn="just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increasing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amount</a:t>
            </a:r>
            <a:r>
              <a:rPr lang="tr-TR" sz="1600" dirty="0"/>
              <a:t> of </a:t>
            </a:r>
            <a:r>
              <a:rPr lang="tr-TR" sz="1600" dirty="0" err="1"/>
              <a:t>donation</a:t>
            </a:r>
            <a:r>
              <a:rPr lang="tr-TR" sz="1600" dirty="0"/>
              <a:t> </a:t>
            </a:r>
            <a:r>
              <a:rPr lang="tr-TR" sz="1600" dirty="0" err="1"/>
              <a:t>we</a:t>
            </a:r>
            <a:r>
              <a:rPr lang="tr-TR" sz="1600" dirty="0"/>
              <a:t> can u</a:t>
            </a:r>
            <a:r>
              <a:rPr lang="en-US" sz="1600" dirty="0"/>
              <a:t>se additional data to target individuals w</a:t>
            </a:r>
            <a:r>
              <a:rPr lang="tr-TR" sz="1600" dirty="0" err="1"/>
              <a:t>ho</a:t>
            </a:r>
            <a:r>
              <a:rPr lang="tr-TR" sz="1600" dirty="0"/>
              <a:t> has </a:t>
            </a:r>
            <a:r>
              <a:rPr lang="tr-TR" sz="1600" b="1" dirty="0" err="1"/>
              <a:t>high</a:t>
            </a:r>
            <a:r>
              <a:rPr lang="tr-TR" sz="1600" b="1" dirty="0"/>
              <a:t>  </a:t>
            </a:r>
            <a:r>
              <a:rPr lang="tr-TR" sz="1600" b="1" dirty="0" err="1"/>
              <a:t>income</a:t>
            </a:r>
            <a:r>
              <a:rPr lang="tr-TR" sz="1600" dirty="0"/>
              <a:t>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BB579-9622-D050-D498-AFEE2B28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769" y="1084321"/>
            <a:ext cx="3009900" cy="3261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A2DC3-23F0-6C0B-DDB0-640802FE9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963" y="846802"/>
            <a:ext cx="737957" cy="6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1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77A51-B9E8-1F91-22A6-35546C628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243"/>
            <a:ext cx="12192000" cy="65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5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eeform: Shape 1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Freeform: Shape 1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1" name="Rectangle 1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1" name="Picture 135" descr="Complex maths formulae on a blackboard"/>
          <p:cNvPicPr>
            <a:picLocks noChangeAspect="1"/>
          </p:cNvPicPr>
          <p:nvPr/>
        </p:nvPicPr>
        <p:blipFill rotWithShape="1">
          <a:blip r:embed="rId2"/>
          <a:srcRect l="19848" r="7046"/>
          <a:stretch>
            <a:fillRect/>
          </a:stretch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63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 txBox="1"/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8200" y="1825625"/>
            <a:ext cx="5393361" cy="140220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normAutofit fontScale="92500"/>
          </a:bodyPr>
          <a:lstStyle/>
          <a:p>
            <a:pPr marR="0" lvl="0" algn="just" defTabSz="9144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tr-TR" sz="2000" dirty="0"/>
              <a:t>Choosing the optimum placement of street teams at the subway entrances to maximize the participation and donation rate to the gala.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838200" y="365125"/>
            <a:ext cx="539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38200" y="365125"/>
            <a:ext cx="53875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825625"/>
            <a:ext cx="5387502" cy="43513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lang="en-US" altLang="tr-TR" b="1" dirty="0"/>
              <a:t>Data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dirty="0"/>
              <a:t>MTA Turnstile Data </a:t>
            </a:r>
            <a:endParaRPr lang="tr-TR" altLang="tr-TR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sz="1400" dirty="0" err="1"/>
              <a:t>MTA_Subway_Hourly_Ridership</a:t>
            </a:r>
            <a:r>
              <a:rPr lang="en-US" altLang="tr-TR" sz="1400" dirty="0"/>
              <a:t> (March’23 – May’23)</a:t>
            </a:r>
            <a:endParaRPr lang="tr-TR" altLang="tr-TR" sz="1400" dirty="0"/>
          </a:p>
          <a:p>
            <a:pPr lvl="1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sz="1050" b="1" dirty="0" err="1">
                <a:hlinkClick r:id="rId3" action="ppaction://hlinkfile"/>
              </a:rPr>
              <a:t>Click</a:t>
            </a:r>
            <a:r>
              <a:rPr lang="tr-TR" altLang="tr-TR" sz="1050" b="1" dirty="0">
                <a:hlinkClick r:id="rId3" action="ppaction://hlinkfile"/>
              </a:rPr>
              <a:t> here </a:t>
            </a:r>
            <a:r>
              <a:rPr lang="tr-TR" altLang="tr-TR" sz="1050" b="1" dirty="0" err="1">
                <a:hlinkClick r:id="rId3" action="ppaction://hlinkfile"/>
              </a:rPr>
              <a:t>for</a:t>
            </a:r>
            <a:r>
              <a:rPr lang="tr-TR" altLang="tr-TR" sz="1050" b="1" dirty="0">
                <a:hlinkClick r:id="rId3" action="ppaction://hlinkfile"/>
              </a:rPr>
              <a:t> data </a:t>
            </a:r>
            <a:r>
              <a:rPr lang="tr-TR" altLang="tr-TR" sz="1050" b="1" dirty="0" err="1">
                <a:hlinkClick r:id="rId3" action="ppaction://hlinkfile"/>
              </a:rPr>
              <a:t>dictionary</a:t>
            </a:r>
            <a:endParaRPr lang="en-US" altLang="tr-TR" sz="1050" b="1" dirty="0"/>
          </a:p>
          <a:p>
            <a:pPr marR="0" lvl="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tr-TR" dirty="0"/>
          </a:p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tr-TR" b="1" dirty="0"/>
              <a:t>Tools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Jupyter</a:t>
            </a:r>
            <a:r>
              <a:rPr lang="en-US" altLang="tr-TR" dirty="0"/>
              <a:t> Notebook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/>
              <a:t>Pandas</a:t>
            </a:r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Numpy</a:t>
            </a:r>
            <a:endParaRPr lang="en-US" altLang="tr-TR" dirty="0"/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tr-TR" dirty="0" err="1"/>
              <a:t>Mathplotlib</a:t>
            </a:r>
            <a:endParaRPr lang="tr-TR" altLang="tr-TR" b="1" dirty="0"/>
          </a:p>
          <a:p>
            <a:pPr marL="342900" indent="-228600"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tr-TR" dirty="0" err="1"/>
              <a:t>Seaborn</a:t>
            </a:r>
            <a:endParaRPr lang="en-US" altLang="tr-TR" dirty="0"/>
          </a:p>
        </p:txBody>
      </p:sp>
      <p:sp>
        <p:nvSpPr>
          <p:cNvPr id="3" name="Subtitle 2"/>
          <p:cNvSpPr txBox="1"/>
          <p:nvPr/>
        </p:nvSpPr>
        <p:spPr>
          <a:xfrm>
            <a:off x="807640" y="185816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61" y="3697139"/>
            <a:ext cx="683064" cy="6782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49" y="4500952"/>
            <a:ext cx="1271840" cy="6151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615" y="4241560"/>
            <a:ext cx="1050916" cy="3461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350" y="5132689"/>
            <a:ext cx="1302501" cy="268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3372" y="5428476"/>
            <a:ext cx="1302499" cy="3274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9779" y="2050563"/>
            <a:ext cx="1130595" cy="1161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 s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Wrong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Data?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9847" y="1511770"/>
            <a:ext cx="11149330" cy="440499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normAutofit fontScale="92500"/>
          </a:bodyPr>
          <a:lstStyle/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400" dirty="0" err="1"/>
              <a:t>The</a:t>
            </a:r>
            <a:r>
              <a:rPr lang="tr-TR" altLang="tr-TR" sz="1400" dirty="0"/>
              <a:t> gala </a:t>
            </a:r>
            <a:r>
              <a:rPr lang="tr-TR" altLang="tr-TR" sz="1400" dirty="0" err="1"/>
              <a:t>will</a:t>
            </a:r>
            <a:r>
              <a:rPr lang="tr-TR" altLang="tr-TR" sz="1400" dirty="0"/>
              <a:t> be </a:t>
            </a:r>
            <a:r>
              <a:rPr lang="tr-TR" altLang="tr-TR" sz="1400" dirty="0" err="1"/>
              <a:t>held</a:t>
            </a:r>
            <a:r>
              <a:rPr lang="tr-TR" altLang="tr-TR" sz="1400" dirty="0"/>
              <a:t> on </a:t>
            </a:r>
            <a:r>
              <a:rPr lang="tr-TR" altLang="tr-TR" sz="1400" dirty="0" err="1"/>
              <a:t>summer</a:t>
            </a:r>
            <a:r>
              <a:rPr lang="tr-TR" altLang="tr-TR" sz="1400" dirty="0"/>
              <a:t>,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can </a:t>
            </a:r>
            <a:r>
              <a:rPr lang="tr-TR" altLang="tr-TR" sz="1400" dirty="0" err="1"/>
              <a:t>use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the</a:t>
            </a:r>
            <a:r>
              <a:rPr lang="tr-TR" altLang="tr-TR" sz="1400" dirty="0"/>
              <a:t> data </a:t>
            </a:r>
            <a:r>
              <a:rPr lang="tr-TR" altLang="tr-TR" sz="1400" dirty="0" err="1"/>
              <a:t>between</a:t>
            </a:r>
            <a:r>
              <a:rPr lang="tr-TR" altLang="tr-TR" sz="1400" dirty="0"/>
              <a:t> </a:t>
            </a:r>
            <a:r>
              <a:rPr lang="tr-TR" altLang="tr-TR" sz="1400" dirty="0" err="1"/>
              <a:t>March</a:t>
            </a:r>
            <a:r>
              <a:rPr lang="tr-TR" altLang="tr-TR" sz="1400" dirty="0"/>
              <a:t> </a:t>
            </a:r>
            <a:r>
              <a:rPr lang="tr-TR" altLang="tr-TR" sz="1400" dirty="0" err="1"/>
              <a:t>and</a:t>
            </a:r>
            <a:r>
              <a:rPr lang="tr-TR" altLang="tr-TR" sz="1400" dirty="0"/>
              <a:t> May.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300" dirty="0"/>
              <a:t>New York is </a:t>
            </a:r>
            <a:r>
              <a:rPr lang="tr-TR" altLang="tr-TR" sz="1300" dirty="0" err="1"/>
              <a:t>such</a:t>
            </a:r>
            <a:r>
              <a:rPr lang="tr-TR" altLang="tr-TR" sz="1300" dirty="0"/>
              <a:t> a </a:t>
            </a:r>
            <a:r>
              <a:rPr lang="tr-TR" altLang="tr-TR" sz="1300" dirty="0" err="1"/>
              <a:t>beautiful</a:t>
            </a:r>
            <a:r>
              <a:rPr lang="tr-TR" altLang="tr-TR" sz="1300" dirty="0"/>
              <a:t> </a:t>
            </a:r>
            <a:r>
              <a:rPr lang="tr-TR" altLang="tr-TR" sz="1300" dirty="0" err="1"/>
              <a:t>city</a:t>
            </a:r>
            <a:r>
              <a:rPr lang="tr-TR" altLang="tr-TR" sz="1300" dirty="0"/>
              <a:t> </a:t>
            </a:r>
            <a:r>
              <a:rPr lang="tr-TR" altLang="tr-TR" sz="1300" dirty="0" err="1"/>
              <a:t>that</a:t>
            </a:r>
            <a:r>
              <a:rPr lang="tr-TR" altLang="tr-TR" sz="1300" dirty="0"/>
              <a:t> </a:t>
            </a:r>
            <a:r>
              <a:rPr lang="tr-TR" altLang="tr-TR" sz="1300" dirty="0" err="1"/>
              <a:t>the</a:t>
            </a:r>
            <a:r>
              <a:rPr lang="tr-TR" altLang="tr-TR" sz="1300" dirty="0"/>
              <a:t> </a:t>
            </a:r>
            <a:r>
              <a:rPr lang="tr-TR" altLang="tr-TR" sz="1300" dirty="0" err="1"/>
              <a:t>subway</a:t>
            </a:r>
            <a:r>
              <a:rPr lang="tr-TR" altLang="tr-TR" sz="1300" dirty="0"/>
              <a:t> </a:t>
            </a:r>
            <a:r>
              <a:rPr lang="tr-TR" altLang="tr-TR" sz="1300" dirty="0" err="1"/>
              <a:t>could</a:t>
            </a:r>
            <a:r>
              <a:rPr lang="tr-TR" altLang="tr-TR" sz="1300" dirty="0"/>
              <a:t> be </a:t>
            </a:r>
            <a:r>
              <a:rPr lang="tr-TR" altLang="tr-TR" sz="1300" dirty="0" err="1"/>
              <a:t>very</a:t>
            </a:r>
            <a:r>
              <a:rPr lang="tr-TR" altLang="tr-TR" sz="1300" dirty="0"/>
              <a:t> </a:t>
            </a:r>
            <a:r>
              <a:rPr lang="tr-TR" altLang="tr-TR" sz="1300" dirty="0" err="1"/>
              <a:t>attractive</a:t>
            </a:r>
            <a:r>
              <a:rPr lang="tr-TR" altLang="tr-TR" sz="1300" dirty="0"/>
              <a:t> </a:t>
            </a:r>
            <a:r>
              <a:rPr lang="tr-TR" altLang="tr-TR" sz="1300" dirty="0" err="1"/>
              <a:t>for</a:t>
            </a:r>
            <a:r>
              <a:rPr lang="tr-TR" altLang="tr-TR" sz="1300" dirty="0"/>
              <a:t> </a:t>
            </a:r>
            <a:r>
              <a:rPr lang="tr-TR" altLang="tr-TR" sz="1300" dirty="0" err="1"/>
              <a:t>tourists</a:t>
            </a:r>
            <a:r>
              <a:rPr lang="tr-TR" altLang="tr-TR" sz="1300" dirty="0"/>
              <a:t> at </a:t>
            </a:r>
            <a:r>
              <a:rPr lang="tr-TR" altLang="tr-TR" sz="1300" dirty="0" err="1"/>
              <a:t>weekends</a:t>
            </a:r>
            <a:r>
              <a:rPr lang="tr-TR" altLang="tr-TR" sz="1300" dirty="0"/>
              <a:t>. </a:t>
            </a:r>
            <a:r>
              <a:rPr lang="tr-TR" altLang="tr-TR" sz="1300" dirty="0" err="1"/>
              <a:t>So</a:t>
            </a:r>
            <a:r>
              <a:rPr lang="tr-TR" altLang="tr-TR" sz="1300" dirty="0"/>
              <a:t> </a:t>
            </a:r>
            <a:r>
              <a:rPr lang="tr-TR" altLang="tr-TR" sz="1300" dirty="0" err="1"/>
              <a:t>we</a:t>
            </a:r>
            <a:r>
              <a:rPr lang="tr-TR" altLang="tr-TR" sz="1300" dirty="0"/>
              <a:t> </a:t>
            </a:r>
            <a:r>
              <a:rPr lang="tr-TR" altLang="tr-TR" sz="1300" dirty="0" err="1"/>
              <a:t>focused</a:t>
            </a:r>
            <a:r>
              <a:rPr lang="tr-TR" altLang="tr-TR" sz="1300" dirty="0"/>
              <a:t> on </a:t>
            </a:r>
            <a:r>
              <a:rPr lang="tr-TR" altLang="tr-TR" sz="1400" dirty="0" err="1"/>
              <a:t>only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weekdays</a:t>
            </a:r>
            <a:r>
              <a:rPr lang="tr-TR" altLang="tr-TR" sz="1400" dirty="0"/>
              <a:t>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400" dirty="0"/>
              <a:t>No </a:t>
            </a:r>
            <a:r>
              <a:rPr lang="tr-TR" altLang="tr-TR" sz="1400" dirty="0" err="1"/>
              <a:t>null</a:t>
            </a:r>
            <a:r>
              <a:rPr lang="tr-TR" altLang="tr-TR" sz="1400" dirty="0"/>
              <a:t> </a:t>
            </a:r>
            <a:r>
              <a:rPr lang="tr-TR" altLang="tr-TR" sz="1400" dirty="0" err="1"/>
              <a:t>values</a:t>
            </a:r>
            <a:endParaRPr lang="tr-TR" altLang="tr-TR" sz="1400" dirty="0"/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400" dirty="0"/>
              <a:t>No </a:t>
            </a:r>
            <a:r>
              <a:rPr lang="tr-TR" altLang="tr-TR" sz="1400" dirty="0" err="1"/>
              <a:t>duplicated</a:t>
            </a:r>
            <a:r>
              <a:rPr lang="tr-TR" altLang="tr-TR" sz="1400" dirty="0"/>
              <a:t> </a:t>
            </a:r>
            <a:r>
              <a:rPr lang="tr-TR" altLang="tr-TR" sz="1400" dirty="0" err="1"/>
              <a:t>values</a:t>
            </a:r>
            <a:endParaRPr lang="tr-TR" altLang="tr-TR" sz="1400" dirty="0"/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400" dirty="0" err="1"/>
              <a:t>The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ridership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column</a:t>
            </a:r>
            <a:r>
              <a:rPr lang="tr-TR" altLang="tr-TR" sz="1400" dirty="0"/>
              <a:t> is not </a:t>
            </a:r>
            <a:r>
              <a:rPr lang="tr-TR" altLang="tr-TR" sz="1400" dirty="0" err="1"/>
              <a:t>cumulative</a:t>
            </a:r>
            <a:r>
              <a:rPr lang="tr-TR" altLang="tr-TR" sz="1400" dirty="0"/>
              <a:t>, </a:t>
            </a:r>
            <a:r>
              <a:rPr lang="tr-TR" altLang="tr-TR" sz="1400" dirty="0" err="1"/>
              <a:t>so</a:t>
            </a:r>
            <a:r>
              <a:rPr lang="tr-TR" altLang="tr-TR" sz="1400" dirty="0"/>
              <a:t> </a:t>
            </a:r>
            <a:r>
              <a:rPr lang="tr-TR" altLang="tr-TR" sz="1400" dirty="0" err="1"/>
              <a:t>we</a:t>
            </a:r>
            <a:r>
              <a:rPr lang="tr-TR" altLang="tr-TR" sz="1400" dirty="0"/>
              <a:t> can </a:t>
            </a:r>
            <a:r>
              <a:rPr lang="tr-TR" altLang="tr-TR" sz="1400" dirty="0" err="1"/>
              <a:t>use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sum</a:t>
            </a:r>
            <a:r>
              <a:rPr lang="tr-TR" altLang="tr-TR" sz="1400" dirty="0"/>
              <a:t>() </a:t>
            </a:r>
            <a:r>
              <a:rPr lang="tr-TR" altLang="tr-TR" sz="1400" dirty="0" err="1"/>
              <a:t>function</a:t>
            </a:r>
            <a:r>
              <a:rPr lang="tr-TR" altLang="tr-TR" sz="1400" dirty="0"/>
              <a:t>.</a:t>
            </a:r>
          </a:p>
          <a:p>
            <a:pPr marR="0" lvl="0" indent="-22860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1400" dirty="0" err="1"/>
              <a:t>We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created</a:t>
            </a:r>
            <a:r>
              <a:rPr lang="tr-TR" altLang="tr-TR" sz="1400" dirty="0"/>
              <a:t> </a:t>
            </a:r>
            <a:r>
              <a:rPr lang="tr-TR" altLang="tr-TR" sz="1400" dirty="0" err="1"/>
              <a:t>columns</a:t>
            </a:r>
            <a:r>
              <a:rPr lang="tr-TR" altLang="tr-TR" sz="1400" dirty="0"/>
              <a:t> </a:t>
            </a:r>
            <a:r>
              <a:rPr lang="tr-TR" altLang="tr-TR" sz="1400" dirty="0" err="1"/>
              <a:t>for</a:t>
            </a:r>
            <a:r>
              <a:rPr lang="tr-TR" altLang="tr-TR" sz="1400" dirty="0"/>
              <a:t> </a:t>
            </a:r>
            <a:r>
              <a:rPr lang="tr-TR" altLang="tr-TR" sz="1400" dirty="0" err="1"/>
              <a:t>date</a:t>
            </a:r>
            <a:r>
              <a:rPr lang="tr-TR" altLang="tr-TR" sz="1400" dirty="0"/>
              <a:t>, time, time </a:t>
            </a:r>
            <a:r>
              <a:rPr lang="tr-TR" altLang="tr-TR" sz="1400" dirty="0" err="1"/>
              <a:t>grouping</a:t>
            </a:r>
            <a:r>
              <a:rPr lang="tr-TR" altLang="tr-TR" sz="1400" dirty="0"/>
              <a:t> </a:t>
            </a:r>
            <a:r>
              <a:rPr lang="tr-TR" altLang="tr-TR" sz="1400" dirty="0" err="1"/>
              <a:t>and</a:t>
            </a:r>
            <a:r>
              <a:rPr lang="tr-TR" altLang="tr-TR" sz="1400" dirty="0"/>
              <a:t> name of </a:t>
            </a:r>
            <a:r>
              <a:rPr lang="tr-TR" altLang="tr-TR" sz="1400" dirty="0" err="1"/>
              <a:t>day</a:t>
            </a:r>
            <a:r>
              <a:rPr lang="tr-TR" altLang="tr-TR" sz="1400" dirty="0"/>
              <a:t>.</a:t>
            </a:r>
          </a:p>
          <a:p>
            <a:pPr marR="0" lvl="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tr-TR" altLang="tr-TR" sz="1400" dirty="0"/>
          </a:p>
          <a:p>
            <a:pPr marR="0" lvl="0"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endParaRPr lang="en-US" altLang="tr-TR" sz="1400" dirty="0"/>
          </a:p>
          <a:p>
            <a:pPr algn="just" defTabSz="914400" fontAlgn="base">
              <a:lnSpc>
                <a:spcPct val="300000"/>
              </a:lnSpc>
              <a:spcBef>
                <a:spcPts val="1000"/>
              </a:spcBef>
              <a:spcAft>
                <a:spcPct val="0"/>
              </a:spcAft>
            </a:pPr>
            <a:endParaRPr lang="en-US" altLang="tr-T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8567928" y="5788152"/>
            <a:ext cx="2156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Here is </a:t>
            </a:r>
            <a:r>
              <a:rPr lang="tr-TR" sz="1400" b="1" dirty="0" err="1"/>
              <a:t>the</a:t>
            </a:r>
            <a:r>
              <a:rPr lang="tr-TR" sz="1400" b="1" dirty="0"/>
              <a:t> final data…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02" y="1728321"/>
            <a:ext cx="463963" cy="4597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60" y="2379880"/>
            <a:ext cx="931475" cy="5690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34" y="3174256"/>
            <a:ext cx="477111" cy="4390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54" y="3886087"/>
            <a:ext cx="477111" cy="4390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11" y="4597918"/>
            <a:ext cx="513934" cy="5030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18C27-C153-8508-A2B0-22D66BA4D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49" y="5184604"/>
            <a:ext cx="662839" cy="561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42" y="1795762"/>
            <a:ext cx="8097042" cy="358091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Data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50" y="1483525"/>
            <a:ext cx="9437247" cy="37405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9400" y="5055417"/>
            <a:ext cx="454884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34010">
              <a:spcAft>
                <a:spcPts val="600"/>
              </a:spcAft>
            </a:pPr>
            <a:r>
              <a:rPr lang="tr-TR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Busiest</a:t>
            </a:r>
            <a:r>
              <a:rPr lang="tr-TR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Top Three </a:t>
            </a:r>
            <a:r>
              <a:rPr lang="tr-TR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Stations</a:t>
            </a:r>
            <a:endParaRPr lang="tr-TR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34010">
              <a:spcAft>
                <a:spcPts val="600"/>
              </a:spcAft>
            </a:pPr>
            <a:endParaRPr lang="tr-TR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42290" lvl="1" indent="-208915" defTabSz="33401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Times Sq-42 </a:t>
            </a:r>
            <a:r>
              <a:rPr lang="tr-TR" sz="1400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endParaRPr lang="tr-TR" sz="1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42290" lvl="1" indent="-208915" defTabSz="33401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Grand Central-42 </a:t>
            </a:r>
            <a:r>
              <a:rPr lang="tr-TR" sz="1400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endParaRPr lang="tr-TR" sz="1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42290" lvl="1" indent="-208915" defTabSz="33401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tr-T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34 </a:t>
            </a:r>
            <a:r>
              <a:rPr lang="tr-TR" sz="1400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</a:t>
            </a:r>
            <a:r>
              <a:rPr lang="tr-TR" sz="1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- Herald </a:t>
            </a:r>
            <a:r>
              <a:rPr lang="tr-TR" sz="1400" b="1" kern="1200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Sq</a:t>
            </a:r>
            <a:endParaRPr lang="tr-TR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346" y="5473973"/>
            <a:ext cx="1236742" cy="1129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_3_oth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10" y="2305050"/>
            <a:ext cx="4377690" cy="3942080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838200" y="347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 &amp; Analytics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8200" y="1587500"/>
            <a:ext cx="644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 </a:t>
            </a:r>
            <a:r>
              <a:rPr lang="tr-TR" altLang="en-US" dirty="0"/>
              <a:t>H</a:t>
            </a:r>
            <a:r>
              <a:rPr lang="en-US" dirty="0" err="1"/>
              <a:t>alf</a:t>
            </a:r>
            <a:r>
              <a:rPr lang="en-US" dirty="0"/>
              <a:t> of our all passengers are at our three busiest </a:t>
            </a:r>
            <a:r>
              <a:rPr lang="en-US" dirty="0" err="1"/>
              <a:t>statitions</a:t>
            </a:r>
            <a:r>
              <a:rPr lang="tr-TR" dirty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38200" y="36512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283" y="1616162"/>
            <a:ext cx="59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Busiest</a:t>
            </a:r>
            <a:r>
              <a:rPr lang="tr-TR" b="1" dirty="0"/>
              <a:t> </a:t>
            </a:r>
            <a:r>
              <a:rPr lang="tr-TR" b="1" dirty="0" err="1"/>
              <a:t>Day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sz="1800" b="1" dirty="0"/>
              <a:t>Times Sq-42 </a:t>
            </a:r>
            <a:r>
              <a:rPr lang="tr-TR" sz="1800" b="1" dirty="0" err="1"/>
              <a:t>St</a:t>
            </a:r>
            <a:endParaRPr lang="tr-TR" sz="1800" b="1" dirty="0"/>
          </a:p>
          <a:p>
            <a:endParaRPr lang="tr-TR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954052" y="5903604"/>
            <a:ext cx="59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C00000"/>
                </a:solidFill>
              </a:rPr>
              <a:t>Wednesday</a:t>
            </a:r>
            <a:r>
              <a:rPr lang="tr-TR" b="1" dirty="0"/>
              <a:t> is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busiest</a:t>
            </a:r>
            <a:r>
              <a:rPr lang="tr-TR" b="1" dirty="0"/>
              <a:t> </a:t>
            </a:r>
            <a:r>
              <a:rPr lang="tr-TR" b="1" dirty="0" err="1"/>
              <a:t>day</a:t>
            </a:r>
            <a:r>
              <a:rPr lang="tr-TR" b="1" dirty="0"/>
              <a:t>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sz="1800" b="1" dirty="0"/>
              <a:t>Times Sq-42 </a:t>
            </a:r>
            <a:r>
              <a:rPr lang="tr-TR" sz="1800" b="1" dirty="0" err="1"/>
              <a:t>St</a:t>
            </a:r>
            <a:endParaRPr lang="tr-TR" sz="1800" b="1" dirty="0"/>
          </a:p>
          <a:p>
            <a:endParaRPr lang="tr-TR" sz="1000" dirty="0"/>
          </a:p>
        </p:txBody>
      </p:sp>
      <p:pic>
        <p:nvPicPr>
          <p:cNvPr id="6" name="Picture 5" descr="times_pi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75" y="2303780"/>
            <a:ext cx="3855720" cy="3313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838200" y="374015"/>
            <a:ext cx="86790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Graphs</a:t>
            </a:r>
            <a:r>
              <a:rPr lang="tr-T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tr-TR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Analytics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283" y="1616162"/>
            <a:ext cx="59805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The</a:t>
            </a:r>
            <a:r>
              <a:rPr lang="tr-TR" sz="1600" b="1" dirty="0"/>
              <a:t> </a:t>
            </a:r>
            <a:r>
              <a:rPr lang="tr-TR" sz="1600" b="1" dirty="0" err="1"/>
              <a:t>Busiest</a:t>
            </a:r>
            <a:r>
              <a:rPr lang="tr-TR" sz="1600" b="1" dirty="0"/>
              <a:t> </a:t>
            </a:r>
            <a:r>
              <a:rPr lang="tr-TR" sz="1600" b="1" dirty="0" err="1"/>
              <a:t>Hour</a:t>
            </a:r>
            <a:r>
              <a:rPr lang="tr-TR" sz="1600" b="1" dirty="0"/>
              <a:t> </a:t>
            </a:r>
            <a:r>
              <a:rPr lang="tr-TR" sz="1600" b="1" dirty="0" err="1"/>
              <a:t>for</a:t>
            </a:r>
            <a:r>
              <a:rPr lang="tr-TR" sz="1600" b="1" dirty="0"/>
              <a:t> Times Sq-42 </a:t>
            </a:r>
            <a:r>
              <a:rPr lang="tr-TR" sz="1600" b="1" dirty="0" err="1"/>
              <a:t>St</a:t>
            </a:r>
            <a:endParaRPr lang="tr-TR" sz="1600" b="1" dirty="0"/>
          </a:p>
          <a:p>
            <a:endParaRPr lang="tr-TR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6932" y="5931177"/>
            <a:ext cx="102382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rgbClr val="C00000"/>
                </a:solidFill>
              </a:rPr>
              <a:t>« 17:00 - 19:00 </a:t>
            </a:r>
            <a:r>
              <a:rPr lang="tr-TR" sz="1400" b="1" dirty="0" err="1">
                <a:solidFill>
                  <a:srgbClr val="C00000"/>
                </a:solidFill>
              </a:rPr>
              <a:t>Evening</a:t>
            </a:r>
            <a:r>
              <a:rPr lang="tr-TR" sz="1400" b="1" dirty="0">
                <a:solidFill>
                  <a:srgbClr val="C00000"/>
                </a:solidFill>
              </a:rPr>
              <a:t> » </a:t>
            </a:r>
            <a:r>
              <a:rPr lang="tr-TR" sz="1400" b="1" dirty="0"/>
              <a:t>is </a:t>
            </a:r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most</a:t>
            </a:r>
            <a:r>
              <a:rPr lang="tr-TR" sz="1400" b="1" dirty="0"/>
              <a:t> </a:t>
            </a:r>
            <a:r>
              <a:rPr lang="tr-TR" sz="1400" b="1" dirty="0" err="1"/>
              <a:t>busiest</a:t>
            </a:r>
            <a:r>
              <a:rPr lang="tr-TR" sz="1400" b="1" dirty="0"/>
              <a:t> time </a:t>
            </a:r>
            <a:r>
              <a:rPr lang="tr-TR" sz="1400" b="1" dirty="0" err="1"/>
              <a:t>for</a:t>
            </a:r>
            <a:r>
              <a:rPr lang="tr-TR" sz="1400" b="1" dirty="0"/>
              <a:t> </a:t>
            </a:r>
            <a:r>
              <a:rPr lang="tr-TR" sz="1400" b="1" dirty="0" err="1"/>
              <a:t>all</a:t>
            </a:r>
            <a:r>
              <a:rPr lang="tr-TR" sz="1400" b="1" dirty="0"/>
              <a:t> </a:t>
            </a:r>
            <a:r>
              <a:rPr lang="tr-TR" sz="1400" b="1" dirty="0" err="1"/>
              <a:t>days</a:t>
            </a:r>
            <a:r>
              <a:rPr lang="tr-TR" sz="1400" b="1" dirty="0"/>
              <a:t> </a:t>
            </a:r>
            <a:r>
              <a:rPr lang="tr-TR" sz="1400" b="1" dirty="0" err="1"/>
              <a:t>except</a:t>
            </a:r>
            <a:r>
              <a:rPr lang="tr-TR" sz="1400" b="1" dirty="0"/>
              <a:t> </a:t>
            </a:r>
            <a:r>
              <a:rPr lang="tr-TR" sz="1400" b="1" dirty="0" err="1"/>
              <a:t>Friday</a:t>
            </a:r>
            <a:r>
              <a:rPr lang="tr-TR" sz="1400" b="1" dirty="0"/>
              <a:t> </a:t>
            </a:r>
            <a:r>
              <a:rPr lang="tr-TR" sz="1400" b="1" dirty="0" err="1"/>
              <a:t>and</a:t>
            </a:r>
            <a:r>
              <a:rPr lang="tr-TR" sz="1400" b="1" dirty="0"/>
              <a:t> </a:t>
            </a:r>
            <a:r>
              <a:rPr lang="tr-TR" sz="1400" b="1" dirty="0" err="1"/>
              <a:t>Thursday</a:t>
            </a:r>
            <a:r>
              <a:rPr lang="tr-TR" sz="1400" b="1" dirty="0"/>
              <a:t>. </a:t>
            </a:r>
          </a:p>
          <a:p>
            <a:endParaRPr lang="tr-TR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05" y="2108835"/>
            <a:ext cx="6682740" cy="3566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Custom 69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</TotalTime>
  <Words>413</Words>
  <Application>Microsoft Office PowerPoint</Application>
  <PresentationFormat>Widescreen</PresentationFormat>
  <Paragraphs>71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Avenir Next LT Pro</vt:lpstr>
      <vt:lpstr>Calibri</vt:lpstr>
      <vt:lpstr>Wingdings</vt:lpstr>
      <vt:lpstr>ShapesVTI</vt:lpstr>
      <vt:lpstr>MTA Turnstile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MTA Turnstile Data Analysis</dc:title>
  <dc:creator>Bahar Inan</dc:creator>
  <cp:lastModifiedBy>Bahar Inan</cp:lastModifiedBy>
  <cp:revision>58</cp:revision>
  <dcterms:created xsi:type="dcterms:W3CDTF">2023-06-23T14:01:00Z</dcterms:created>
  <dcterms:modified xsi:type="dcterms:W3CDTF">2023-07-14T11:20:07Z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3A2020B366074B2D81967FEF31A5F25A</vt:lpwstr>
  </property>
  <property fmtid="{D5CDD505-2E9C-101B-9397-08002B2CF9AE}" pid="3" name="KSOProductBuildVer">
    <vt:lpwstr>1033-11.2.0.11537</vt:lpwstr>
  </property>
</Properties>
</file>