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0CD1B-3B40-ACA2-AB2D-320C30D46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E43A7-EBF2-12BC-7A20-B6A50FD2E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50E01-91AC-0493-49BD-9B6FA7777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0E71D-2F57-4C75-8C8A-BAB5529F1F24}" type="datetimeFigureOut">
              <a:rPr lang="en-ID" smtClean="0"/>
              <a:t>13/06/2024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C58EA-C8EF-DDE8-DFC2-51BBC32A6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AE410-16BE-B3CD-BF32-2207B967D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E260-0380-492C-8972-D4235CB825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0505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64467-A865-EE60-7A38-A152C69DF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8325A-EF23-222D-9890-3D18ADF03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CDB3E-A6D1-CA44-F33B-57D690486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0E71D-2F57-4C75-8C8A-BAB5529F1F24}" type="datetimeFigureOut">
              <a:rPr lang="en-ID" smtClean="0"/>
              <a:t>13/06/2024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7D61A-99BF-F991-327C-41F8BD413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9F918-94B5-DBF0-9248-8059B04D7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E260-0380-492C-8972-D4235CB825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63525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546FDF-25C8-A1C5-BB2D-A7FADCB19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1961B-D4F5-2075-0850-6145EFA17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5B4B4-A517-F58D-BC2A-4AD1D738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0E71D-2F57-4C75-8C8A-BAB5529F1F24}" type="datetimeFigureOut">
              <a:rPr lang="en-ID" smtClean="0"/>
              <a:t>13/06/2024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CE74C-6785-CC15-58BF-DEA9ADC74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EA7C0-977D-9527-9498-CB59D379C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E260-0380-492C-8972-D4235CB825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045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4DCBB-F048-0E31-CEA0-E13A68909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2196E-F338-985C-FD09-687C82A23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8DA96-9850-7EED-2882-12ECE375E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0E71D-2F57-4C75-8C8A-BAB5529F1F24}" type="datetimeFigureOut">
              <a:rPr lang="en-ID" smtClean="0"/>
              <a:t>13/06/2024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2094C-B378-1AE6-BC4F-84B9FC614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D0284-75A1-F215-B73E-367922EC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E260-0380-492C-8972-D4235CB825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606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A9828-0E89-6ADB-A196-C82276AF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3CC4B-C0E0-0F3F-7CBF-B8A2E9FDA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8AF72-55BA-9206-73C1-2E9D12DA8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0E71D-2F57-4C75-8C8A-BAB5529F1F24}" type="datetimeFigureOut">
              <a:rPr lang="en-ID" smtClean="0"/>
              <a:t>13/06/2024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21490-284A-CADA-B8A7-BCBC14A5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3D994-B1DA-EA74-552B-540759D58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E260-0380-492C-8972-D4235CB825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335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9146-CB5D-52E5-EE1B-EFB6435A4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CBA29-E1DA-2929-BC3D-C4958E79A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7156D-E253-EF3A-B82D-29937216C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B716F-39BE-9BB4-042C-B8A30B57A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0E71D-2F57-4C75-8C8A-BAB5529F1F24}" type="datetimeFigureOut">
              <a:rPr lang="en-ID" smtClean="0"/>
              <a:t>13/06/2024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D916D-9816-44A7-E800-1B1307D14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31261-CD96-6109-E8AA-C603E36B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E260-0380-492C-8972-D4235CB825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559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1AD69-6F0A-F766-1BA8-976D2FB57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D6FAA-1420-99F9-6831-D3F4EDA4C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46BAA-6CC4-98CC-4693-2ABF08BF0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77548-80CA-3F39-19FF-995B789F12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38A6E9-0073-1C08-D0AF-8D038C352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2B2F49-63D4-7888-9417-B17AD540E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0E71D-2F57-4C75-8C8A-BAB5529F1F24}" type="datetimeFigureOut">
              <a:rPr lang="en-ID" smtClean="0"/>
              <a:t>13/06/2024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CBC35B-7881-4FE3-8FF5-69C13A12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6F3C38-87E9-85C4-1FD3-988FE9F17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E260-0380-492C-8972-D4235CB825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860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41CC5-7F19-1572-AB28-BA95E0894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7A02E4-947B-E054-2470-2ABA6D6C3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0E71D-2F57-4C75-8C8A-BAB5529F1F24}" type="datetimeFigureOut">
              <a:rPr lang="en-ID" smtClean="0"/>
              <a:t>13/06/2024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28B29-9611-ABF8-DC21-148D96A5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07CD25-D836-4AC1-950E-E06A96187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E260-0380-492C-8972-D4235CB825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387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DD425C-7298-37F6-B0AB-CC3DEB003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0E71D-2F57-4C75-8C8A-BAB5529F1F24}" type="datetimeFigureOut">
              <a:rPr lang="en-ID" smtClean="0"/>
              <a:t>13/06/2024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40F03-5FF3-69F2-5FEA-457F9C049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E3F18-41A0-BE98-4CE1-55FE52AA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E260-0380-492C-8972-D4235CB825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42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F301-648A-D051-8EFC-FAC8158A3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2922-3A94-CFC1-1374-E0A167DD6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09F4D-B77E-29F7-05C2-8CA75FEF2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2C3A9-A6C3-83F3-3E97-B7153569E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0E71D-2F57-4C75-8C8A-BAB5529F1F24}" type="datetimeFigureOut">
              <a:rPr lang="en-ID" smtClean="0"/>
              <a:t>13/06/2024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D4609-0A13-C7DE-3AA3-58446D13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B7AFF-4252-A84C-0A1C-C0CDCDCFA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E260-0380-492C-8972-D4235CB825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7048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E8316-32ED-2FCA-E2B4-6537AC156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A4416C-8DCA-B161-2DFF-3F17B1169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4D2D1-E6CC-C5D2-01E8-EF9F7F649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2C40A-C2D4-BB4D-BEB0-5C38E9DA8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0E71D-2F57-4C75-8C8A-BAB5529F1F24}" type="datetimeFigureOut">
              <a:rPr lang="en-ID" smtClean="0"/>
              <a:t>13/06/2024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00B39-0EDE-2309-F50F-D2EFB9AB1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EB424-685E-CF9E-2D32-2D006BC6B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E260-0380-492C-8972-D4235CB825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115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C27EA2-88DD-F041-6A18-6DD3F1C89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156E3-D949-0947-C6FB-7C13BF9B5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C7C5F-045A-5CAC-D532-5A1826350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0E71D-2F57-4C75-8C8A-BAB5529F1F24}" type="datetimeFigureOut">
              <a:rPr lang="en-ID" smtClean="0"/>
              <a:t>13/06/2024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BF589-007B-58A9-97D8-EFECDD9C9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70FED-AF6D-CB4B-CAC5-7786CAAFE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1E260-0380-492C-8972-D4235CB825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313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D7899-2E57-1DF4-A771-A6885AD163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Catalog For Reference Dashboarding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B1A58-BFC1-FC46-A458-2EB2618A5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6793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3CB9-BA86-4DB7-956B-438BF300C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0" i="0" dirty="0">
                <a:solidFill>
                  <a:srgbClr val="16113A"/>
                </a:solidFill>
                <a:effectLst/>
                <a:highlight>
                  <a:srgbClr val="FFFFFF"/>
                </a:highlight>
                <a:latin typeface="Galano Grotesque"/>
              </a:rPr>
              <a:t>Digital marketing campaign dashboard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1EE8C-C1B3-695B-7CB6-CB852BEA6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90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i="0" dirty="0">
                <a:solidFill>
                  <a:srgbClr val="16113A"/>
                </a:solidFill>
                <a:effectLst/>
                <a:highlight>
                  <a:srgbClr val="FFFFFF"/>
                </a:highlight>
                <a:latin typeface="Europa"/>
              </a:rPr>
              <a:t>A digital marketing dashboard provides a single view of the KPIs Digital Marketing Managers need to see, in order to understand their digital marketing campaigns, and take action to optimize performance.</a:t>
            </a:r>
            <a:endParaRPr lang="en-ID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6DC2479-2C30-8133-2463-20FD4C8B1D25}"/>
              </a:ext>
            </a:extLst>
          </p:cNvPr>
          <p:cNvSpPr txBox="1">
            <a:spLocks/>
          </p:cNvSpPr>
          <p:nvPr/>
        </p:nvSpPr>
        <p:spPr>
          <a:xfrm>
            <a:off x="4776537" y="6605504"/>
            <a:ext cx="7415463" cy="2524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16113A"/>
                </a:solidFill>
                <a:highlight>
                  <a:srgbClr val="FFFFFF"/>
                </a:highlight>
                <a:latin typeface="Europa"/>
              </a:rPr>
              <a:t>Ref: https://www.geckoboard.com/dashboard-examples/marketing/digital-marketing-dashboard/</a:t>
            </a:r>
            <a:endParaRPr lang="en-ID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F93A54-8A61-3479-92C8-3046AC695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722" y="2423261"/>
            <a:ext cx="7415463" cy="418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02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3CB9-BA86-4DB7-956B-438BF300C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0" i="0" dirty="0">
                <a:solidFill>
                  <a:srgbClr val="16113A"/>
                </a:solidFill>
                <a:effectLst/>
                <a:highlight>
                  <a:srgbClr val="FFFFFF"/>
                </a:highlight>
                <a:latin typeface="Galano Grotesque"/>
              </a:rPr>
              <a:t>Digital marketing campaign dashboard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1EE8C-C1B3-695B-7CB6-CB852BEA6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785" y="1531371"/>
            <a:ext cx="10515600" cy="70902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400" b="0" i="0" dirty="0">
                <a:solidFill>
                  <a:srgbClr val="1D243C"/>
                </a:solidFill>
                <a:effectLst/>
                <a:highlight>
                  <a:srgbClr val="FFFFFF"/>
                </a:highlight>
                <a:latin typeface="Cabin"/>
              </a:rPr>
              <a:t>It aggregates key performance indicators (KPIs) for digital marketing campaigns, including impressions, click-through rate (CTR), cost, leads generated, cost per lead (CP Lead), primed leads, and cost per primed lead (CP Primed Lead). The data is organized into multiple sections: an overall summary, a quarterly breakdown, and a channel-specific analysis for direct media, paid search, paid social, and programmatic advertising. A line graph shows the trend for impressions, CTR, CP Lead, and leads over time, and there’s a pacing chart indicating the cumulative primed leads over the year, compared to the previous year.</a:t>
            </a:r>
            <a:endParaRPr lang="en-ID" sz="1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6DC2479-2C30-8133-2463-20FD4C8B1D25}"/>
              </a:ext>
            </a:extLst>
          </p:cNvPr>
          <p:cNvSpPr txBox="1">
            <a:spLocks/>
          </p:cNvSpPr>
          <p:nvPr/>
        </p:nvSpPr>
        <p:spPr>
          <a:xfrm>
            <a:off x="94268" y="6512416"/>
            <a:ext cx="12097732" cy="345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16113A"/>
                </a:solidFill>
                <a:highlight>
                  <a:srgbClr val="FFFFFF"/>
                </a:highlight>
                <a:latin typeface="Europa"/>
              </a:rPr>
              <a:t>Ref: https://public.tableau.com/app/profile/tableau.for.marketing/viz/DigitalMarketingCampaignPerformanceDashboard/DigitalMarketingCampaignPerformanceDashboard</a:t>
            </a:r>
            <a:endParaRPr lang="en-ID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A4ED66-4CD5-120E-C0B2-0DEE58A2B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58" y="1651500"/>
            <a:ext cx="8015653" cy="435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08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CDD88-38F0-5E10-C52D-BE3F349E2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0" i="0" dirty="0">
                <a:effectLst/>
                <a:latin typeface="Roboto" panose="02000000000000000000" pitchFamily="2" charset="0"/>
              </a:rPr>
              <a:t>Facebook Ads Performance Overview</a:t>
            </a:r>
            <a:br>
              <a:rPr lang="en-ID" b="0" i="0" dirty="0">
                <a:effectLst/>
                <a:latin typeface="Roboto" panose="02000000000000000000" pitchFamily="2" charset="0"/>
              </a:rPr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1CAE8-B512-D046-C8FE-5AB044023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0460" y="6161349"/>
            <a:ext cx="9691540" cy="66305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>
                <a:solidFill>
                  <a:srgbClr val="2D3237"/>
                </a:solidFill>
                <a:highlight>
                  <a:srgbClr val="FFFFFF"/>
                </a:highlight>
                <a:latin typeface="Geist"/>
              </a:rPr>
              <a:t>Ref: https://databox.com/dashboard-examples/facebook-ads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3069D5-D0CE-7001-F018-60456A8A9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644" y="1231590"/>
            <a:ext cx="9615340" cy="492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54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CDD88-38F0-5E10-C52D-BE3F349E2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ID" b="0" i="0" dirty="0">
                <a:effectLst/>
                <a:latin typeface="Roboto" panose="02000000000000000000" pitchFamily="2" charset="0"/>
              </a:rPr>
              <a:t>Customer Cohort Analysis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1CAE8-B512-D046-C8FE-5AB044023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0460" y="6161349"/>
            <a:ext cx="9691540" cy="66305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>
                <a:solidFill>
                  <a:srgbClr val="2D3237"/>
                </a:solidFill>
                <a:highlight>
                  <a:srgbClr val="FFFFFF"/>
                </a:highlight>
                <a:latin typeface="Geist"/>
              </a:rPr>
              <a:t>Ref: https://www.shopify.com/id/blog/marketing-analytics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393640-2A41-5FB5-853D-781E4990B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020" y="1133998"/>
            <a:ext cx="8867960" cy="502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81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240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Cabin</vt:lpstr>
      <vt:lpstr>Calibri</vt:lpstr>
      <vt:lpstr>Calibri Light</vt:lpstr>
      <vt:lpstr>Europa</vt:lpstr>
      <vt:lpstr>Galano Grotesque</vt:lpstr>
      <vt:lpstr>Geist</vt:lpstr>
      <vt:lpstr>Roboto</vt:lpstr>
      <vt:lpstr>Office Theme</vt:lpstr>
      <vt:lpstr>Catalog For Reference Dashboarding</vt:lpstr>
      <vt:lpstr>Digital marketing campaign dashboard</vt:lpstr>
      <vt:lpstr>Digital marketing campaign dashboard</vt:lpstr>
      <vt:lpstr>Facebook Ads Performance Overview </vt:lpstr>
      <vt:lpstr>Customer Cohort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Catalog For Reference Dashboarding</dc:title>
  <dc:creator>Baha Tegar Ramadhan</dc:creator>
  <cp:lastModifiedBy>baha.t.r</cp:lastModifiedBy>
  <cp:revision>4</cp:revision>
  <dcterms:created xsi:type="dcterms:W3CDTF">2024-06-04T05:41:25Z</dcterms:created>
  <dcterms:modified xsi:type="dcterms:W3CDTF">2024-06-13T07:12:40Z</dcterms:modified>
</cp:coreProperties>
</file>