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9144000" cy="5143500"/>
  <p:embeddedFontLst>
    <p:embeddedFont>
      <p:font typeface="Tahom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ahoma-bold.fntdata"/><Relationship Id="rId14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64803acaa_0_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764803acaa_0_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644c5a33a_0_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7644c5a33a_0_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644c5a33a_0_2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7644c5a33a_0_2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681479" y="684962"/>
            <a:ext cx="5781040" cy="1126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99324" y="1408775"/>
            <a:ext cx="7745350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3"/>
          <p:cNvSpPr/>
          <p:nvPr/>
        </p:nvSpPr>
        <p:spPr>
          <a:xfrm>
            <a:off x="425198" y="415650"/>
            <a:ext cx="183515" cy="0"/>
          </a:xfrm>
          <a:custGeom>
            <a:rect b="b" l="l" r="r" t="t"/>
            <a:pathLst>
              <a:path extrusionOk="0" h="120000"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681479" y="684962"/>
            <a:ext cx="5781040" cy="1126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681479" y="684962"/>
            <a:ext cx="5781040" cy="1126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4652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681479" y="684962"/>
            <a:ext cx="5781040" cy="1126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99324" y="1408775"/>
            <a:ext cx="7745350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2477724" y="415650"/>
            <a:ext cx="6244590" cy="0"/>
          </a:xfrm>
          <a:custGeom>
            <a:rect b="b" l="l" r="r" t="t"/>
            <a:pathLst>
              <a:path extrusionOk="0" h="120000"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noFill/>
          <a:ln cap="flat" cmpd="sng" w="38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7"/>
          <p:cNvSpPr/>
          <p:nvPr/>
        </p:nvSpPr>
        <p:spPr>
          <a:xfrm>
            <a:off x="2477724" y="4739999"/>
            <a:ext cx="6244590" cy="0"/>
          </a:xfrm>
          <a:custGeom>
            <a:rect b="b" l="l" r="r" t="t"/>
            <a:pathLst>
              <a:path extrusionOk="0" h="120000"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" name="Google Shape;49;p7"/>
          <p:cNvSpPr/>
          <p:nvPr/>
        </p:nvSpPr>
        <p:spPr>
          <a:xfrm>
            <a:off x="425198" y="415650"/>
            <a:ext cx="183515" cy="0"/>
          </a:xfrm>
          <a:custGeom>
            <a:rect b="b" l="l" r="r" t="t"/>
            <a:pathLst>
              <a:path extrusionOk="0" h="120000"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1681479" y="684962"/>
            <a:ext cx="5781040" cy="1126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775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Athena: </a:t>
            </a:r>
            <a:r>
              <a:rPr b="0" lang="en-US"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0" i="1" lang="en-US">
                <a:latin typeface="Arial"/>
                <a:ea typeface="Arial"/>
                <a:cs typeface="Arial"/>
                <a:sym typeface="Arial"/>
              </a:rPr>
              <a:t>micro</a:t>
            </a:r>
            <a:endParaRPr/>
          </a:p>
          <a:p>
            <a:pPr indent="0" lvl="0" marL="77597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b="0" lang="en-US">
                <a:latin typeface="Cambria"/>
                <a:ea typeface="Cambria"/>
                <a:cs typeface="Cambria"/>
                <a:sym typeface="Cambria"/>
              </a:rPr>
              <a:t>programming language</a:t>
            </a:r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2463291" y="3645632"/>
            <a:ext cx="3223895" cy="753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Bahawal Baloch </a:t>
            </a:r>
            <a:r>
              <a:rPr lang="en-US" sz="1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CS171032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Mohammad Raza </a:t>
            </a:r>
            <a:r>
              <a:rPr lang="en-US" sz="1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CS171064</a:t>
            </a:r>
            <a:endParaRPr sz="14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585900" y="320136"/>
            <a:ext cx="4081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46524"/>
                </a:solidFill>
              </a:rPr>
              <a:t>Why Roman Urdu?</a:t>
            </a:r>
            <a:endParaRPr/>
          </a:p>
        </p:txBody>
      </p:sp>
      <p:sp>
        <p:nvSpPr>
          <p:cNvPr id="57" name="Google Shape;57;p8"/>
          <p:cNvSpPr txBox="1"/>
          <p:nvPr/>
        </p:nvSpPr>
        <p:spPr>
          <a:xfrm>
            <a:off x="699324" y="1408775"/>
            <a:ext cx="4839970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67030" lvl="0" marL="379095" marR="140970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Lucida Sans"/>
                <a:ea typeface="Lucida Sans"/>
                <a:cs typeface="Lucida Sans"/>
                <a:sym typeface="Lucida Sans"/>
              </a:rPr>
              <a:t>To engage young minds in programming  regardless of their educational background.</a:t>
            </a:r>
            <a:endParaRPr sz="1800">
              <a:latin typeface="Lucida Sans"/>
              <a:ea typeface="Lucida Sans"/>
              <a:cs typeface="Lucida Sans"/>
              <a:sym typeface="Lucida Sans"/>
            </a:endParaRPr>
          </a:p>
          <a:p>
            <a:pPr indent="-367030" lvl="0" marL="379095" marR="450215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Lucida Sans"/>
                <a:ea typeface="Lucida Sans"/>
                <a:cs typeface="Lucida Sans"/>
                <a:sym typeface="Lucida Sans"/>
              </a:rPr>
              <a:t>A language easy to understand and build  programming concepts.</a:t>
            </a:r>
            <a:endParaRPr sz="1800">
              <a:latin typeface="Lucida Sans"/>
              <a:ea typeface="Lucida Sans"/>
              <a:cs typeface="Lucida Sans"/>
              <a:sym typeface="Lucida Sans"/>
            </a:endParaRPr>
          </a:p>
          <a:p>
            <a:pPr indent="-367030" lvl="0" marL="379095" marR="5080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Lucida Sans"/>
                <a:ea typeface="Lucida Sans"/>
                <a:cs typeface="Lucida Sans"/>
                <a:sym typeface="Lucida Sans"/>
              </a:rPr>
              <a:t>Roman urdu is inherently easy to understand  for native and non-native speakers both.</a:t>
            </a:r>
            <a:endParaRPr sz="18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5909750" y="2147099"/>
            <a:ext cx="2950749" cy="9176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2444700" y="162736"/>
            <a:ext cx="4254599" cy="4818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9"/>
          <p:cNvSpPr/>
          <p:nvPr/>
        </p:nvSpPr>
        <p:spPr>
          <a:xfrm>
            <a:off x="3520480" y="101030"/>
            <a:ext cx="2103037" cy="8285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2928575" y="879125"/>
            <a:ext cx="2375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57575"/>
                </a:solidFill>
              </a:rPr>
              <a:t>Tokens</a:t>
            </a:r>
            <a:endParaRPr sz="3000"/>
          </a:p>
        </p:txBody>
      </p:sp>
      <p:sp>
        <p:nvSpPr>
          <p:cNvPr id="66" name="Google Shape;66;p9"/>
          <p:cNvSpPr txBox="1"/>
          <p:nvPr/>
        </p:nvSpPr>
        <p:spPr>
          <a:xfrm>
            <a:off x="2976200" y="1402203"/>
            <a:ext cx="1493520" cy="2660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46524"/>
                </a:solidFill>
                <a:latin typeface="MS PGothic"/>
                <a:ea typeface="MS PGothic"/>
                <a:cs typeface="MS PGothic"/>
                <a:sym typeface="MS PGothic"/>
              </a:rPr>
              <a:t>➔	</a:t>
            </a:r>
            <a:r>
              <a:rPr b="1" lang="en-US" sz="1400">
                <a:solidFill>
                  <a:srgbClr val="F46524"/>
                </a:solidFill>
                <a:latin typeface="Tahoma"/>
                <a:ea typeface="Tahoma"/>
                <a:cs typeface="Tahoma"/>
                <a:sym typeface="Tahoma"/>
              </a:rPr>
              <a:t>Print/Scan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0" lvl="0" marL="422275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Bolo “Bahawal”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422275" marR="0" rtl="0" algn="l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None/>
            </a:pP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Pocho naam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46524"/>
                </a:solidFill>
                <a:latin typeface="MS PGothic"/>
                <a:ea typeface="MS PGothic"/>
                <a:cs typeface="MS PGothic"/>
                <a:sym typeface="MS PGothic"/>
              </a:rPr>
              <a:t>➔	</a:t>
            </a:r>
            <a:r>
              <a:rPr b="1" lang="en-US" sz="1400">
                <a:solidFill>
                  <a:srgbClr val="F46524"/>
                </a:solidFill>
                <a:latin typeface="Tahoma"/>
                <a:ea typeface="Tahoma"/>
                <a:cs typeface="Tahoma"/>
                <a:sym typeface="Tahoma"/>
              </a:rPr>
              <a:t>Conditional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0" lvl="0" marL="422275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Agar (if)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422275" marR="0" rtl="0" algn="l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None/>
            </a:pP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Warna (else)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46524"/>
                </a:solidFill>
                <a:latin typeface="MS PGothic"/>
                <a:ea typeface="MS PGothic"/>
                <a:cs typeface="MS PGothic"/>
                <a:sym typeface="MS PGothic"/>
              </a:rPr>
              <a:t>➔	</a:t>
            </a:r>
            <a:r>
              <a:rPr b="1" lang="en-US" sz="1400">
                <a:solidFill>
                  <a:srgbClr val="F46524"/>
                </a:solidFill>
                <a:latin typeface="Tahoma"/>
                <a:ea typeface="Tahoma"/>
                <a:cs typeface="Tahoma"/>
                <a:sym typeface="Tahoma"/>
              </a:rPr>
              <a:t>Loop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0" lvl="0" marL="422275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dubara N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422275" marR="0" rtl="0" algn="l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None/>
            </a:pP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ruko (break)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2444700" y="162736"/>
            <a:ext cx="4254599" cy="4818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10"/>
          <p:cNvSpPr/>
          <p:nvPr/>
        </p:nvSpPr>
        <p:spPr>
          <a:xfrm>
            <a:off x="3520480" y="101030"/>
            <a:ext cx="2103037" cy="8285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2928575" y="879125"/>
            <a:ext cx="1825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57575"/>
                </a:solidFill>
              </a:rPr>
              <a:t>Regex</a:t>
            </a:r>
            <a:endParaRPr sz="3000"/>
          </a:p>
        </p:txBody>
      </p:sp>
      <p:sp>
        <p:nvSpPr>
          <p:cNvPr id="74" name="Google Shape;74;p10"/>
          <p:cNvSpPr txBox="1"/>
          <p:nvPr/>
        </p:nvSpPr>
        <p:spPr>
          <a:xfrm>
            <a:off x="2976200" y="1402200"/>
            <a:ext cx="3198600" cy="23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46524"/>
                </a:solidFill>
                <a:latin typeface="MS PGothic"/>
                <a:ea typeface="MS PGothic"/>
                <a:cs typeface="MS PGothic"/>
                <a:sym typeface="MS PGothic"/>
              </a:rPr>
              <a:t>➔	</a:t>
            </a:r>
            <a:r>
              <a:rPr b="1" lang="en-US" sz="1400">
                <a:solidFill>
                  <a:srgbClr val="F46524"/>
                </a:solidFill>
                <a:latin typeface="Tahoma"/>
                <a:ea typeface="Tahoma"/>
                <a:cs typeface="Tahoma"/>
                <a:sym typeface="Tahoma"/>
              </a:rPr>
              <a:t>identiﬁer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0" lvl="0" marL="422275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[a-zA-Z]+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46524"/>
                </a:solidFill>
                <a:latin typeface="MS PGothic"/>
                <a:ea typeface="MS PGothic"/>
                <a:cs typeface="MS PGothic"/>
                <a:sym typeface="MS PGothic"/>
              </a:rPr>
              <a:t>➔	</a:t>
            </a:r>
            <a:r>
              <a:rPr b="1" lang="en-US" sz="1400">
                <a:solidFill>
                  <a:srgbClr val="F46524"/>
                </a:solidFill>
                <a:latin typeface="Tahoma"/>
                <a:ea typeface="Tahoma"/>
                <a:cs typeface="Tahoma"/>
                <a:sym typeface="Tahoma"/>
              </a:rPr>
              <a:t>number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0" lvl="0" marL="422275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-?[0-9]+(\.[0-9]+)?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41275" marR="0" rtl="0" algn="l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46524"/>
                </a:solidFill>
                <a:latin typeface="MS PGothic"/>
                <a:ea typeface="MS PGothic"/>
                <a:cs typeface="MS PGothic"/>
                <a:sym typeface="MS PGothic"/>
              </a:rPr>
              <a:t>➔	</a:t>
            </a:r>
            <a:r>
              <a:rPr b="1" lang="en-US" sz="1400">
                <a:solidFill>
                  <a:srgbClr val="F46524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0" lvl="0" marL="422275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\”([^\\\”|\\.])*\”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41275" marR="0" rtl="0" algn="l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46524"/>
                </a:solidFill>
                <a:latin typeface="MS PGothic"/>
                <a:ea typeface="MS PGothic"/>
                <a:cs typeface="MS PGothic"/>
                <a:sym typeface="MS PGothic"/>
              </a:rPr>
              <a:t>➔	</a:t>
            </a:r>
            <a:r>
              <a:rPr b="1" lang="en-US" sz="1400">
                <a:solidFill>
                  <a:srgbClr val="F46524"/>
                </a:solidFill>
                <a:latin typeface="Tahoma"/>
                <a:ea typeface="Tahoma"/>
                <a:cs typeface="Tahoma"/>
                <a:sym typeface="Tahoma"/>
              </a:rPr>
              <a:t>operator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0" lvl="0" marL="422275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\+|\-|\=|\*|\/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01225" y="162725"/>
            <a:ext cx="8465700" cy="481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11"/>
          <p:cNvSpPr/>
          <p:nvPr/>
        </p:nvSpPr>
        <p:spPr>
          <a:xfrm>
            <a:off x="3520480" y="101030"/>
            <a:ext cx="2103000" cy="828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11"/>
          <p:cNvSpPr txBox="1"/>
          <p:nvPr>
            <p:ph type="title"/>
          </p:nvPr>
        </p:nvSpPr>
        <p:spPr>
          <a:xfrm>
            <a:off x="1547450" y="929625"/>
            <a:ext cx="5051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57575"/>
                </a:solidFill>
              </a:rPr>
              <a:t>DFA Number</a:t>
            </a:r>
            <a:endParaRPr sz="3000">
              <a:solidFill>
                <a:srgbClr val="757575"/>
              </a:solidFill>
            </a:endParaRPr>
          </a:p>
          <a:p>
            <a:pPr indent="0" lvl="0" marL="0" rtl="0" algn="l"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n-&gt;</a:t>
            </a:r>
            <a:r>
              <a:rPr b="0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-?[0-9]+(\.[0-9]+)?</a:t>
            </a:r>
            <a:endParaRPr b="0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57575"/>
              </a:solidFill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2612125" y="1402200"/>
            <a:ext cx="3849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4652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3" name="Google Shape;83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7450" y="2456088"/>
            <a:ext cx="65055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401225" y="162725"/>
            <a:ext cx="8465700" cy="481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" name="Google Shape;89;p12"/>
          <p:cNvSpPr/>
          <p:nvPr/>
        </p:nvSpPr>
        <p:spPr>
          <a:xfrm>
            <a:off x="3520480" y="101030"/>
            <a:ext cx="2103000" cy="828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" name="Google Shape;90;p12"/>
          <p:cNvSpPr txBox="1"/>
          <p:nvPr>
            <p:ph type="title"/>
          </p:nvPr>
        </p:nvSpPr>
        <p:spPr>
          <a:xfrm>
            <a:off x="1547450" y="929625"/>
            <a:ext cx="5051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57575"/>
                </a:solidFill>
              </a:rPr>
              <a:t>DFA string</a:t>
            </a:r>
            <a:endParaRPr sz="3000"/>
          </a:p>
        </p:txBody>
      </p:sp>
      <p:sp>
        <p:nvSpPr>
          <p:cNvPr id="91" name="Google Shape;91;p12"/>
          <p:cNvSpPr txBox="1"/>
          <p:nvPr/>
        </p:nvSpPr>
        <p:spPr>
          <a:xfrm>
            <a:off x="2612125" y="1402200"/>
            <a:ext cx="3849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4652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0652" y="1402200"/>
            <a:ext cx="5832417" cy="31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401225" y="162725"/>
            <a:ext cx="8465700" cy="481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3"/>
          <p:cNvSpPr/>
          <p:nvPr/>
        </p:nvSpPr>
        <p:spPr>
          <a:xfrm>
            <a:off x="3520480" y="101030"/>
            <a:ext cx="2103000" cy="828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1547450" y="929625"/>
            <a:ext cx="5051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57575"/>
                </a:solidFill>
              </a:rPr>
              <a:t>DFA </a:t>
            </a:r>
            <a:r>
              <a:rPr lang="en-US" sz="3000">
                <a:solidFill>
                  <a:srgbClr val="757575"/>
                </a:solidFill>
              </a:rPr>
              <a:t>Identifiers</a:t>
            </a:r>
            <a:endParaRPr sz="3000">
              <a:solidFill>
                <a:srgbClr val="757575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757575"/>
                </a:solidFill>
              </a:rPr>
              <a:t>A-&gt;[a-zA-Z]</a:t>
            </a:r>
            <a:endParaRPr b="0" sz="1000">
              <a:solidFill>
                <a:srgbClr val="757575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rgbClr val="757575"/>
              </a:solidFill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2612125" y="1402200"/>
            <a:ext cx="3849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4652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1125" y="1706400"/>
            <a:ext cx="5051100" cy="2268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356123" y="760791"/>
            <a:ext cx="5109210" cy="1490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46524"/>
                </a:solidFill>
              </a:rPr>
              <a:t>Thank you!</a:t>
            </a:r>
            <a:endParaRPr sz="4800"/>
          </a:p>
          <a:p>
            <a:pPr indent="0" lvl="0" marL="1270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4800"/>
              <a:t>Any suggestions?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