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77" r:id="rId4"/>
    <p:sldId id="275" r:id="rId5"/>
    <p:sldId id="284" r:id="rId6"/>
    <p:sldId id="282" r:id="rId7"/>
    <p:sldId id="265" r:id="rId8"/>
    <p:sldId id="266" r:id="rId9"/>
    <p:sldId id="267" r:id="rId10"/>
    <p:sldId id="281" r:id="rId11"/>
    <p:sldId id="268" r:id="rId12"/>
    <p:sldId id="278" r:id="rId13"/>
    <p:sldId id="279" r:id="rId14"/>
    <p:sldId id="273" r:id="rId15"/>
    <p:sldId id="280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0C4898-2B36-4005-8C4D-93373B555F18}" v="239" dt="2024-04-14T02:06:31.5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9" autoAdjust="0"/>
    <p:restoredTop sz="92450" autoAdjust="0"/>
  </p:normalViewPr>
  <p:slideViewPr>
    <p:cSldViewPr snapToGrid="0">
      <p:cViewPr>
        <p:scale>
          <a:sx n="58" d="100"/>
          <a:sy n="58" d="100"/>
        </p:scale>
        <p:origin x="2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189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3785C-3F94-9FF9-FF87-FD12F430B8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3723860" y="8618521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7887DBD-5B36-A2E6-1B0B-8BE3BFB51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872" y="8618520"/>
            <a:ext cx="458788" cy="45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89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65816-E0AE-4BFC-AB2C-5C45D187A436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E6A16-0AB2-4F11-87FA-205DED9768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58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E6A16-0AB2-4F11-87FA-205DED9768C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45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A356-B466-BB02-34F0-30D1806797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76237-F9A7-CB65-DD2C-AD4EDD94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FA0AE-0C46-87CE-4BA3-0A660B28F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863C-051F-42A1-9EC8-E816499484C9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B0586-271C-DB99-8BEB-DF1D6CE6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9A42D-9AA4-AAD9-36FA-0AA07844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3B51-F128-44EE-9A5E-3396AF904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14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2DD4-309B-57FC-9EB7-95AB99F2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47B7F-9A38-A627-4C7C-EC3A0CE20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A5A91-56F9-69E9-488D-D56146DD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863C-051F-42A1-9EC8-E816499484C9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CFA84-1ED5-713D-4BAF-331B5674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2CF0F-E175-3E99-B6DE-B3130E04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3B51-F128-44EE-9A5E-3396AF904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27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ED941-54DD-B4EF-C2A0-32F0E47D0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B8822-2D3A-686A-B202-AE46176D1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E7B6C-F95B-B4DF-38F3-3B6773473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863C-051F-42A1-9EC8-E816499484C9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58DCF-FA3B-8A72-9362-C97A2F71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2BCAA-2A3E-A6A2-52EF-97B5E3A7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3B51-F128-44EE-9A5E-3396AF904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04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F953-DB7B-311B-3041-C5962767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FD71-087D-7842-96A2-23FA092D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43915-624C-94DE-EF86-BCC24570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863C-051F-42A1-9EC8-E816499484C9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E0EE-48D1-AA61-D0A8-A02122562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B8BC-7450-E1D2-DE2B-5CFA7EF4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3B51-F128-44EE-9A5E-3396AF904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75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CBEE-8FEC-AB8C-473C-1A58490A1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F4F0A-7768-B2A8-D5D8-20C3C2201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E44F8-6319-5FCD-6444-6B3925B31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863C-051F-42A1-9EC8-E816499484C9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A7C4F-31C2-228F-49B4-4BBA69A4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9687-29CD-9AA6-CDE9-87696A096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3B51-F128-44EE-9A5E-3396AF904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959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A265-7CA7-3524-6B0A-9EEA14C0E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2926-FFFD-A36D-2E7A-D29E426DCE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BC199-7C56-CC9F-356D-4A3B69F2A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56A88-5516-5B50-70EC-105AD8E1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863C-051F-42A1-9EC8-E816499484C9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42D6A-D535-7251-B5F5-C0EA4847B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AC5CE-0591-3DB1-2C12-F011801D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3B51-F128-44EE-9A5E-3396AF904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21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D66A8-3E2D-DD69-61A7-C568B7D4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0BA8B-A7A8-0B37-363C-A5A3F5016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BFF59-31D3-F83D-4532-8BEF2FCEA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B3104-A6D5-684F-E8B2-D835C6C2D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80B7C-C449-B43E-E19A-017C0F18E6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3925F4-C501-8720-308C-568EE64CE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863C-051F-42A1-9EC8-E816499484C9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B1176-D6E3-4ED4-66AC-E5AE9FA0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D822C-82F7-C048-A8E6-83093EA28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3B51-F128-44EE-9A5E-3396AF904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69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8C3B-D237-0018-7627-11E9B3BC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304E1-BE52-B6D3-188A-18A608BA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863C-051F-42A1-9EC8-E816499484C9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D9178-75E6-6C05-A8B5-0A87C72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D4554-1D4D-F426-ED88-347D298B9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3B51-F128-44EE-9A5E-3396AF904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19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2CA6A-A804-6ED1-A88F-E8223F64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863C-051F-42A1-9EC8-E816499484C9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D78BF-BB9F-9FD0-FD9C-3C6AAE83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9468A-AE77-B043-1780-22798CDA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3B51-F128-44EE-9A5E-3396AF904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57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0E87-D15D-5964-95A9-F2B5B43F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F41F1-8CA4-DBFC-C2DD-7E3F0EC17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7C3E7-7EE2-5D23-D3DF-BBC5DE4AB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8775D-65D6-ECA1-7E87-38542BC8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863C-051F-42A1-9EC8-E816499484C9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DCA65-5D1F-DE78-11DF-08A26CDB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CF23B-6020-E980-ACD0-9CECDF99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3B51-F128-44EE-9A5E-3396AF904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59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A2014-5439-06DE-852B-C2DA3C6A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E4F04-969F-D050-BB3F-22CB4F1FB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E9DCF-D07A-5D82-3693-799463FF4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DCDDF-1A00-5248-A2FE-A5FBBEFC1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863C-051F-42A1-9EC8-E816499484C9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D2269-F292-2274-37EE-F5AEED12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F6F3F-3D7D-7BA5-192F-5A0BA761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C3B51-F128-44EE-9A5E-3396AF904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75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89AA7E-6E9A-F629-6202-2DA8F9B1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42E9C-FD31-2C24-AC91-30A1D7888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D83AA-09C7-0D29-2A18-EE9F77ABB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15863C-051F-42A1-9EC8-E816499484C9}" type="datetimeFigureOut">
              <a:rPr lang="en-IN" smtClean="0"/>
              <a:t>14-04-2024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A7F17-5EAF-FB02-6298-5342C9114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EBDE-3216-913D-6388-C6378911B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3C3B51-F128-44EE-9A5E-3396AF904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97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16E4F-DD16-9A61-9B68-126ED35FD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br>
              <a:rPr lang="en-IN" sz="48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</a:br>
            <a:r>
              <a:rPr lang="en-IN" sz="4800" b="0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 </a:t>
            </a:r>
            <a:r>
              <a:rPr lang="en-IN" sz="4800" b="1" i="0" u="none" strike="noStrike" baseline="0" dirty="0">
                <a:solidFill>
                  <a:srgbClr val="FFFFFF"/>
                </a:solidFill>
                <a:latin typeface="Times New Roman" panose="02020603050405020304" pitchFamily="18" charset="0"/>
              </a:rPr>
              <a:t>DrivePro - Automobile Dealer Management System </a:t>
            </a: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7C7FC-FD91-BB97-2619-8269B535D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IN" sz="13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1</a:t>
            </a:r>
          </a:p>
          <a:p>
            <a:pPr algn="r"/>
            <a:r>
              <a:rPr lang="en-US" sz="13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Chitra Periya 002893640</a:t>
            </a:r>
          </a:p>
          <a:p>
            <a:pPr algn="r"/>
            <a:r>
              <a:rPr lang="en-US" sz="13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Rachita Shah 002482615</a:t>
            </a:r>
          </a:p>
          <a:p>
            <a:pPr algn="r"/>
            <a:r>
              <a:rPr lang="en-US" sz="13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Siddharth Bahekar 002417718</a:t>
            </a:r>
          </a:p>
          <a:p>
            <a:pPr algn="r"/>
            <a:endParaRPr lang="en-US" sz="1300">
              <a:solidFill>
                <a:srgbClr val="FFFFFF"/>
              </a:solidFill>
              <a:latin typeface="Times New Roman"/>
            </a:endParaRPr>
          </a:p>
          <a:p>
            <a:pPr algn="r"/>
            <a:endParaRPr lang="en-US" sz="1300">
              <a:solidFill>
                <a:srgbClr val="FFFFFF"/>
              </a:solidFill>
              <a:latin typeface="Times New Roman"/>
            </a:endParaRPr>
          </a:p>
          <a:p>
            <a:pPr algn="r"/>
            <a:endParaRPr lang="en-US" sz="1300">
              <a:solidFill>
                <a:srgbClr val="FFFFFF"/>
              </a:solidFill>
              <a:latin typeface="Times New Roman"/>
            </a:endParaRPr>
          </a:p>
          <a:p>
            <a:pPr algn="r"/>
            <a:endParaRPr lang="en-US" sz="1300">
              <a:solidFill>
                <a:srgbClr val="FFFFFF"/>
              </a:solidFill>
              <a:latin typeface="Times New Roman"/>
            </a:endParaRPr>
          </a:p>
          <a:p>
            <a:pPr algn="r"/>
            <a:endParaRPr lang="en-IN" sz="1300">
              <a:solidFill>
                <a:srgbClr val="FFFFFF"/>
              </a:solidFill>
            </a:endParaRPr>
          </a:p>
          <a:p>
            <a:pPr algn="r"/>
            <a:endParaRPr lang="en-IN" sz="1300">
              <a:solidFill>
                <a:srgbClr val="FFFFFF"/>
              </a:solidFill>
            </a:endParaRPr>
          </a:p>
          <a:p>
            <a:pPr algn="r"/>
            <a:endParaRPr lang="en-IN" sz="1300">
              <a:solidFill>
                <a:srgbClr val="FFFFFF"/>
              </a:solidFill>
            </a:endParaRPr>
          </a:p>
          <a:p>
            <a:pPr algn="r"/>
            <a:endParaRPr lang="en-IN" sz="1300">
              <a:solidFill>
                <a:srgbClr val="FFFFFF"/>
              </a:solidFill>
              <a:latin typeface="Aptos" panose="02110004020202020204"/>
              <a:cs typeface="Times New Roman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EB7C6D1-A2FC-CF0A-AF72-8E9B2982B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74" y="5962196"/>
            <a:ext cx="710746" cy="71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156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81B7-ED85-5D6E-E2B6-E886A4D2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Rules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7D5E9A-E547-BE13-2F33-A340C6C20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74" y="5962196"/>
            <a:ext cx="710746" cy="71074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00B8D6-8EC6-01B2-D336-FF0A4AD1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385" y="1836641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dealership within the system must have a unique name and location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ratings must range from 1 to 5 and linked to service appointments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records require a minimum age of 18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Pricing information for parts must be non-negative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must include a valid date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and Vehicles must be affiliated with a specific dealership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 must involve a vehicle, customer, and salesperson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 appointments must include a customer, vehicle, and service type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must be associated with a vehicle and supplier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can engage in multiple transactions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5C1D0E-86ED-7FF6-F24C-C67164EC6B7D}"/>
              </a:ext>
            </a:extLst>
          </p:cNvPr>
          <p:cNvCxnSpPr/>
          <p:nvPr/>
        </p:nvCxnSpPr>
        <p:spPr>
          <a:xfrm>
            <a:off x="1440385" y="1509311"/>
            <a:ext cx="8929255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17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81B7-ED85-5D6E-E2B6-E886A4D2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1 – Complex Query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7D5E9A-E547-BE13-2F33-A340C6C20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74" y="5962196"/>
            <a:ext cx="710746" cy="71074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00B8D6-8EC6-01B2-D336-FF0A4AD1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385" y="1825625"/>
            <a:ext cx="9179875" cy="4332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the dealership name, the total number of transactions, and the total income of each dealership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E1015ABA-FE03-8AFF-AE5B-0E4051317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85" y="2559902"/>
            <a:ext cx="5386329" cy="385578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BFC5B2-1481-4EF4-B1D8-152EAF427069}"/>
              </a:ext>
            </a:extLst>
          </p:cNvPr>
          <p:cNvCxnSpPr/>
          <p:nvPr/>
        </p:nvCxnSpPr>
        <p:spPr>
          <a:xfrm>
            <a:off x="1440385" y="1509311"/>
            <a:ext cx="8929255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05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81B7-ED85-5D6E-E2B6-E886A4D2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2 - 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00B8D6-8EC6-01B2-D336-FF0A4AD1B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0385" y="1825625"/>
            <a:ext cx="10288474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generated from service appointments </a:t>
            </a:r>
          </a:p>
          <a:p>
            <a:pPr marL="0" indent="0">
              <a:spcAft>
                <a:spcPts val="0"/>
              </a:spcAft>
              <a:buNone/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7D5E9A-E547-BE13-2F33-A340C6C20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74" y="5962196"/>
            <a:ext cx="710746" cy="71074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CFE752A-00FC-C816-A0E0-BFCD99074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85" y="2237385"/>
            <a:ext cx="6081310" cy="425549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E55A14-36DC-6AF5-E1AF-68A23EB1CF2B}"/>
              </a:ext>
            </a:extLst>
          </p:cNvPr>
          <p:cNvCxnSpPr/>
          <p:nvPr/>
        </p:nvCxnSpPr>
        <p:spPr>
          <a:xfrm>
            <a:off x="1440385" y="1509311"/>
            <a:ext cx="8929255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689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A81B7-ED85-5D6E-E2B6-E886A4D2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3 - View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7D5E9A-E547-BE13-2F33-A340C6C20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74" y="5962196"/>
            <a:ext cx="710746" cy="71074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BDEC1-D1C6-F40C-049A-557C8F3D9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0385" y="1883883"/>
            <a:ext cx="10417366" cy="4293079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made by each employee, along with their dealership details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4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A64F96F-7C28-F156-289F-DC729886E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385" y="2355435"/>
            <a:ext cx="6828724" cy="3962134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CECE08-07E8-15D7-BE58-73FFAAF35A6C}"/>
              </a:ext>
            </a:extLst>
          </p:cNvPr>
          <p:cNvCxnSpPr/>
          <p:nvPr/>
        </p:nvCxnSpPr>
        <p:spPr>
          <a:xfrm>
            <a:off x="1440385" y="1509311"/>
            <a:ext cx="8929255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85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4880-4E42-240A-128B-77A83917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BDA5-C6E0-8D2B-B085-A37089C2E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385" y="1825625"/>
            <a:ext cx="9102757" cy="4351338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Management: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customer data to improve marketing and service, keeping customers happy and loyal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Management: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employee performance and offer training to boost morale, productivity, and retention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Management: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Sales, service, inventory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Management: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feedback, analyze sentiment, and improve to keep customers satisfied and loyal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Management: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forecasting and performance analysis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2922A96-0F0D-0C7C-16A3-26EBB0C2B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74" y="5962196"/>
            <a:ext cx="710746" cy="71074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7ED999-6E7D-22BC-92D2-04D2483C294B}"/>
              </a:ext>
            </a:extLst>
          </p:cNvPr>
          <p:cNvCxnSpPr/>
          <p:nvPr/>
        </p:nvCxnSpPr>
        <p:spPr>
          <a:xfrm>
            <a:off x="1440385" y="1509311"/>
            <a:ext cx="8929255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31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A4880-4E42-240A-128B-77A83917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BDA5-C6E0-8D2B-B085-A37089C2E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385" y="1792574"/>
            <a:ext cx="8929255" cy="4351338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Competency: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Dealership staff needs to be trained in order to utilize the application to full extent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Difficulty in integration with industry due to version discrepancy and standalone nature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Issues in handling sensitive information such as payment and customer information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Maintaining uniform information is challenging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2922A96-0F0D-0C7C-16A3-26EBB0C2B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74" y="5962196"/>
            <a:ext cx="710746" cy="71074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0B9B51-4F23-BF91-7F64-48606D09F2D6}"/>
              </a:ext>
            </a:extLst>
          </p:cNvPr>
          <p:cNvCxnSpPr/>
          <p:nvPr/>
        </p:nvCxnSpPr>
        <p:spPr>
          <a:xfrm>
            <a:off x="1440385" y="1509311"/>
            <a:ext cx="8929255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121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C2C2-6C7C-596F-38D1-F2A419B1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B0F4-A069-51A0-9C98-C3D7ADB2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385" y="1825625"/>
            <a:ext cx="892925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Modernize dealer operations with an advanced Automotive Dealer Management System (DMS)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sales, inventory, and data challenges to boost efficiency and customer satisfaction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Encompasses requirement gathering, database design, implementation, testing, and maintenance phases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ERDs, RDBMS, and ETL processes for reliability and scalability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Revolutionize dealership workflows, enhance customer satisfaction, and empower stakeholders with actionable insights for sustained success in the competitive automotive market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E029E6-E045-B37A-FB78-6D1B1984C2E9}"/>
              </a:ext>
            </a:extLst>
          </p:cNvPr>
          <p:cNvCxnSpPr/>
          <p:nvPr/>
        </p:nvCxnSpPr>
        <p:spPr>
          <a:xfrm>
            <a:off x="1440385" y="1509311"/>
            <a:ext cx="8929255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66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B7B8C-DC41-5A09-7FB9-4546239E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4A9C5-EF05-5327-FC20-A7991AAD9069}"/>
              </a:ext>
            </a:extLst>
          </p:cNvPr>
          <p:cNvSpPr>
            <a:spLocks/>
          </p:cNvSpPr>
          <p:nvPr/>
        </p:nvSpPr>
        <p:spPr>
          <a:xfrm>
            <a:off x="1440385" y="1690687"/>
            <a:ext cx="8901828" cy="4379606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54" indent="-432054" defTabSz="768096">
              <a:spcAft>
                <a:spcPts val="600"/>
              </a:spcAft>
              <a:buAutoNum type="arabicPeriod"/>
            </a:pPr>
            <a:r>
              <a:rPr lang="en-IN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Objectives</a:t>
            </a:r>
          </a:p>
          <a:p>
            <a:pPr marL="432054" indent="-432054" defTabSz="768096">
              <a:spcAft>
                <a:spcPts val="600"/>
              </a:spcAft>
              <a:buAutoNum type="arabicPeriod"/>
            </a:pPr>
            <a:r>
              <a:rPr lang="en-IN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Requirement Collection</a:t>
            </a:r>
          </a:p>
          <a:p>
            <a:pPr marL="432054" indent="-432054" defTabSz="768096">
              <a:spcAft>
                <a:spcPts val="600"/>
              </a:spcAft>
              <a:buAutoNum type="arabicPeriod"/>
            </a:pPr>
            <a:r>
              <a:rPr lang="en-IN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Conceptual Modelling</a:t>
            </a:r>
          </a:p>
          <a:p>
            <a:pPr marL="432054" indent="-432054" defTabSz="768096">
              <a:spcAft>
                <a:spcPts val="600"/>
              </a:spcAft>
              <a:buAutoNum type="arabicPeriod"/>
            </a:pPr>
            <a:r>
              <a:rPr lang="en-IN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Logical Modelling</a:t>
            </a:r>
          </a:p>
          <a:p>
            <a:pPr marL="432054" indent="-432054" defTabSz="768096">
              <a:spcAft>
                <a:spcPts val="600"/>
              </a:spcAft>
              <a:buAutoNum type="arabicPeriod"/>
            </a:pPr>
            <a:r>
              <a:rPr lang="en-IN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Physical Database Design</a:t>
            </a:r>
          </a:p>
          <a:p>
            <a:pPr marL="432054" indent="-432054" defTabSz="768096">
              <a:spcAft>
                <a:spcPts val="600"/>
              </a:spcAft>
              <a:buAutoNum type="arabicPeriod"/>
            </a:pPr>
            <a:r>
              <a:rPr lang="en-IN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Entity-Relationship Diagram</a:t>
            </a:r>
          </a:p>
          <a:p>
            <a:pPr marL="432054" indent="-432054" defTabSz="768096">
              <a:spcAft>
                <a:spcPts val="600"/>
              </a:spcAft>
              <a:buAutoNum type="arabicPeriod"/>
            </a:pPr>
            <a:r>
              <a:rPr lang="en-IN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Queries</a:t>
            </a:r>
          </a:p>
          <a:p>
            <a:pPr marL="432054" indent="-432054" defTabSz="768096">
              <a:spcAft>
                <a:spcPts val="600"/>
              </a:spcAft>
              <a:buAutoNum type="arabicPeriod"/>
            </a:pPr>
            <a:r>
              <a:rPr lang="en-IN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Applications</a:t>
            </a:r>
          </a:p>
          <a:p>
            <a:pPr marL="432054" indent="-432054" defTabSz="768096">
              <a:spcAft>
                <a:spcPts val="600"/>
              </a:spcAft>
              <a:buAutoNum type="arabicPeriod"/>
            </a:pPr>
            <a:r>
              <a:rPr lang="en-IN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Challenges</a:t>
            </a:r>
          </a:p>
          <a:p>
            <a:pPr marL="432054" indent="-432054" defTabSz="768096">
              <a:spcAft>
                <a:spcPts val="600"/>
              </a:spcAft>
              <a:buAutoNum type="arabicPeriod"/>
            </a:pPr>
            <a:r>
              <a:rPr lang="en-IN" sz="24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Summary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F4A1B61-A049-92A5-4D4C-3F7443E180A7}"/>
              </a:ext>
            </a:extLst>
          </p:cNvPr>
          <p:cNvCxnSpPr/>
          <p:nvPr/>
        </p:nvCxnSpPr>
        <p:spPr>
          <a:xfrm>
            <a:off x="1440385" y="1509311"/>
            <a:ext cx="8929255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9C911EBD-3BD2-2FF1-AFA6-4F55752B1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74" y="5962196"/>
            <a:ext cx="710746" cy="71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03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7B8C-DC41-5A09-7FB9-4546239E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4A9C5-EF05-5327-FC20-A7991AAD9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55074" y="1825625"/>
            <a:ext cx="4664725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the system is: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 dealership operations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to the increasing volume of data generated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insights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Techniques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Oracle SQL 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Visual Paradigm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RDMS Concepts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85E9ECAC-2033-6A6B-A88A-358BF35F4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74" y="5962196"/>
            <a:ext cx="710746" cy="710746"/>
          </a:xfrm>
          <a:prstGeom prst="rect">
            <a:avLst/>
          </a:prstGeom>
        </p:spPr>
      </p:pic>
      <p:pic>
        <p:nvPicPr>
          <p:cNvPr id="8" name="Graphic 7" descr="Head with gears outline">
            <a:extLst>
              <a:ext uri="{FF2B5EF4-FFF2-40B4-BE49-F238E27FC236}">
                <a16:creationId xmlns:a16="http://schemas.microsoft.com/office/drawing/2014/main" id="{5A960D5E-7A59-2792-5DF3-4356801815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0004" y="5097582"/>
            <a:ext cx="664028" cy="664028"/>
          </a:xfrm>
          <a:prstGeom prst="rect">
            <a:avLst/>
          </a:prstGeom>
        </p:spPr>
      </p:pic>
      <p:pic>
        <p:nvPicPr>
          <p:cNvPr id="10" name="Content Placeholder 9" descr="A black and white rectangular object with white text&#10;&#10;Description automatically generated">
            <a:extLst>
              <a:ext uri="{FF2B5EF4-FFF2-40B4-BE49-F238E27FC236}">
                <a16:creationId xmlns:a16="http://schemas.microsoft.com/office/drawing/2014/main" id="{E9A0A3B1-1ACA-C6B6-6827-81F5EE2349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825625"/>
            <a:ext cx="5089340" cy="4062918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912B12-9787-EB24-D6D2-65635B03C8F7}"/>
              </a:ext>
            </a:extLst>
          </p:cNvPr>
          <p:cNvCxnSpPr/>
          <p:nvPr/>
        </p:nvCxnSpPr>
        <p:spPr>
          <a:xfrm>
            <a:off x="1440385" y="1509311"/>
            <a:ext cx="8929255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5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E7C7-E6E8-9329-C6E7-1F29F248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Collection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08659B0-7AE9-CEF8-DC30-A561BA56B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74" y="5962196"/>
            <a:ext cx="710746" cy="710746"/>
          </a:xfrm>
          <a:prstGeom prst="rect">
            <a:avLst/>
          </a:prstGeom>
        </p:spPr>
      </p:pic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918F2792-32A0-9237-C0F3-FA723C7FB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580" y="1690688"/>
            <a:ext cx="6354840" cy="3948532"/>
          </a:xfr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6B23F6-2415-B959-30D3-38F30DAF6D59}"/>
              </a:ext>
            </a:extLst>
          </p:cNvPr>
          <p:cNvCxnSpPr/>
          <p:nvPr/>
        </p:nvCxnSpPr>
        <p:spPr>
          <a:xfrm>
            <a:off x="1440385" y="1509311"/>
            <a:ext cx="8929255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789C-9B07-5371-9453-DC6A2614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47E49-99F8-EBF8-2CF2-B2A4ACEA0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384" y="1690688"/>
            <a:ext cx="9686290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Enrolments: Performed CRUD operation on vehicle, customer, employee, dealership, etc..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Validations: Enforced data and referential integrity using constraints and ensured data accuracy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Documentation: Maintained formal documentation and revised it in cycles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B1D884E-1822-2C73-ADC0-8370407EE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74" y="5962196"/>
            <a:ext cx="710746" cy="71074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DA1CBE-047C-9DDE-402D-B07E6F02FF83}"/>
              </a:ext>
            </a:extLst>
          </p:cNvPr>
          <p:cNvCxnSpPr/>
          <p:nvPr/>
        </p:nvCxnSpPr>
        <p:spPr>
          <a:xfrm>
            <a:off x="1440385" y="1509311"/>
            <a:ext cx="8929255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495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789C-9B07-5371-9453-DC6A2614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Elicitation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47E49-99F8-EBF8-2CF2-B2A4ACEA0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385" y="1814608"/>
            <a:ext cx="917987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Analysis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needs and expectation by doing online research on existing systems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what data needs to be captured, stored, and managed by the system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expertise and pitched ideas based on previous work experience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Modelling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Modelling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Database Design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B1D884E-1822-2C73-ADC0-8370407EE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74" y="5962196"/>
            <a:ext cx="710746" cy="71074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C70546-A88C-A058-C289-02405868868D}"/>
              </a:ext>
            </a:extLst>
          </p:cNvPr>
          <p:cNvCxnSpPr/>
          <p:nvPr/>
        </p:nvCxnSpPr>
        <p:spPr>
          <a:xfrm>
            <a:off x="1440385" y="1509311"/>
            <a:ext cx="8929255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32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8EA75-FE90-0BB6-50C9-793515D33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Modelling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C02BFAA-66A9-6D04-9FF1-C3121E196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74" y="5962196"/>
            <a:ext cx="710746" cy="710746"/>
          </a:xfrm>
          <a:prstGeom prst="rect">
            <a:avLst/>
          </a:prstGeom>
        </p:spPr>
      </p:pic>
      <p:pic>
        <p:nvPicPr>
          <p:cNvPr id="7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6EA365FB-8458-CF3C-C343-C65D3637F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25624"/>
            <a:ext cx="7913914" cy="4607239"/>
          </a:xfr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6A11B4D-1FA4-DDE3-53F2-45FD4BF0EB92}"/>
              </a:ext>
            </a:extLst>
          </p:cNvPr>
          <p:cNvCxnSpPr/>
          <p:nvPr/>
        </p:nvCxnSpPr>
        <p:spPr>
          <a:xfrm>
            <a:off x="1440385" y="1509311"/>
            <a:ext cx="8929255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6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C05D2-38B1-A592-A95D-31D58200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Modelling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D158CE4-ED2E-2CF4-B586-1D196A1B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74" y="5962196"/>
            <a:ext cx="710746" cy="710746"/>
          </a:xfrm>
          <a:prstGeom prst="rect">
            <a:avLst/>
          </a:prstGeom>
        </p:spPr>
      </p:pic>
      <p:pic>
        <p:nvPicPr>
          <p:cNvPr id="5" name="Content Placeholder 4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50A3AF95-2BA6-C3F0-6A4D-F95A3A29D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537" y="1690688"/>
            <a:ext cx="7467599" cy="4934607"/>
          </a:xfr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47435E-A04C-14F8-2C40-816BFD6150FA}"/>
              </a:ext>
            </a:extLst>
          </p:cNvPr>
          <p:cNvCxnSpPr/>
          <p:nvPr/>
        </p:nvCxnSpPr>
        <p:spPr>
          <a:xfrm>
            <a:off x="1440385" y="1509311"/>
            <a:ext cx="8929255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0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9F8E6-2084-37B5-CB20-939EFBC2F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Database Design</a:t>
            </a:r>
          </a:p>
        </p:txBody>
      </p:sp>
      <p:pic>
        <p:nvPicPr>
          <p:cNvPr id="6" name="Content Placeholder 5" descr="A diagram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4F76EFB5-8A56-0C70-7865-EC8E25481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57" y="1869573"/>
            <a:ext cx="8392885" cy="4623302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7E96635-46E4-21A5-0255-05BB4AA71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6674" y="5962196"/>
            <a:ext cx="710746" cy="71074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D54F70D-0D2F-3CB3-A2F1-50289C7C02DE}"/>
              </a:ext>
            </a:extLst>
          </p:cNvPr>
          <p:cNvCxnSpPr/>
          <p:nvPr/>
        </p:nvCxnSpPr>
        <p:spPr>
          <a:xfrm>
            <a:off x="1440385" y="1509311"/>
            <a:ext cx="8929255" cy="0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52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517</Words>
  <Application>Microsoft Office PowerPoint</Application>
  <PresentationFormat>Widescreen</PresentationFormat>
  <Paragraphs>92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Office Theme</vt:lpstr>
      <vt:lpstr>  DrivePro - Automobile Dealer Management System </vt:lpstr>
      <vt:lpstr>Agenda</vt:lpstr>
      <vt:lpstr>Objective</vt:lpstr>
      <vt:lpstr>Requirements Collection</vt:lpstr>
      <vt:lpstr>Requirement Gathering</vt:lpstr>
      <vt:lpstr>Requirement Elicitation</vt:lpstr>
      <vt:lpstr>Conceptual Modelling</vt:lpstr>
      <vt:lpstr>Logical Modelling</vt:lpstr>
      <vt:lpstr>Physical Database Design</vt:lpstr>
      <vt:lpstr>Business Rules</vt:lpstr>
      <vt:lpstr>Query 1 – Complex Query</vt:lpstr>
      <vt:lpstr>Query 2 - View</vt:lpstr>
      <vt:lpstr>Query 3 - View</vt:lpstr>
      <vt:lpstr>Applications</vt:lpstr>
      <vt:lpstr>Challenges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Chitra Periya</dc:creator>
  <cp:lastModifiedBy>Chitra Periya</cp:lastModifiedBy>
  <cp:revision>155</cp:revision>
  <dcterms:created xsi:type="dcterms:W3CDTF">2024-04-12T18:58:10Z</dcterms:created>
  <dcterms:modified xsi:type="dcterms:W3CDTF">2024-04-15T00:55:42Z</dcterms:modified>
</cp:coreProperties>
</file>