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0" r:id="rId1"/>
  </p:sldMasterIdLst>
  <p:notesMasterIdLst>
    <p:notesMasterId r:id="rId18"/>
  </p:notesMasterIdLst>
  <p:sldIdLst>
    <p:sldId id="261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57" r:id="rId10"/>
    <p:sldId id="272" r:id="rId11"/>
    <p:sldId id="267" r:id="rId12"/>
    <p:sldId id="268" r:id="rId13"/>
    <p:sldId id="269" r:id="rId14"/>
    <p:sldId id="27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364907-4A74-4EF7-87FB-EE378A35128F}">
          <p14:sldIdLst>
            <p14:sldId id="261"/>
            <p14:sldId id="258"/>
            <p14:sldId id="259"/>
            <p14:sldId id="262"/>
            <p14:sldId id="263"/>
            <p14:sldId id="264"/>
            <p14:sldId id="265"/>
            <p14:sldId id="266"/>
            <p14:sldId id="257"/>
            <p14:sldId id="272"/>
            <p14:sldId id="267"/>
            <p14:sldId id="268"/>
            <p14:sldId id="269"/>
            <p14:sldId id="271"/>
            <p14:sldId id="26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88" autoAdjust="0"/>
  </p:normalViewPr>
  <p:slideViewPr>
    <p:cSldViewPr snapToGrid="0">
      <p:cViewPr varScale="1">
        <p:scale>
          <a:sx n="77" d="100"/>
          <a:sy n="7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E3-45FE-A8D4-3D6152CDE0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E3-45FE-A8D4-3D6152CDE0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E3-45FE-A8D4-3D6152CDE0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E3-45FE-A8D4-3D6152CDE06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FA-4735-8FDF-7B0B46BF0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059BC0E7-4C85-454F-BB62-417333C043A0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/>
    <cx:plotArea>
      <cx:plotAreaRegion>
        <cx:series layoutId="funnel" uniqueId="{670ADFF7-36B6-42C1-BF9A-4C295EE6EB9E}">
          <cx:tx>
            <cx:txData>
              <cx:f>Sheet1!$B$1</cx:f>
              <cx:v>Series1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Arial" panose="020B0604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3C946-1CE1-438B-BEE3-0CD0F6A14CF5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ACD5-997C-40E5-B82D-F6272FF4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 idea para el proyecto era, crear un programa con el que se pueda gestionar la contabilidad de una empresa de pequeño o mediano tamaño.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Hoy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existe una gran variedad de programas de contabilidad completos en sus funciones y muy complejos.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Debido a que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mucha gente depende de sus conocimientos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informaticos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hora de manejar e implementar un programa a la vida diaria laboral, no siempre es sencillo encontrar el software que se adapte a la forma de trabajar, a los costes y a las necesidades de la empresa.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Panel ajustes dispone de todas las funciones acerca del ajuste y el manejo  del programa. </a:t>
            </a:r>
            <a:r>
              <a:rPr lang="es-ES" dirty="0" err="1" smtClean="0"/>
              <a:t>Itentificarse</a:t>
            </a:r>
            <a:r>
              <a:rPr lang="es-ES" dirty="0" smtClean="0"/>
              <a:t> o cambiar la contraseña del administrador  para poder usar las funciones de cargar, borrar o crear copia de seguridad. Los registros se guardan/leen de la carpeta $</a:t>
            </a:r>
            <a:r>
              <a:rPr lang="es-ES" dirty="0" err="1" smtClean="0"/>
              <a:t>InstallDir</a:t>
            </a:r>
            <a:r>
              <a:rPr lang="es-ES" dirty="0" smtClean="0"/>
              <a:t>/datos.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programa ofrece </a:t>
            </a:r>
            <a:r>
              <a:rPr lang="es-ES" dirty="0" err="1" smtClean="0"/>
              <a:t>tambien</a:t>
            </a:r>
            <a:r>
              <a:rPr lang="es-ES" dirty="0" smtClean="0"/>
              <a:t> el cambio del motor de base de datos, puede ser Oracle o </a:t>
            </a:r>
            <a:r>
              <a:rPr lang="es-ES" dirty="0" err="1" smtClean="0"/>
              <a:t>MySQL</a:t>
            </a:r>
            <a:r>
              <a:rPr lang="es-ES" dirty="0" smtClean="0"/>
              <a:t>. Ofrece </a:t>
            </a:r>
            <a:r>
              <a:rPr lang="es-ES" dirty="0" err="1" smtClean="0"/>
              <a:t>tambien</a:t>
            </a:r>
            <a:r>
              <a:rPr lang="es-ES" dirty="0" smtClean="0"/>
              <a:t> copiar todos los registros de la base de datos actual a la nueva solo con marcar el </a:t>
            </a:r>
            <a:r>
              <a:rPr lang="es-ES" dirty="0" err="1" smtClean="0"/>
              <a:t>checkbox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programa puede adaptarse al gusto de cada usuario, gracias a la gran variedad de vistas a cambiar que ofrece el programa, desde las mas claras hasta muy oscuras.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4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En el panel ayuda encontramos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sobre porque se ha desarrollado el programa , los datos del desarrollador y un </a:t>
            </a:r>
            <a:r>
              <a:rPr lang="es-ES" baseline="0" dirty="0" err="1" smtClean="0"/>
              <a:t>arbol</a:t>
            </a:r>
            <a:r>
              <a:rPr lang="es-ES" baseline="0" dirty="0" smtClean="0"/>
              <a:t> de carpetas con ayuda sobre el funcionamiento de cada </a:t>
            </a:r>
            <a:r>
              <a:rPr lang="es-ES" baseline="0" dirty="0" err="1" smtClean="0"/>
              <a:t>operacion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funcion</a:t>
            </a:r>
            <a:r>
              <a:rPr lang="es-ES" baseline="0" dirty="0" smtClean="0"/>
              <a:t>  y panel del programa.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	Este ultimo posee una pagina web con la api del programa que se ha realizado con el </a:t>
            </a:r>
            <a:r>
              <a:rPr lang="es-ES" baseline="0" dirty="0" err="1" smtClean="0"/>
              <a:t>estandar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javadoc</a:t>
            </a:r>
            <a:r>
              <a:rPr lang="es-ES" baseline="0" dirty="0" smtClean="0"/>
              <a:t>, donde se puede encontrar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sobre su desarrollo y las funciones usadas.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programa esta desarrollado por numerosas clases que </a:t>
            </a:r>
            <a:r>
              <a:rPr lang="es-ES" dirty="0" err="1" smtClean="0"/>
              <a:t>estan</a:t>
            </a:r>
            <a:r>
              <a:rPr lang="es-ES" dirty="0" smtClean="0"/>
              <a:t> divididas en 8 paquetes </a:t>
            </a:r>
            <a:r>
              <a:rPr lang="es-ES" dirty="0" err="1" smtClean="0"/>
              <a:t>segun</a:t>
            </a:r>
            <a:r>
              <a:rPr lang="es-ES" dirty="0" smtClean="0"/>
              <a:t> su </a:t>
            </a:r>
            <a:r>
              <a:rPr lang="es-ES" dirty="0" err="1" smtClean="0"/>
              <a:t>proposito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Main</a:t>
            </a:r>
            <a:r>
              <a:rPr lang="es-ES" dirty="0" smtClean="0"/>
              <a:t> encontramos la clase  App que se encarga de inicializar todo el proceso ,  es el hilo principal del programa. En este paquete encontramos </a:t>
            </a:r>
            <a:r>
              <a:rPr lang="es-ES" dirty="0" err="1" smtClean="0"/>
              <a:t>tambien</a:t>
            </a:r>
            <a:r>
              <a:rPr lang="es-ES" dirty="0" smtClean="0"/>
              <a:t> el dialogo "</a:t>
            </a:r>
            <a:r>
              <a:rPr lang="es-ES" dirty="0" err="1" smtClean="0"/>
              <a:t>conexionInicial</a:t>
            </a:r>
            <a:r>
              <a:rPr lang="es-ES" dirty="0" smtClean="0"/>
              <a:t>" ,  que se encarga de hacer la </a:t>
            </a:r>
            <a:r>
              <a:rPr lang="es-ES" dirty="0" err="1" smtClean="0"/>
              <a:t>conexion</a:t>
            </a:r>
            <a:r>
              <a:rPr lang="es-ES" dirty="0" smtClean="0"/>
              <a:t> inicial para obtener los registros de la base de datos.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MainBody</a:t>
            </a:r>
            <a:r>
              <a:rPr lang="es-ES" dirty="0" smtClean="0"/>
              <a:t> se encuentran todos los paneles de la parte del </a:t>
            </a:r>
            <a:r>
              <a:rPr lang="es-ES" dirty="0" err="1" smtClean="0"/>
              <a:t>Body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dialog</a:t>
            </a:r>
            <a:r>
              <a:rPr lang="es-ES" dirty="0" smtClean="0"/>
              <a:t> </a:t>
            </a:r>
            <a:r>
              <a:rPr lang="es-ES" dirty="0" err="1" smtClean="0"/>
              <a:t>estan</a:t>
            </a:r>
            <a:r>
              <a:rPr lang="es-ES" dirty="0" smtClean="0"/>
              <a:t> todas las ventanas auxiliares para el manejo de los registros , crear/ editar productos, personas, facturas y notas del libro diario.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paquete </a:t>
            </a:r>
            <a:r>
              <a:rPr lang="es-ES" dirty="0" err="1" smtClean="0"/>
              <a:t>dto</a:t>
            </a:r>
            <a:r>
              <a:rPr lang="es-ES" dirty="0" smtClean="0"/>
              <a:t> </a:t>
            </a:r>
            <a:r>
              <a:rPr lang="es-ES" dirty="0" err="1" smtClean="0"/>
              <a:t>contine</a:t>
            </a:r>
            <a:r>
              <a:rPr lang="es-ES" dirty="0" smtClean="0"/>
              <a:t> los modelos de datos a usar para los registros.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</a:t>
            </a:r>
            <a:r>
              <a:rPr lang="es-ES" dirty="0" err="1" smtClean="0"/>
              <a:t>sigente</a:t>
            </a:r>
            <a:r>
              <a:rPr lang="es-ES" dirty="0" smtClean="0"/>
              <a:t> paquete , nombrado gestiones , alberga todas las clases que realizan la </a:t>
            </a:r>
            <a:r>
              <a:rPr lang="es-ES" dirty="0" err="1" smtClean="0"/>
              <a:t>gestion</a:t>
            </a:r>
            <a:r>
              <a:rPr lang="es-ES" dirty="0" smtClean="0"/>
              <a:t> de los registros. Estas clases se encargan de conectar a la base de datos y ejecutar consultas construidas con la </a:t>
            </a:r>
            <a:r>
              <a:rPr lang="es-ES" dirty="0" err="1" smtClean="0"/>
              <a:t>informacion</a:t>
            </a:r>
            <a:r>
              <a:rPr lang="es-ES" dirty="0" smtClean="0"/>
              <a:t> obtenida de </a:t>
            </a:r>
            <a:r>
              <a:rPr lang="es-ES" dirty="0" err="1" smtClean="0"/>
              <a:t>logica</a:t>
            </a:r>
            <a:r>
              <a:rPr lang="es-ES" dirty="0" smtClean="0"/>
              <a:t> de negocio.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En el paquete </a:t>
            </a:r>
            <a:r>
              <a:rPr lang="es-ES" dirty="0" err="1" smtClean="0"/>
              <a:t>logica</a:t>
            </a:r>
            <a:r>
              <a:rPr lang="es-ES" dirty="0" smtClean="0"/>
              <a:t> </a:t>
            </a:r>
            <a:r>
              <a:rPr lang="es-ES" dirty="0" err="1" smtClean="0"/>
              <a:t>estan</a:t>
            </a:r>
            <a:r>
              <a:rPr lang="es-ES" dirty="0" smtClean="0"/>
              <a:t> las clases encargadas de hacer toda la </a:t>
            </a:r>
            <a:r>
              <a:rPr lang="es-ES" dirty="0" err="1" smtClean="0"/>
              <a:t>logica</a:t>
            </a:r>
            <a:r>
              <a:rPr lang="es-ES" dirty="0" smtClean="0"/>
              <a:t> del programa , la </a:t>
            </a:r>
            <a:r>
              <a:rPr lang="es-ES" dirty="0" err="1" smtClean="0"/>
              <a:t>logica</a:t>
            </a:r>
            <a:r>
              <a:rPr lang="es-ES" dirty="0" smtClean="0"/>
              <a:t> de negocio que se encarga para la </a:t>
            </a:r>
            <a:r>
              <a:rPr lang="es-ES" dirty="0" err="1" smtClean="0"/>
              <a:t>logica</a:t>
            </a:r>
            <a:r>
              <a:rPr lang="es-ES" dirty="0" smtClean="0"/>
              <a:t> de las operaciones del programa para el manejo de los registros, </a:t>
            </a:r>
            <a:r>
              <a:rPr lang="es-ES" dirty="0" err="1" smtClean="0"/>
              <a:t>logicatemas</a:t>
            </a:r>
            <a:r>
              <a:rPr lang="es-ES" dirty="0" smtClean="0"/>
              <a:t> maneja la </a:t>
            </a:r>
            <a:r>
              <a:rPr lang="es-ES" dirty="0" err="1" smtClean="0"/>
              <a:t>logica</a:t>
            </a:r>
            <a:r>
              <a:rPr lang="es-ES" dirty="0" smtClean="0"/>
              <a:t> de las vistas y el tamaño del texto, clase </a:t>
            </a:r>
            <a:r>
              <a:rPr lang="es-ES" dirty="0" err="1" smtClean="0"/>
              <a:t>conexionBBDD</a:t>
            </a:r>
            <a:r>
              <a:rPr lang="es-ES" dirty="0" smtClean="0"/>
              <a:t> que es la encargada de conectarse a la base de datos y la clase </a:t>
            </a:r>
            <a:r>
              <a:rPr lang="es-ES" dirty="0" err="1" smtClean="0"/>
              <a:t>stretchicon</a:t>
            </a:r>
            <a:r>
              <a:rPr lang="es-ES" dirty="0" smtClean="0"/>
              <a:t> que se encarga de convertir las </a:t>
            </a:r>
            <a:r>
              <a:rPr lang="es-ES" dirty="0" err="1" smtClean="0"/>
              <a:t>imagenes</a:t>
            </a:r>
            <a:r>
              <a:rPr lang="es-ES" dirty="0" smtClean="0"/>
              <a:t> creadas en miniaturas para integrarlas en el programa.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El paquete </a:t>
            </a:r>
            <a:r>
              <a:rPr lang="es-ES" dirty="0" err="1" smtClean="0"/>
              <a:t>TableModels</a:t>
            </a:r>
            <a:r>
              <a:rPr lang="es-ES" dirty="0" smtClean="0"/>
              <a:t> contiene todas las clases de modelos de tablas para los registros a mostrar en el programa.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	Para la </a:t>
            </a:r>
            <a:r>
              <a:rPr lang="es-ES" dirty="0" err="1" smtClean="0"/>
              <a:t>relacion</a:t>
            </a:r>
            <a:r>
              <a:rPr lang="es-ES" dirty="0" smtClean="0"/>
              <a:t> entre las clases se ha empleado el modelo MVC (Modelo Vista Controlador). Las clases de los paquetes GUI manejan la vista del programa y obtienen la </a:t>
            </a:r>
            <a:r>
              <a:rPr lang="es-ES" dirty="0" err="1" smtClean="0"/>
              <a:t>informacion</a:t>
            </a:r>
            <a:r>
              <a:rPr lang="es-ES" dirty="0" smtClean="0"/>
              <a:t> introducida por el usuario </a:t>
            </a:r>
            <a:r>
              <a:rPr lang="es-ES" dirty="0" err="1" smtClean="0"/>
              <a:t>pasandola</a:t>
            </a:r>
            <a:r>
              <a:rPr lang="es-ES" dirty="0" smtClean="0"/>
              <a:t> a las clases del paquete </a:t>
            </a:r>
            <a:r>
              <a:rPr lang="es-ES" dirty="0" err="1" smtClean="0"/>
              <a:t>logica</a:t>
            </a:r>
            <a:r>
              <a:rPr lang="es-ES" dirty="0" smtClean="0"/>
              <a:t>, que se encargan de hacer la </a:t>
            </a:r>
            <a:r>
              <a:rPr lang="es-ES" dirty="0" err="1" smtClean="0"/>
              <a:t>logica</a:t>
            </a:r>
            <a:r>
              <a:rPr lang="es-ES" dirty="0" smtClean="0"/>
              <a:t> correspondiente </a:t>
            </a:r>
            <a:r>
              <a:rPr lang="es-ES" dirty="0" err="1" smtClean="0"/>
              <a:t>segun</a:t>
            </a:r>
            <a:r>
              <a:rPr lang="es-ES" dirty="0" smtClean="0"/>
              <a:t> la </a:t>
            </a:r>
            <a:r>
              <a:rPr lang="es-ES" dirty="0" err="1" smtClean="0"/>
              <a:t>peticion</a:t>
            </a:r>
            <a:r>
              <a:rPr lang="es-ES" dirty="0" smtClean="0"/>
              <a:t> del usuario y entonces mandan la </a:t>
            </a:r>
            <a:r>
              <a:rPr lang="es-ES" dirty="0" err="1" smtClean="0"/>
              <a:t>informacion</a:t>
            </a:r>
            <a:r>
              <a:rPr lang="es-ES" dirty="0" smtClean="0"/>
              <a:t> procesada a las clases de </a:t>
            </a:r>
            <a:r>
              <a:rPr lang="es-ES" dirty="0" err="1" smtClean="0"/>
              <a:t>gestion</a:t>
            </a:r>
            <a:r>
              <a:rPr lang="es-ES" dirty="0" smtClean="0"/>
              <a:t> , las que construyen consultas para  el manejo de los registros en la base de datos con la </a:t>
            </a:r>
            <a:r>
              <a:rPr lang="es-ES" dirty="0" err="1" smtClean="0"/>
              <a:t>informacion</a:t>
            </a:r>
            <a:r>
              <a:rPr lang="es-ES" dirty="0" smtClean="0"/>
              <a:t> obtenida.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relacion</a:t>
            </a:r>
            <a:r>
              <a:rPr lang="es-ES" dirty="0" smtClean="0"/>
              <a:t> entre las tablas en la base de datos pretende ser sencilla. Existen 3 tablas que manejan la </a:t>
            </a:r>
            <a:r>
              <a:rPr lang="es-ES" dirty="0" err="1" smtClean="0"/>
              <a:t>informacion</a:t>
            </a:r>
            <a:r>
              <a:rPr lang="es-ES" dirty="0" smtClean="0"/>
              <a:t> de las facturas, personas y productos. En la tabla negocio se insertan los registros de las facturas creadas , obteniendo las claves primarias de los objetos relacionados con la factura.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baseline="0" dirty="0" smtClean="0"/>
              <a:t>El programa esta desarrollado para que sea </a:t>
            </a:r>
            <a:r>
              <a:rPr lang="es-ES" b="0" baseline="0" dirty="0" err="1" smtClean="0"/>
              <a:t>facil</a:t>
            </a:r>
            <a:r>
              <a:rPr lang="es-ES" b="0" baseline="0" dirty="0" smtClean="0"/>
              <a:t> para los desarrolladores , gracias a los comentarios añadidos para cada </a:t>
            </a:r>
            <a:r>
              <a:rPr lang="es-ES" b="0" baseline="0" dirty="0" err="1" smtClean="0"/>
              <a:t>funcion</a:t>
            </a:r>
            <a:r>
              <a:rPr lang="es-ES" b="0" baseline="0" dirty="0" smtClean="0"/>
              <a:t>, cada </a:t>
            </a:r>
            <a:r>
              <a:rPr lang="es-ES" b="0" baseline="0" dirty="0" err="1" smtClean="0"/>
              <a:t>linea</a:t>
            </a:r>
            <a:r>
              <a:rPr lang="es-ES" b="0" baseline="0" dirty="0" smtClean="0"/>
              <a:t> de </a:t>
            </a:r>
            <a:r>
              <a:rPr lang="es-ES" b="0" baseline="0" dirty="0" err="1" smtClean="0"/>
              <a:t>codigo</a:t>
            </a:r>
            <a:r>
              <a:rPr lang="es-ES" b="0" baseline="0" dirty="0" smtClean="0"/>
              <a:t>, que necesita ser explicada y </a:t>
            </a:r>
            <a:r>
              <a:rPr lang="es-ES" b="0" baseline="0" dirty="0" err="1" smtClean="0"/>
              <a:t>tambien</a:t>
            </a:r>
            <a:r>
              <a:rPr lang="es-ES" b="0" baseline="0" dirty="0" smtClean="0"/>
              <a:t> dispone de trazas de cada </a:t>
            </a:r>
            <a:r>
              <a:rPr lang="es-ES" b="0" baseline="0" dirty="0" err="1" smtClean="0"/>
              <a:t>funcion</a:t>
            </a:r>
            <a:r>
              <a:rPr lang="es-ES" b="0" baseline="0" dirty="0" smtClean="0"/>
              <a:t> ejecutada y se muestran en el log del programa para una mejor </a:t>
            </a:r>
            <a:r>
              <a:rPr lang="es-ES" b="0" baseline="0" dirty="0" err="1" smtClean="0"/>
              <a:t>depuracion</a:t>
            </a:r>
            <a:r>
              <a:rPr lang="es-ES" b="0" baseline="0" dirty="0" smtClean="0"/>
              <a:t>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Por eso he optado por hacer un programa que pueda ser utilizado por cualquier persona, sin </a:t>
            </a:r>
            <a:r>
              <a:rPr lang="es-ES" dirty="0" err="1" smtClean="0"/>
              <a:t>ningun</a:t>
            </a:r>
            <a:r>
              <a:rPr lang="es-ES" dirty="0" smtClean="0"/>
              <a:t> tipo de conocimientos </a:t>
            </a:r>
            <a:r>
              <a:rPr lang="es-ES" dirty="0" err="1" smtClean="0"/>
              <a:t>informaticos</a:t>
            </a:r>
            <a:r>
              <a:rPr lang="es-ES" dirty="0" smtClean="0"/>
              <a:t>, </a:t>
            </a:r>
            <a:r>
              <a:rPr lang="es-ES" dirty="0" err="1" smtClean="0"/>
              <a:t>menus</a:t>
            </a:r>
            <a:r>
              <a:rPr lang="es-ES" dirty="0" smtClean="0"/>
              <a:t> elaborados con iconos, funciones intuitivas, capaz de cumplir multitud de funciones y que tenga un formato atractivo visualmente.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programa esta dividido en 3 partes.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En la parte de arriba tenemos el </a:t>
            </a:r>
            <a:r>
              <a:rPr lang="es-ES" dirty="0" err="1" smtClean="0"/>
              <a:t>menu</a:t>
            </a:r>
            <a:r>
              <a:rPr lang="es-ES" dirty="0" smtClean="0"/>
              <a:t> desarrollado con texto e iconos para mejorar la </a:t>
            </a:r>
            <a:r>
              <a:rPr lang="es-ES" dirty="0" err="1" smtClean="0"/>
              <a:t>orientacion</a:t>
            </a:r>
            <a:r>
              <a:rPr lang="es-ES" dirty="0" smtClean="0"/>
              <a:t> durante su uso.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Seleccionando uno de los botones del </a:t>
            </a:r>
            <a:r>
              <a:rPr lang="es-ES" dirty="0" err="1" smtClean="0"/>
              <a:t>menu</a:t>
            </a:r>
            <a:r>
              <a:rPr lang="es-ES" dirty="0" smtClean="0"/>
              <a:t>, la parte del </a:t>
            </a:r>
            <a:r>
              <a:rPr lang="es-ES" dirty="0" err="1" smtClean="0"/>
              <a:t>body</a:t>
            </a:r>
            <a:r>
              <a:rPr lang="es-ES" dirty="0" smtClean="0"/>
              <a:t> va cambiando </a:t>
            </a:r>
            <a:r>
              <a:rPr lang="es-ES" dirty="0" err="1" smtClean="0"/>
              <a:t>segun</a:t>
            </a:r>
            <a:r>
              <a:rPr lang="es-ES" dirty="0" smtClean="0"/>
              <a:t> el </a:t>
            </a:r>
            <a:r>
              <a:rPr lang="es-ES" dirty="0" err="1" smtClean="0"/>
              <a:t>boton</a:t>
            </a:r>
            <a:r>
              <a:rPr lang="es-ES" dirty="0" smtClean="0"/>
              <a:t> presionado.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Los paneles del </a:t>
            </a:r>
            <a:r>
              <a:rPr lang="es-ES" dirty="0" err="1" smtClean="0"/>
              <a:t>body</a:t>
            </a:r>
            <a:r>
              <a:rPr lang="es-ES" dirty="0" smtClean="0"/>
              <a:t>  muestran </a:t>
            </a:r>
            <a:r>
              <a:rPr lang="es-ES" dirty="0" err="1" smtClean="0"/>
              <a:t>informacion</a:t>
            </a:r>
            <a:r>
              <a:rPr lang="es-ES" dirty="0" smtClean="0"/>
              <a:t> sobre los registros de la base de datos, disponen de funciones para el manejo de estos </a:t>
            </a:r>
            <a:r>
              <a:rPr lang="es-ES" dirty="0" err="1" smtClean="0"/>
              <a:t>ultimos</a:t>
            </a:r>
            <a:r>
              <a:rPr lang="es-ES" dirty="0" smtClean="0"/>
              <a:t> , lo que se denomina CRUD y ayudan al usuario con textos auxiliares para cada </a:t>
            </a:r>
            <a:r>
              <a:rPr lang="es-ES" dirty="0" err="1" smtClean="0"/>
              <a:t>funcion</a:t>
            </a:r>
            <a:r>
              <a:rPr lang="es-E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La parte del </a:t>
            </a:r>
            <a:r>
              <a:rPr lang="es-ES" dirty="0" err="1" smtClean="0"/>
              <a:t>footer</a:t>
            </a:r>
            <a:r>
              <a:rPr lang="es-ES" dirty="0" smtClean="0"/>
              <a:t> / pie ofrece  </a:t>
            </a:r>
            <a:r>
              <a:rPr lang="es-ES" dirty="0" err="1" smtClean="0"/>
              <a:t>informacion</a:t>
            </a:r>
            <a:r>
              <a:rPr lang="es-ES" dirty="0" smtClean="0"/>
              <a:t> sobre el programa , la </a:t>
            </a:r>
            <a:r>
              <a:rPr lang="es-ES" dirty="0" err="1" smtClean="0"/>
              <a:t>version</a:t>
            </a:r>
            <a:r>
              <a:rPr lang="es-ES" dirty="0" smtClean="0"/>
              <a:t> , pagina web con la api del programa y el desarrollador de la misma.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primer panel que nos encontramos es el libro diario , </a:t>
            </a:r>
            <a:r>
              <a:rPr lang="es-ES" dirty="0" err="1" smtClean="0"/>
              <a:t>muesta</a:t>
            </a:r>
            <a:r>
              <a:rPr lang="es-ES" dirty="0" smtClean="0"/>
              <a:t> las notas que se van tomando cada </a:t>
            </a:r>
            <a:r>
              <a:rPr lang="es-ES" dirty="0" err="1" smtClean="0"/>
              <a:t>dia</a:t>
            </a:r>
            <a:r>
              <a:rPr lang="es-ES" dirty="0" smtClean="0"/>
              <a:t> , precio de cobros y gastos de cada una y detalles de las actividades realizadas.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Ofrece la </a:t>
            </a:r>
            <a:r>
              <a:rPr lang="es-ES" dirty="0" err="1" smtClean="0"/>
              <a:t>filtracion</a:t>
            </a:r>
            <a:r>
              <a:rPr lang="es-ES" dirty="0" smtClean="0"/>
              <a:t> de las notas entre fechas elegidas con la ayuda de los </a:t>
            </a:r>
            <a:r>
              <a:rPr lang="es-ES" dirty="0" err="1" smtClean="0"/>
              <a:t>combobox</a:t>
            </a:r>
            <a:r>
              <a:rPr lang="es-ES" dirty="0" smtClean="0"/>
              <a:t> , el manejo de las funciones CRUD e imprimir notas. Muestra el total de los gastos y de los cobros.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Sobre el panel inventario no hay mucho que decir,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ya que ofrece solo la </a:t>
            </a:r>
            <a:r>
              <a:rPr lang="es-ES" dirty="0" err="1" smtClean="0"/>
              <a:t>informacion</a:t>
            </a:r>
            <a:r>
              <a:rPr lang="es-ES" dirty="0" smtClean="0"/>
              <a:t> de los productos de los que dispone la empresa y el manejo de las funciones CRUD de los mismos.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paneles compra y venta son muy similares. </a:t>
            </a:r>
          </a:p>
          <a:p>
            <a:r>
              <a:rPr lang="es-ES" dirty="0" smtClean="0"/>
              <a:t>El panel Venta muestra la </a:t>
            </a:r>
            <a:r>
              <a:rPr lang="es-ES" dirty="0" err="1" smtClean="0"/>
              <a:t>informacion</a:t>
            </a:r>
            <a:r>
              <a:rPr lang="es-ES" dirty="0" smtClean="0"/>
              <a:t> de los clientes y el panel Compras de los proveedores.</a:t>
            </a:r>
          </a:p>
          <a:p>
            <a:r>
              <a:rPr lang="es-ES" dirty="0" smtClean="0"/>
              <a:t> La parte de arriba muestra la </a:t>
            </a:r>
            <a:r>
              <a:rPr lang="es-ES" dirty="0" err="1" smtClean="0"/>
              <a:t>informacion</a:t>
            </a:r>
            <a:r>
              <a:rPr lang="es-ES" dirty="0" smtClean="0"/>
              <a:t> de las personas , sean  clientes o proveedores y la parte de abajo aparecen las facturas de la persona seleccionada.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El panel Personas consiste en dos tablas que manejan la </a:t>
            </a:r>
            <a:r>
              <a:rPr lang="es-ES" dirty="0" err="1" smtClean="0"/>
              <a:t>informacion</a:t>
            </a:r>
            <a:r>
              <a:rPr lang="es-ES" dirty="0" smtClean="0"/>
              <a:t> de los registros de los clientes y proveedores.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Este panel ofrece parte de las funciones CRUD ya que no puede existir una persona sin que tenga factura, pero ofrece borrar e editar las personas.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A la hora de crear una factura, existe </a:t>
            </a:r>
            <a:r>
              <a:rPr lang="es-ES" dirty="0" err="1" smtClean="0"/>
              <a:t>opcion</a:t>
            </a:r>
            <a:r>
              <a:rPr lang="es-ES" dirty="0" smtClean="0"/>
              <a:t> de crear una persona nueva por si no esta en la lista de las personas existentes.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La parte de la derecha muestra las facturas de la persona seleccionada y permite ver e imprimir  facturas.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Este panel ofrece crear, ver e imprimir facturas. El panel esta dividido en 3 partes. La parte de la izquierda </a:t>
            </a:r>
            <a:r>
              <a:rPr lang="es-ES" baseline="0" dirty="0" err="1" smtClean="0"/>
              <a:t>muesta</a:t>
            </a:r>
            <a:r>
              <a:rPr lang="es-ES" baseline="0" dirty="0" smtClean="0"/>
              <a:t> todas las facturas creadas.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La parte de la derecha , la primera tabla muestra la persona a la que pertenece esta factura y la segunda tabla muestra la lista de los productos.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El formato tanto de las facturas como de las notas es un formato </a:t>
            </a:r>
            <a:r>
              <a:rPr lang="es-ES" baseline="0" dirty="0" err="1" smtClean="0"/>
              <a:t>estandar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pdf</a:t>
            </a:r>
            <a:r>
              <a:rPr lang="es-ES" baseline="0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A la hora de crear una factura , la información de la factura se ingresa como una nota diaria con sus actividades realizadas, cobros y gastos.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 panel nos ofrece graficas con la </a:t>
            </a:r>
            <a:r>
              <a:rPr lang="es-ES" dirty="0" err="1" smtClean="0"/>
              <a:t>estadistica</a:t>
            </a:r>
            <a:r>
              <a:rPr lang="es-ES" dirty="0" smtClean="0"/>
              <a:t> de la empresa </a:t>
            </a:r>
            <a:r>
              <a:rPr lang="es-ES" dirty="0" err="1" smtClean="0"/>
              <a:t>segun</a:t>
            </a:r>
            <a:r>
              <a:rPr lang="es-ES" dirty="0" smtClean="0"/>
              <a:t> las notas del libro diario. </a:t>
            </a:r>
          </a:p>
          <a:p>
            <a:r>
              <a:rPr lang="es-ES" dirty="0" smtClean="0"/>
              <a:t>	Las notas a mostrar se pueden filtrar entre fechas para obtener una </a:t>
            </a:r>
            <a:r>
              <a:rPr lang="es-ES" dirty="0" err="1" smtClean="0"/>
              <a:t>estadistica</a:t>
            </a:r>
            <a:r>
              <a:rPr lang="es-ES" dirty="0" smtClean="0"/>
              <a:t> de un tiempo determinado. la parte de abajo muestra 2 </a:t>
            </a:r>
            <a:r>
              <a:rPr lang="es-ES" dirty="0" err="1" smtClean="0"/>
              <a:t>imagenes</a:t>
            </a:r>
            <a:r>
              <a:rPr lang="es-ES" dirty="0" smtClean="0"/>
              <a:t> con graficas ( </a:t>
            </a:r>
            <a:r>
              <a:rPr lang="es-ES" dirty="0" err="1" smtClean="0"/>
              <a:t>BarChart</a:t>
            </a:r>
            <a:r>
              <a:rPr lang="es-ES" dirty="0" smtClean="0"/>
              <a:t>, </a:t>
            </a:r>
            <a:r>
              <a:rPr lang="es-ES" dirty="0" err="1" smtClean="0"/>
              <a:t>LineChart</a:t>
            </a:r>
            <a:r>
              <a:rPr lang="es-ES" dirty="0" smtClean="0"/>
              <a:t>) , que </a:t>
            </a:r>
            <a:r>
              <a:rPr lang="es-ES" dirty="0" err="1" smtClean="0"/>
              <a:t>estan</a:t>
            </a:r>
            <a:r>
              <a:rPr lang="es-ES" dirty="0" smtClean="0"/>
              <a:t> </a:t>
            </a:r>
            <a:r>
              <a:rPr lang="es-ES" dirty="0" err="1" smtClean="0"/>
              <a:t>constridas</a:t>
            </a:r>
            <a:r>
              <a:rPr lang="es-ES" dirty="0" smtClean="0"/>
              <a:t> con la </a:t>
            </a:r>
            <a:r>
              <a:rPr lang="es-ES" dirty="0" err="1" smtClean="0"/>
              <a:t>informacion</a:t>
            </a:r>
            <a:r>
              <a:rPr lang="es-ES" dirty="0" smtClean="0"/>
              <a:t> de la </a:t>
            </a:r>
            <a:r>
              <a:rPr lang="es-ES" dirty="0" err="1" smtClean="0"/>
              <a:t>estadistica</a:t>
            </a:r>
            <a:r>
              <a:rPr lang="es-ES" dirty="0" smtClean="0"/>
              <a:t> de todas o solo entre las notas que se han filtrado. Al seleccionar una de las notas, aparece 3-ra imagen con la </a:t>
            </a:r>
            <a:r>
              <a:rPr lang="es-ES" dirty="0" err="1" smtClean="0"/>
              <a:t>estadistica</a:t>
            </a:r>
            <a:r>
              <a:rPr lang="es-ES" dirty="0" smtClean="0"/>
              <a:t> solo para esta nota tipo Pie 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CACD5-997C-40E5-B82D-F6272FF403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37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7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9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782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81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4D20A72C-E8E4-4D81-9589-00AC44CC89D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0359110"/>
              </p:ext>
            </p:extLst>
          </p:nvPr>
        </p:nvGraphicFramePr>
        <p:xfrm>
          <a:off x="-489739" y="1527984"/>
          <a:ext cx="7478710" cy="498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DF1DA705-C4C0-4F5E-9C2B-E92E8118798B}"/>
                  </a:ext>
                </a:extLst>
              </p:cNvPr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65523044"/>
                  </p:ext>
                </p:extLst>
              </p:nvPr>
            </p:nvGraphicFramePr>
            <p:xfrm>
              <a:off x="6485466" y="1485514"/>
              <a:ext cx="4097869" cy="27319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cx1="http://schemas.microsoft.com/office/drawing/2015/9/8/chartex" xmlns="" xmlns:a16="http://schemas.microsoft.com/office/drawing/2014/main" id="{DF1DA705-C4C0-4F5E-9C2B-E92E8118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5466" y="1485514"/>
                <a:ext cx="4097869" cy="2731913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C4C192FD-AB17-45C2-8E4D-5DA9CA17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0515600" cy="71210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>
        <mc:Choice xmlns="" xmlns:cx2="http://schemas.microsoft.com/office/drawing/2015/10/21/chartex" Requires="cx2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0A7361D1-C986-4DF1-9480-BB68EC582975}"/>
                  </a:ext>
                </a:extLst>
              </p:cNvPr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6980642"/>
                  </p:ext>
                </p:extLst>
              </p:nvPr>
            </p:nvGraphicFramePr>
            <p:xfrm>
              <a:off x="6695440" y="4231179"/>
              <a:ext cx="3423919" cy="22826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cx2="http://schemas.microsoft.com/office/drawing/2015/10/21/chartex" xmlns="" xmlns:a16="http://schemas.microsoft.com/office/drawing/2014/main" id="{0A7361D1-C986-4DF1-9480-BB68EC5829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5440" y="4231179"/>
                <a:ext cx="3423919" cy="2282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5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68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649" r:id="rId1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2" y="2474259"/>
            <a:ext cx="4883329" cy="3419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0" y="2474258"/>
            <a:ext cx="5085510" cy="34197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2763" y="1391328"/>
            <a:ext cx="5776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tros programas de contabilidad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4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1133044" y="2724892"/>
            <a:ext cx="290945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ajustes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33" y="1918069"/>
            <a:ext cx="3169256" cy="4735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" y="4765639"/>
            <a:ext cx="4823026" cy="1888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14" y="4128842"/>
            <a:ext cx="3175431" cy="2525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14" y="1918068"/>
            <a:ext cx="3175431" cy="18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3518529" y="1034745"/>
            <a:ext cx="290945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ajustes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" y="3913650"/>
            <a:ext cx="4188447" cy="2761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4" y="2922297"/>
            <a:ext cx="4096467" cy="2698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67" y="1868297"/>
            <a:ext cx="4163223" cy="2747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06" y="3910646"/>
            <a:ext cx="4109247" cy="2764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80" y="2809364"/>
            <a:ext cx="4072010" cy="2744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21" y="1815446"/>
            <a:ext cx="4110701" cy="27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ayuda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" y="2904565"/>
            <a:ext cx="5724314" cy="3516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51" y="2904566"/>
            <a:ext cx="5796727" cy="35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relación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entre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clases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3" y="2667652"/>
            <a:ext cx="4809699" cy="3463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2" y="2667652"/>
            <a:ext cx="6101675" cy="34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1082175" y="3433828"/>
            <a:ext cx="3661948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relación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BBDD 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07" y="1441023"/>
            <a:ext cx="4264689" cy="49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65" y="1089933"/>
            <a:ext cx="5547729" cy="2997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" y="3728553"/>
            <a:ext cx="4973153" cy="273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50" y="4249271"/>
            <a:ext cx="6380344" cy="2214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5867" y="1254438"/>
            <a:ext cx="506599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ejecución visible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  <a:p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los desarrolladores</a:t>
            </a:r>
          </a:p>
          <a:p>
            <a:r>
              <a:rPr lang="es-E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        //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comentado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endParaRPr lang="en-US" sz="2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2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977287" y="2362073"/>
            <a:ext cx="105156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Fin de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presentación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96231" y="3311569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7030A0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https://bahguta.ddns.net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968188" y="2180787"/>
            <a:ext cx="10663519" cy="3539430"/>
          </a:xfrm>
          <a:prstGeom prst="rect">
            <a:avLst/>
          </a:prstGeom>
          <a:noFill/>
          <a:effectLst>
            <a:outerShdw blurRad="50800" dist="50800" dir="15600000" algn="ctr" rotWithShape="0">
              <a:schemeClr val="tx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para el modulo </a:t>
            </a: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DAM  “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"IES Juan Jose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Calvo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Miguel" –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Sotrondio</a:t>
            </a:r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8" y="905051"/>
            <a:ext cx="8127728" cy="826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7" y="1912754"/>
            <a:ext cx="8058642" cy="393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7" y="6125013"/>
            <a:ext cx="8058642" cy="310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3637" y="1133615"/>
            <a:ext cx="2344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Menu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613" y="3629314"/>
            <a:ext cx="258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7901" y="6065924"/>
            <a:ext cx="133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Footer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9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1"/>
      <p:bldP spid="7" grpId="2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5" y="2407024"/>
            <a:ext cx="6725629" cy="3916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5" y="1496839"/>
            <a:ext cx="3511226" cy="4826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587322" y="1496839"/>
            <a:ext cx="72611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Libro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diario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546178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inventario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7" y="2770094"/>
            <a:ext cx="5461786" cy="329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88" y="1774726"/>
            <a:ext cx="428684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1137360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Compras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ventas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8" y="2750688"/>
            <a:ext cx="5188155" cy="335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99" y="2740319"/>
            <a:ext cx="5972125" cy="3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406018" y="1743508"/>
            <a:ext cx="5461786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personas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" y="2579496"/>
            <a:ext cx="5749870" cy="344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9" y="1519518"/>
            <a:ext cx="3574420" cy="45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 txBox="1">
            <a:spLocks/>
          </p:cNvSpPr>
          <p:nvPr/>
        </p:nvSpPr>
        <p:spPr>
          <a:xfrm>
            <a:off x="728829" y="2343247"/>
            <a:ext cx="6123791" cy="70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facturas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5" y="3765928"/>
            <a:ext cx="3907956" cy="2747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" y="3765928"/>
            <a:ext cx="3982200" cy="2732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06" y="1533541"/>
            <a:ext cx="3428921" cy="49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94162-323C-48DA-8B52-07C80BAC06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0052" y="1716614"/>
            <a:ext cx="10515600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Estadística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2" y="3987785"/>
            <a:ext cx="3081439" cy="2054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12" y="3987785"/>
            <a:ext cx="3081438" cy="2054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71" y="3987785"/>
            <a:ext cx="3156192" cy="2054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09" y="134471"/>
            <a:ext cx="496999" cy="6325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1152" y="266077"/>
            <a:ext cx="2720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ahguta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2" y="2679134"/>
            <a:ext cx="5464160" cy="10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955</Words>
  <Application>Microsoft Office PowerPoint</Application>
  <PresentationFormat>Widescreen</PresentationFormat>
  <Paragraphs>103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Estadística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2019-12-14T08:31:20Z</dcterms:created>
  <dcterms:modified xsi:type="dcterms:W3CDTF">2019-12-17T19:36:02Z</dcterms:modified>
  <cp:category/>
</cp:coreProperties>
</file>