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8"/>
    <a:srgbClr val="FF5969"/>
    <a:srgbClr val="FEC630"/>
    <a:srgbClr val="52CBBE"/>
    <a:srgbClr val="5D7373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61" d="100"/>
          <a:sy n="61" d="100"/>
        </p:scale>
        <p:origin x="1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F0A79-ACF0-4A9E-A6DA-E8AD1851E9F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46834-4ADA-465A-B6E3-9911F5B02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46834-4ADA-465A-B6E3-9911F5B027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88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46834-4ADA-465A-B6E3-9911F5B027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75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46834-4ADA-465A-B6E3-9911F5B027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80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46834-4ADA-465A-B6E3-9911F5B027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37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46834-4ADA-465A-B6E3-9911F5B027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37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46834-4ADA-465A-B6E3-9911F5B027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53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46834-4ADA-465A-B6E3-9911F5B027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5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602778" y="62165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00A0A8"/>
                </a:solidFill>
                <a:latin typeface="Tw Cen MT" panose="020B0602020104020603" pitchFamily="34" charset="0"/>
              </a:rPr>
              <a:t>How casual members and annual members differ in terms of using </a:t>
            </a:r>
            <a:r>
              <a:rPr lang="en-US" sz="4100" dirty="0" err="1">
                <a:solidFill>
                  <a:srgbClr val="00A0A8"/>
                </a:solidFill>
                <a:latin typeface="Tw Cen MT" panose="020B0602020104020603" pitchFamily="34" charset="0"/>
              </a:rPr>
              <a:t>Cyclistic</a:t>
            </a:r>
            <a:r>
              <a:rPr lang="en-US" sz="4100" dirty="0">
                <a:solidFill>
                  <a:srgbClr val="00A0A8"/>
                </a:solidFill>
                <a:latin typeface="Tw Cen MT" panose="020B0602020104020603" pitchFamily="34" charset="0"/>
              </a:rPr>
              <a:t> bikes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033598" y="525809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Hussain </a:t>
            </a:r>
            <a:r>
              <a:rPr lang="en-US" sz="2800" dirty="0" err="1">
                <a:solidFill>
                  <a:srgbClr val="5D7373"/>
                </a:solidFill>
                <a:latin typeface="Tw Cen MT" panose="020B0602020104020603" pitchFamily="34" charset="0"/>
              </a:rPr>
              <a:t>Bahieldeen</a:t>
            </a:r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1" cy="6858000"/>
            <a:chOff x="-290920" y="0"/>
            <a:chExt cx="12482921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499164" y="3189937"/>
              <a:ext cx="2739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Insights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74917" y="3242490"/>
              <a:ext cx="22654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64F5C88-5A92-49FA-A3BB-9D371012AB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3" t="6004" r="12456" b="11607"/>
          <a:stretch/>
        </p:blipFill>
        <p:spPr>
          <a:xfrm>
            <a:off x="6349826" y="642378"/>
            <a:ext cx="2359743" cy="2237256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780586" y="3286940"/>
              <a:ext cx="2176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Insights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871419" y="3143476"/>
              <a:ext cx="22584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4003342" y="199327"/>
            <a:ext cx="6791601" cy="6295619"/>
            <a:chOff x="3108202" y="-938379"/>
            <a:chExt cx="6791601" cy="6295619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3592272" y="-938379"/>
              <a:ext cx="58234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0A0A8"/>
                  </a:solidFill>
                  <a:latin typeface="Tw Cen MT" panose="020B0602020104020603" pitchFamily="34" charset="0"/>
                </a:rPr>
                <a:t>Casual Vs Annual members distribution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3108202" y="4341577"/>
              <a:ext cx="67916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</a:rPr>
                <a:t>As you can see Annual members are more than casual members and there percentage is 61 for Annual members and 39 for Casual members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1BBBA4D-240E-4E74-8888-F66B9B6C28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9" r="33102"/>
          <a:stretch/>
        </p:blipFill>
        <p:spPr>
          <a:xfrm>
            <a:off x="4204174" y="1173767"/>
            <a:ext cx="6392497" cy="3335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BA0D8-6F78-424F-A36F-33AE117EA8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597" t="74782" r="19919" b="12922"/>
          <a:stretch/>
        </p:blipFill>
        <p:spPr>
          <a:xfrm>
            <a:off x="4954813" y="4595843"/>
            <a:ext cx="4888656" cy="7964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28341" y="3150283"/>
              <a:ext cx="2080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Insights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922912" y="3194731"/>
              <a:ext cx="23609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001ABD3-7FDA-46F8-9CCB-B461977954D8}"/>
              </a:ext>
            </a:extLst>
          </p:cNvPr>
          <p:cNvSpPr txBox="1"/>
          <p:nvPr/>
        </p:nvSpPr>
        <p:spPr>
          <a:xfrm>
            <a:off x="566836" y="274900"/>
            <a:ext cx="11080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Time of the day with Increased demand for rides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5FE358-4B9B-4BC1-9BA1-C0E79FE9AA21}"/>
              </a:ext>
            </a:extLst>
          </p:cNvPr>
          <p:cNvSpPr txBox="1"/>
          <p:nvPr/>
        </p:nvSpPr>
        <p:spPr>
          <a:xfrm>
            <a:off x="2811990" y="5380670"/>
            <a:ext cx="63336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we can see the demand for rides for casual members reaches its peak at 19-20 and the demand for rides for annual members reaches its peak at 19-21 as well. But generally there is a high demand starting from the afternoon for rides in both members types.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BA9EE5-A549-4DD1-B6A2-E21803DF0B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631" r="35367" b="15199"/>
          <a:stretch/>
        </p:blipFill>
        <p:spPr>
          <a:xfrm>
            <a:off x="2437087" y="781593"/>
            <a:ext cx="7647136" cy="45990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780583" y="3102525"/>
              <a:ext cx="21765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1034427" y="3082980"/>
              <a:ext cx="25844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4D05801-F9E8-4EAF-8766-D28DFE21EF0D}"/>
              </a:ext>
            </a:extLst>
          </p:cNvPr>
          <p:cNvSpPr txBox="1"/>
          <p:nvPr/>
        </p:nvSpPr>
        <p:spPr>
          <a:xfrm>
            <a:off x="1551779" y="127823"/>
            <a:ext cx="90884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Time of the day with Increased demand for rides separated by days of the week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403DAF-4A03-4862-AF5C-DD4F9F690C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737" r="35367" b="15806"/>
          <a:stretch/>
        </p:blipFill>
        <p:spPr>
          <a:xfrm>
            <a:off x="1642565" y="1252586"/>
            <a:ext cx="8234534" cy="54347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688376" y="3094092"/>
              <a:ext cx="23609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Insights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922676" y="3094093"/>
              <a:ext cx="2360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DFCC4295-37E9-408E-80F7-6C81E0845373}"/>
              </a:ext>
            </a:extLst>
          </p:cNvPr>
          <p:cNvSpPr txBox="1"/>
          <p:nvPr/>
        </p:nvSpPr>
        <p:spPr>
          <a:xfrm>
            <a:off x="297995" y="193883"/>
            <a:ext cx="11080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Day of the week with the most number of rides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5C5731D-FD39-4870-BDFC-E67CFEFDDF15}"/>
              </a:ext>
            </a:extLst>
          </p:cNvPr>
          <p:cNvSpPr txBox="1"/>
          <p:nvPr/>
        </p:nvSpPr>
        <p:spPr>
          <a:xfrm>
            <a:off x="2266335" y="5567772"/>
            <a:ext cx="110809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High volume of rides on the weekend.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Saturday has the biggest data points.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Casual members has more rides in the weekends compared to weekdays.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DC3728-18D4-4B3C-A3BD-FFE7AC9A7C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391" r="13949"/>
          <a:stretch/>
        </p:blipFill>
        <p:spPr>
          <a:xfrm>
            <a:off x="1134797" y="921840"/>
            <a:ext cx="8305428" cy="46459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02563" cy="6858000"/>
            <a:chOff x="-290920" y="0"/>
            <a:chExt cx="1250256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742551" y="3163158"/>
              <a:ext cx="2291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Insights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922676" y="3128625"/>
              <a:ext cx="23609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B23E347-E5DA-40E9-8A45-57EAD65CA911}"/>
              </a:ext>
            </a:extLst>
          </p:cNvPr>
          <p:cNvSpPr txBox="1"/>
          <p:nvPr/>
        </p:nvSpPr>
        <p:spPr>
          <a:xfrm>
            <a:off x="-1104137" y="61112"/>
            <a:ext cx="11080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Period of the year with the most number of rides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7B518FF-E408-44AA-8E4D-987BF8BF2045}"/>
              </a:ext>
            </a:extLst>
          </p:cNvPr>
          <p:cNvSpPr txBox="1"/>
          <p:nvPr/>
        </p:nvSpPr>
        <p:spPr>
          <a:xfrm>
            <a:off x="938393" y="5458973"/>
            <a:ext cx="110809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Temperature influences the number of rides.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month with the biggest count of data points was August 623578 rides.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all months we have more members' rides than casual rides.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Summer has the highest volume of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D53DA3-8ABC-4C69-A1A7-C84A10CDDE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48" r="14807"/>
          <a:stretch/>
        </p:blipFill>
        <p:spPr>
          <a:xfrm>
            <a:off x="641158" y="582208"/>
            <a:ext cx="8222613" cy="48788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28340" y="3198039"/>
              <a:ext cx="2080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Insights 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63019" cy="6858000"/>
            <a:chOff x="-10744545" y="-1"/>
            <a:chExt cx="11363019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885150" y="3136199"/>
              <a:ext cx="2360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E391F48-97C3-41F3-AB33-1370B6F447D2}"/>
              </a:ext>
            </a:extLst>
          </p:cNvPr>
          <p:cNvSpPr txBox="1"/>
          <p:nvPr/>
        </p:nvSpPr>
        <p:spPr>
          <a:xfrm>
            <a:off x="1197449" y="1225687"/>
            <a:ext cx="718170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Members may have the biggest volume of data, besides 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saturday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On this weekday, casuals take place as having the most data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Temperature heavily influences rides, highest number of rides was during summer season.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Weekends have the biggest volume of casuals, starting 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friday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 ~20% increase.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more members during the morning, mainly between 5am and 11am. And more casuals between 11pm and 4am.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There's a big increase of data points in the midweek between 6am to 8am for members. Then it fell a bit. Another big increase is from 5pm to 6pm.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During the weekend we have a bigger flow of casuals between 11am to 6pm.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Members have a bigger preference for classic bikes, 56%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Casuals have more riding time than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Riding time for members keeps unchanged during the midweek, increasing during weekends.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Casuals follow a more curve distribution, peaking 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sundays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valleying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wednesday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thursday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23411A-4152-4AD5-B7DE-5A069F2C3929}"/>
              </a:ext>
            </a:extLst>
          </p:cNvPr>
          <p:cNvSpPr txBox="1"/>
          <p:nvPr/>
        </p:nvSpPr>
        <p:spPr>
          <a:xfrm>
            <a:off x="-994598" y="598706"/>
            <a:ext cx="11080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Summary of the insights about the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B7A92C51-EE04-40D2-BC93-2ECF9ECD9BBE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CLOUDFOLDERID" val="1"/>
  <p:tag name="ISPRINGONLINEFOLDERID" val="1"/>
  <p:tag name="ISPRING_OUTPUT_FOLDER" val="[[&quot;\uFFFD\bCd{FD33B48F-AB18-471A-9350-A7CCDDB40BF0}&quot;,&quot;C:\\Users\\ASUS\\Download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-no-video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1&quot;}}"/>
  <p:tag name="ISPRING_SCORM_RATE_QUIZZES" val="0"/>
  <p:tag name="ISPRING_SCORM_PASSING_SCORE" val="100.000000"/>
  <p:tag name="ISPRING_CURRENT_PLAYER_ID" val="universal-no-video"/>
  <p:tag name="ISPRING_PRESENTATION_TITLE" val="Google data analytics case study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58E767D-A337-4F45-AB93-685676B71A9E}:26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B2B9765-02D3-4682-95D1-E322BECB1C5A}:26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9E29260-4C15-4167-BBB6-1FB6619306E5}:26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C739D6A-6B64-4E61-959F-7C7E68315CFF}:27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43FC5CD-07B4-49C3-93E3-094A70D7B35B}:27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B43E319-6744-4612-8AE1-68D27AABCC02}:27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E500699-5AD0-4344-A080-BE5A30D7FE42}:273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5020</TotalTime>
  <Words>422</Words>
  <Application>Microsoft Office PowerPoint</Application>
  <PresentationFormat>Widescreen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data analytics case study</dc:title>
  <dc:creator>Zähringer</dc:creator>
  <cp:lastModifiedBy>universityhuss@outlook.com</cp:lastModifiedBy>
  <cp:revision>22</cp:revision>
  <dcterms:created xsi:type="dcterms:W3CDTF">2017-01-05T13:17:27Z</dcterms:created>
  <dcterms:modified xsi:type="dcterms:W3CDTF">2021-11-19T15:12:28Z</dcterms:modified>
</cp:coreProperties>
</file>