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37D187F-F591-47F2-AB7F-4A419A18393E}">
  <a:tblStyle styleId="{E37D187F-F591-47F2-AB7F-4A419A1839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4ce3fa8ea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4ce3fa8ea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4ce3fa8ea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4ce3fa8ea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4ce3fa8ea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4ce3fa8ea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4ce3fa8ea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4ce3fa8ea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4dbc410e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4dbc410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4dbc410e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4dbc410e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4dbc410e3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4dbc410e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4dbc410e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4dbc410e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4dbc410e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4dbc410e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4dbc410e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4dbc410e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4dbc410e3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4dbc410e3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4ce3fa8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4ce3fa8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4ce3fa8ea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4ce3fa8ea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4ce3fa8ea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4ce3fa8ea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4ce3fa8ea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4ce3fa8ea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4ce3fa8ea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4ce3fa8ea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4ce3fa8ea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4ce3fa8ea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7.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24.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25.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Status Report:</a:t>
            </a:r>
            <a:br>
              <a:rPr lang="en"/>
            </a:br>
            <a:r>
              <a:rPr lang="en"/>
              <a:t>pH-Data-Prediction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Nitish Bahl • 2016B2A30808P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85775" y="575950"/>
            <a:ext cx="83361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Training the algorithms</a:t>
            </a:r>
            <a:endParaRPr/>
          </a:p>
        </p:txBody>
      </p:sp>
      <p:sp>
        <p:nvSpPr>
          <p:cNvPr id="143" name="Google Shape;143;p22"/>
          <p:cNvSpPr txBox="1"/>
          <p:nvPr>
            <p:ph idx="1" type="body"/>
          </p:nvPr>
        </p:nvSpPr>
        <p:spPr>
          <a:xfrm>
            <a:off x="395596" y="1595775"/>
            <a:ext cx="83361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Linear Regression</a:t>
            </a:r>
            <a:endParaRPr/>
          </a:p>
          <a:p>
            <a:pPr indent="-342900" lvl="0" marL="457200" rtl="0" algn="l">
              <a:spcBef>
                <a:spcPts val="0"/>
              </a:spcBef>
              <a:spcAft>
                <a:spcPts val="0"/>
              </a:spcAft>
              <a:buSzPts val="1800"/>
              <a:buAutoNum type="arabicPeriod"/>
            </a:pPr>
            <a:r>
              <a:rPr lang="en"/>
              <a:t>Logistic Regression</a:t>
            </a:r>
            <a:endParaRPr/>
          </a:p>
          <a:p>
            <a:pPr indent="-342900" lvl="0" marL="457200" rtl="0" algn="l">
              <a:spcBef>
                <a:spcPts val="0"/>
              </a:spcBef>
              <a:spcAft>
                <a:spcPts val="0"/>
              </a:spcAft>
              <a:buSzPts val="1800"/>
              <a:buAutoNum type="arabicPeriod"/>
            </a:pPr>
            <a:r>
              <a:rPr lang="en"/>
              <a:t>K Nearest Neighbours</a:t>
            </a:r>
            <a:endParaRPr/>
          </a:p>
          <a:p>
            <a:pPr indent="-342900" lvl="0" marL="457200" rtl="0" algn="l">
              <a:spcBef>
                <a:spcPts val="0"/>
              </a:spcBef>
              <a:spcAft>
                <a:spcPts val="0"/>
              </a:spcAft>
              <a:buSzPts val="1800"/>
              <a:buAutoNum type="arabicPeriod"/>
            </a:pPr>
            <a:r>
              <a:rPr lang="en"/>
              <a:t>Decision Trees</a:t>
            </a:r>
            <a:endParaRPr/>
          </a:p>
          <a:p>
            <a:pPr indent="-342900" lvl="0" marL="457200" rtl="0" algn="l">
              <a:spcBef>
                <a:spcPts val="0"/>
              </a:spcBef>
              <a:spcAft>
                <a:spcPts val="0"/>
              </a:spcAft>
              <a:buSzPts val="1800"/>
              <a:buAutoNum type="arabicPeriod"/>
            </a:pPr>
            <a:r>
              <a:rPr lang="en"/>
              <a:t>Random Forest</a:t>
            </a:r>
            <a:endParaRPr/>
          </a:p>
          <a:p>
            <a:pPr indent="-342900" lvl="0" marL="457200" rtl="0" algn="l">
              <a:spcBef>
                <a:spcPts val="0"/>
              </a:spcBef>
              <a:spcAft>
                <a:spcPts val="0"/>
              </a:spcAft>
              <a:buSzPts val="1800"/>
              <a:buAutoNum type="arabicPeriod"/>
            </a:pPr>
            <a:r>
              <a:rPr lang="en"/>
              <a:t>Support Vector Machines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09150" y="575950"/>
            <a:ext cx="8312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149" name="Google Shape;149;p23"/>
          <p:cNvSpPr txBox="1"/>
          <p:nvPr>
            <p:ph idx="1" type="body"/>
          </p:nvPr>
        </p:nvSpPr>
        <p:spPr>
          <a:xfrm>
            <a:off x="409146" y="1211350"/>
            <a:ext cx="83127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Linear regression is used for finding linear relationship between target and one or more predictors. The core idea is to obtain a line that best fits the data. The best fit line is the one for which total prediction error (all data points) are as small as possible. Error is the distance between the point to the regression line.</a:t>
            </a:r>
            <a:endParaRPr/>
          </a:p>
        </p:txBody>
      </p:sp>
      <p:pic>
        <p:nvPicPr>
          <p:cNvPr id="150" name="Google Shape;150;p23"/>
          <p:cNvPicPr preferRelativeResize="0"/>
          <p:nvPr/>
        </p:nvPicPr>
        <p:blipFill>
          <a:blip r:embed="rId3">
            <a:alphaModFix/>
          </a:blip>
          <a:stretch>
            <a:fillRect/>
          </a:stretch>
        </p:blipFill>
        <p:spPr>
          <a:xfrm>
            <a:off x="204363" y="2546213"/>
            <a:ext cx="3495675" cy="2295525"/>
          </a:xfrm>
          <a:prstGeom prst="rect">
            <a:avLst/>
          </a:prstGeom>
          <a:noFill/>
          <a:ln>
            <a:noFill/>
          </a:ln>
        </p:spPr>
      </p:pic>
      <p:pic>
        <p:nvPicPr>
          <p:cNvPr id="151" name="Google Shape;151;p23"/>
          <p:cNvPicPr preferRelativeResize="0"/>
          <p:nvPr/>
        </p:nvPicPr>
        <p:blipFill>
          <a:blip r:embed="rId4">
            <a:alphaModFix/>
          </a:blip>
          <a:stretch>
            <a:fillRect/>
          </a:stretch>
        </p:blipFill>
        <p:spPr>
          <a:xfrm>
            <a:off x="3618638" y="2571750"/>
            <a:ext cx="1343025" cy="1143000"/>
          </a:xfrm>
          <a:prstGeom prst="rect">
            <a:avLst/>
          </a:prstGeom>
          <a:noFill/>
          <a:ln>
            <a:noFill/>
          </a:ln>
        </p:spPr>
      </p:pic>
      <p:pic>
        <p:nvPicPr>
          <p:cNvPr id="152" name="Google Shape;152;p23"/>
          <p:cNvPicPr preferRelativeResize="0"/>
          <p:nvPr/>
        </p:nvPicPr>
        <p:blipFill>
          <a:blip r:embed="rId5">
            <a:alphaModFix/>
          </a:blip>
          <a:stretch>
            <a:fillRect/>
          </a:stretch>
        </p:blipFill>
        <p:spPr>
          <a:xfrm>
            <a:off x="3700050" y="3714750"/>
            <a:ext cx="4381225" cy="499000"/>
          </a:xfrm>
          <a:prstGeom prst="rect">
            <a:avLst/>
          </a:prstGeom>
          <a:noFill/>
          <a:ln>
            <a:noFill/>
          </a:ln>
        </p:spPr>
      </p:pic>
      <p:pic>
        <p:nvPicPr>
          <p:cNvPr id="153" name="Google Shape;153;p23"/>
          <p:cNvPicPr preferRelativeResize="0"/>
          <p:nvPr/>
        </p:nvPicPr>
        <p:blipFill>
          <a:blip r:embed="rId6">
            <a:alphaModFix/>
          </a:blip>
          <a:stretch>
            <a:fillRect/>
          </a:stretch>
        </p:blipFill>
        <p:spPr>
          <a:xfrm>
            <a:off x="3700050" y="4213750"/>
            <a:ext cx="4638869" cy="49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444200" y="575950"/>
            <a:ext cx="8277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159" name="Google Shape;159;p24"/>
          <p:cNvSpPr txBox="1"/>
          <p:nvPr>
            <p:ph idx="1" type="body"/>
          </p:nvPr>
        </p:nvSpPr>
        <p:spPr>
          <a:xfrm>
            <a:off x="444196" y="1211350"/>
            <a:ext cx="8277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is used when the dependent variable(target) is categorical. Mojorly used for binary classification i.e value is either 0 or 1.</a:t>
            </a:r>
            <a:endParaRPr/>
          </a:p>
          <a:p>
            <a:pPr indent="0" lvl="0" marL="0" rtl="0" algn="l">
              <a:spcBef>
                <a:spcPts val="1600"/>
              </a:spcBef>
              <a:spcAft>
                <a:spcPts val="1600"/>
              </a:spcAft>
              <a:buNone/>
            </a:pPr>
            <a:r>
              <a:rPr lang="en"/>
              <a:t>For our case - Ordinal Logistic Regression (ordering) with 52% accuracy.</a:t>
            </a:r>
            <a:endParaRPr/>
          </a:p>
        </p:txBody>
      </p:sp>
      <p:pic>
        <p:nvPicPr>
          <p:cNvPr id="160" name="Google Shape;160;p24"/>
          <p:cNvPicPr preferRelativeResize="0"/>
          <p:nvPr/>
        </p:nvPicPr>
        <p:blipFill>
          <a:blip r:embed="rId3">
            <a:alphaModFix/>
          </a:blip>
          <a:stretch>
            <a:fillRect/>
          </a:stretch>
        </p:blipFill>
        <p:spPr>
          <a:xfrm>
            <a:off x="497025" y="2410338"/>
            <a:ext cx="3448050" cy="2276475"/>
          </a:xfrm>
          <a:prstGeom prst="rect">
            <a:avLst/>
          </a:prstGeom>
          <a:noFill/>
          <a:ln>
            <a:noFill/>
          </a:ln>
        </p:spPr>
      </p:pic>
      <p:pic>
        <p:nvPicPr>
          <p:cNvPr id="161" name="Google Shape;161;p24"/>
          <p:cNvPicPr preferRelativeResize="0"/>
          <p:nvPr/>
        </p:nvPicPr>
        <p:blipFill>
          <a:blip r:embed="rId4">
            <a:alphaModFix/>
          </a:blip>
          <a:stretch>
            <a:fillRect/>
          </a:stretch>
        </p:blipFill>
        <p:spPr>
          <a:xfrm>
            <a:off x="3945075" y="2622759"/>
            <a:ext cx="5198924" cy="17206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432525" y="575950"/>
            <a:ext cx="8289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 Nearest Neighbours</a:t>
            </a:r>
            <a:endParaRPr/>
          </a:p>
        </p:txBody>
      </p:sp>
      <p:sp>
        <p:nvSpPr>
          <p:cNvPr id="167" name="Google Shape;167;p25"/>
          <p:cNvSpPr txBox="1"/>
          <p:nvPr>
            <p:ph idx="1" type="body"/>
          </p:nvPr>
        </p:nvSpPr>
        <p:spPr>
          <a:xfrm>
            <a:off x="432521" y="1211350"/>
            <a:ext cx="82893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KNN algorithm assumes that similar things exist in close proximity. In other words, similar things are near to each other. KNN captures the idea of similarity (sometimes called distance, proximity, or closeness) with calculating the distance between points on a graph.</a:t>
            </a:r>
            <a:endParaRPr/>
          </a:p>
        </p:txBody>
      </p:sp>
      <p:pic>
        <p:nvPicPr>
          <p:cNvPr id="168" name="Google Shape;168;p25"/>
          <p:cNvPicPr preferRelativeResize="0"/>
          <p:nvPr/>
        </p:nvPicPr>
        <p:blipFill>
          <a:blip r:embed="rId3">
            <a:alphaModFix/>
          </a:blip>
          <a:stretch>
            <a:fillRect/>
          </a:stretch>
        </p:blipFill>
        <p:spPr>
          <a:xfrm>
            <a:off x="432525" y="2571750"/>
            <a:ext cx="2545720" cy="2174875"/>
          </a:xfrm>
          <a:prstGeom prst="rect">
            <a:avLst/>
          </a:prstGeom>
          <a:noFill/>
          <a:ln>
            <a:noFill/>
          </a:ln>
        </p:spPr>
      </p:pic>
      <p:pic>
        <p:nvPicPr>
          <p:cNvPr id="169" name="Google Shape;169;p25"/>
          <p:cNvPicPr preferRelativeResize="0"/>
          <p:nvPr/>
        </p:nvPicPr>
        <p:blipFill>
          <a:blip r:embed="rId4">
            <a:alphaModFix/>
          </a:blip>
          <a:stretch>
            <a:fillRect/>
          </a:stretch>
        </p:blipFill>
        <p:spPr>
          <a:xfrm>
            <a:off x="3216038" y="2416163"/>
            <a:ext cx="5153025" cy="2486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26"/>
          <p:cNvPicPr preferRelativeResize="0"/>
          <p:nvPr/>
        </p:nvPicPr>
        <p:blipFill>
          <a:blip r:embed="rId3">
            <a:alphaModFix/>
          </a:blip>
          <a:stretch>
            <a:fillRect/>
          </a:stretch>
        </p:blipFill>
        <p:spPr>
          <a:xfrm>
            <a:off x="350363" y="575950"/>
            <a:ext cx="3438525" cy="2324100"/>
          </a:xfrm>
          <a:prstGeom prst="rect">
            <a:avLst/>
          </a:prstGeom>
          <a:noFill/>
          <a:ln>
            <a:noFill/>
          </a:ln>
        </p:spPr>
      </p:pic>
      <p:pic>
        <p:nvPicPr>
          <p:cNvPr id="175" name="Google Shape;175;p26"/>
          <p:cNvPicPr preferRelativeResize="0"/>
          <p:nvPr/>
        </p:nvPicPr>
        <p:blipFill>
          <a:blip r:embed="rId4">
            <a:alphaModFix/>
          </a:blip>
          <a:stretch>
            <a:fillRect/>
          </a:stretch>
        </p:blipFill>
        <p:spPr>
          <a:xfrm>
            <a:off x="350375" y="3030300"/>
            <a:ext cx="4921300" cy="374200"/>
          </a:xfrm>
          <a:prstGeom prst="rect">
            <a:avLst/>
          </a:prstGeom>
          <a:noFill/>
          <a:ln>
            <a:noFill/>
          </a:ln>
        </p:spPr>
      </p:pic>
      <p:pic>
        <p:nvPicPr>
          <p:cNvPr id="176" name="Google Shape;176;p26"/>
          <p:cNvPicPr preferRelativeResize="0"/>
          <p:nvPr/>
        </p:nvPicPr>
        <p:blipFill>
          <a:blip r:embed="rId5">
            <a:alphaModFix/>
          </a:blip>
          <a:stretch>
            <a:fillRect/>
          </a:stretch>
        </p:blipFill>
        <p:spPr>
          <a:xfrm>
            <a:off x="3715438" y="829338"/>
            <a:ext cx="5133975" cy="1133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85775" y="575950"/>
            <a:ext cx="83361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Trees</a:t>
            </a:r>
            <a:endParaRPr/>
          </a:p>
        </p:txBody>
      </p:sp>
      <p:sp>
        <p:nvSpPr>
          <p:cNvPr id="182" name="Google Shape;182;p27"/>
          <p:cNvSpPr txBox="1"/>
          <p:nvPr>
            <p:ph idx="1" type="body"/>
          </p:nvPr>
        </p:nvSpPr>
        <p:spPr>
          <a:xfrm>
            <a:off x="403946" y="1211350"/>
            <a:ext cx="83361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decision tree is a decision support tool that uses a tree-like graph or model of decisions and their possible consequences, including chance event outcomes.It is a flowchart-like structure in which each internal node represents a “test” on an attribute, each branch represents the outcome of the test, and each leaf node represents a class label (decision taken after computing all attributes). The paths from root to leaf represent classification rules.</a:t>
            </a:r>
            <a:endParaRPr/>
          </a:p>
        </p:txBody>
      </p:sp>
      <p:pic>
        <p:nvPicPr>
          <p:cNvPr id="183" name="Google Shape;183;p27"/>
          <p:cNvPicPr preferRelativeResize="0"/>
          <p:nvPr/>
        </p:nvPicPr>
        <p:blipFill>
          <a:blip r:embed="rId3">
            <a:alphaModFix/>
          </a:blip>
          <a:stretch>
            <a:fillRect/>
          </a:stretch>
        </p:blipFill>
        <p:spPr>
          <a:xfrm>
            <a:off x="5098900" y="2865775"/>
            <a:ext cx="3541149" cy="2211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28"/>
          <p:cNvPicPr preferRelativeResize="0"/>
          <p:nvPr/>
        </p:nvPicPr>
        <p:blipFill>
          <a:blip r:embed="rId3">
            <a:alphaModFix/>
          </a:blip>
          <a:stretch>
            <a:fillRect/>
          </a:stretch>
        </p:blipFill>
        <p:spPr>
          <a:xfrm>
            <a:off x="293975" y="486638"/>
            <a:ext cx="3409950" cy="2276475"/>
          </a:xfrm>
          <a:prstGeom prst="rect">
            <a:avLst/>
          </a:prstGeom>
          <a:noFill/>
          <a:ln>
            <a:noFill/>
          </a:ln>
        </p:spPr>
      </p:pic>
      <p:pic>
        <p:nvPicPr>
          <p:cNvPr id="189" name="Google Shape;189;p28"/>
          <p:cNvPicPr preferRelativeResize="0"/>
          <p:nvPr/>
        </p:nvPicPr>
        <p:blipFill>
          <a:blip r:embed="rId4">
            <a:alphaModFix/>
          </a:blip>
          <a:stretch>
            <a:fillRect/>
          </a:stretch>
        </p:blipFill>
        <p:spPr>
          <a:xfrm>
            <a:off x="3786175" y="486650"/>
            <a:ext cx="4648200" cy="533400"/>
          </a:xfrm>
          <a:prstGeom prst="rect">
            <a:avLst/>
          </a:prstGeom>
          <a:noFill/>
          <a:ln>
            <a:noFill/>
          </a:ln>
        </p:spPr>
      </p:pic>
      <p:pic>
        <p:nvPicPr>
          <p:cNvPr id="190" name="Google Shape;190;p28"/>
          <p:cNvPicPr preferRelativeResize="0"/>
          <p:nvPr/>
        </p:nvPicPr>
        <p:blipFill>
          <a:blip r:embed="rId5">
            <a:alphaModFix/>
          </a:blip>
          <a:stretch>
            <a:fillRect/>
          </a:stretch>
        </p:blipFill>
        <p:spPr>
          <a:xfrm>
            <a:off x="3786175" y="1207525"/>
            <a:ext cx="5135275" cy="527407"/>
          </a:xfrm>
          <a:prstGeom prst="rect">
            <a:avLst/>
          </a:prstGeom>
          <a:noFill/>
          <a:ln>
            <a:noFill/>
          </a:ln>
        </p:spPr>
      </p:pic>
      <p:pic>
        <p:nvPicPr>
          <p:cNvPr id="191" name="Google Shape;191;p28"/>
          <p:cNvPicPr preferRelativeResize="0"/>
          <p:nvPr/>
        </p:nvPicPr>
        <p:blipFill>
          <a:blip r:embed="rId6">
            <a:alphaModFix/>
          </a:blip>
          <a:stretch>
            <a:fillRect/>
          </a:stretch>
        </p:blipFill>
        <p:spPr>
          <a:xfrm>
            <a:off x="3786175" y="1734925"/>
            <a:ext cx="3987525" cy="3107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455900" y="575950"/>
            <a:ext cx="8265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Classifier</a:t>
            </a:r>
            <a:endParaRPr/>
          </a:p>
        </p:txBody>
      </p:sp>
      <p:sp>
        <p:nvSpPr>
          <p:cNvPr id="197" name="Google Shape;197;p29"/>
          <p:cNvSpPr txBox="1"/>
          <p:nvPr>
            <p:ph idx="1" type="body"/>
          </p:nvPr>
        </p:nvSpPr>
        <p:spPr>
          <a:xfrm>
            <a:off x="439046" y="1211350"/>
            <a:ext cx="82659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onsists of a large number of individual decision trees that operate as an ensemble. Each individual tree in the random forest spits out a class prediction and the class with the most votes becomes our model’s prediction.</a:t>
            </a:r>
            <a:endParaRPr/>
          </a:p>
          <a:p>
            <a:pPr indent="0" lvl="0" marL="0" rtl="0" algn="l">
              <a:spcBef>
                <a:spcPts val="1600"/>
              </a:spcBef>
              <a:spcAft>
                <a:spcPts val="1600"/>
              </a:spcAft>
              <a:buNone/>
            </a:pPr>
            <a:r>
              <a:rPr lang="en"/>
              <a:t>A large number of relatively uncorrelated models (trees) operating as a committee will outperform any of the individual constituent models.</a:t>
            </a:r>
            <a:endParaRPr/>
          </a:p>
        </p:txBody>
      </p:sp>
      <p:pic>
        <p:nvPicPr>
          <p:cNvPr id="198" name="Google Shape;198;p29"/>
          <p:cNvPicPr preferRelativeResize="0"/>
          <p:nvPr/>
        </p:nvPicPr>
        <p:blipFill rotWithShape="1">
          <a:blip r:embed="rId3">
            <a:alphaModFix/>
          </a:blip>
          <a:srcRect b="43118" l="10303" r="10128" t="6414"/>
          <a:stretch/>
        </p:blipFill>
        <p:spPr>
          <a:xfrm>
            <a:off x="947500" y="3045750"/>
            <a:ext cx="3178999" cy="2050975"/>
          </a:xfrm>
          <a:prstGeom prst="rect">
            <a:avLst/>
          </a:prstGeom>
          <a:noFill/>
          <a:ln>
            <a:noFill/>
          </a:ln>
        </p:spPr>
      </p:pic>
      <p:sp>
        <p:nvSpPr>
          <p:cNvPr id="199" name="Google Shape;199;p29"/>
          <p:cNvSpPr txBox="1"/>
          <p:nvPr/>
        </p:nvSpPr>
        <p:spPr>
          <a:xfrm>
            <a:off x="4371975" y="3635525"/>
            <a:ext cx="4021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The reason for this wonderful effect is that the trees protect each other from their individual errors.</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30"/>
          <p:cNvPicPr preferRelativeResize="0"/>
          <p:nvPr/>
        </p:nvPicPr>
        <p:blipFill>
          <a:blip r:embed="rId3">
            <a:alphaModFix/>
          </a:blip>
          <a:stretch>
            <a:fillRect/>
          </a:stretch>
        </p:blipFill>
        <p:spPr>
          <a:xfrm>
            <a:off x="386200" y="479700"/>
            <a:ext cx="3438525" cy="2286000"/>
          </a:xfrm>
          <a:prstGeom prst="rect">
            <a:avLst/>
          </a:prstGeom>
          <a:noFill/>
          <a:ln>
            <a:noFill/>
          </a:ln>
        </p:spPr>
      </p:pic>
      <p:pic>
        <p:nvPicPr>
          <p:cNvPr id="205" name="Google Shape;205;p30"/>
          <p:cNvPicPr preferRelativeResize="0"/>
          <p:nvPr/>
        </p:nvPicPr>
        <p:blipFill>
          <a:blip r:embed="rId4">
            <a:alphaModFix/>
          </a:blip>
          <a:stretch>
            <a:fillRect/>
          </a:stretch>
        </p:blipFill>
        <p:spPr>
          <a:xfrm>
            <a:off x="3824725" y="479700"/>
            <a:ext cx="5014475" cy="883675"/>
          </a:xfrm>
          <a:prstGeom prst="rect">
            <a:avLst/>
          </a:prstGeom>
          <a:noFill/>
          <a:ln>
            <a:noFill/>
          </a:ln>
        </p:spPr>
      </p:pic>
      <p:pic>
        <p:nvPicPr>
          <p:cNvPr id="206" name="Google Shape;206;p30"/>
          <p:cNvPicPr preferRelativeResize="0"/>
          <p:nvPr/>
        </p:nvPicPr>
        <p:blipFill>
          <a:blip r:embed="rId5">
            <a:alphaModFix/>
          </a:blip>
          <a:stretch>
            <a:fillRect/>
          </a:stretch>
        </p:blipFill>
        <p:spPr>
          <a:xfrm>
            <a:off x="3824725" y="1363375"/>
            <a:ext cx="4429125" cy="3409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444200" y="575950"/>
            <a:ext cx="8277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a:t>
            </a:r>
            <a:endParaRPr/>
          </a:p>
        </p:txBody>
      </p:sp>
      <p:sp>
        <p:nvSpPr>
          <p:cNvPr id="212" name="Google Shape;212;p31"/>
          <p:cNvSpPr txBox="1"/>
          <p:nvPr>
            <p:ph idx="1" type="body"/>
          </p:nvPr>
        </p:nvSpPr>
        <p:spPr>
          <a:xfrm>
            <a:off x="433196" y="1211350"/>
            <a:ext cx="8277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Support Vector Machine (SVM) is a discriminative classifier formally defined by a separating hyperplane. A hyperplane can be a line, plane or a complex structure where in each class lay in either side.</a:t>
            </a:r>
            <a:endParaRPr/>
          </a:p>
        </p:txBody>
      </p:sp>
      <p:pic>
        <p:nvPicPr>
          <p:cNvPr id="213" name="Google Shape;213;p31"/>
          <p:cNvPicPr preferRelativeResize="0"/>
          <p:nvPr/>
        </p:nvPicPr>
        <p:blipFill rotWithShape="1">
          <a:blip r:embed="rId3">
            <a:alphaModFix/>
          </a:blip>
          <a:srcRect b="0" l="0" r="0" t="83439"/>
          <a:stretch/>
        </p:blipFill>
        <p:spPr>
          <a:xfrm>
            <a:off x="188750" y="2431775"/>
            <a:ext cx="4438650" cy="561550"/>
          </a:xfrm>
          <a:prstGeom prst="rect">
            <a:avLst/>
          </a:prstGeom>
          <a:noFill/>
          <a:ln>
            <a:noFill/>
          </a:ln>
        </p:spPr>
      </p:pic>
      <p:pic>
        <p:nvPicPr>
          <p:cNvPr id="214" name="Google Shape;214;p31"/>
          <p:cNvPicPr preferRelativeResize="0"/>
          <p:nvPr/>
        </p:nvPicPr>
        <p:blipFill>
          <a:blip r:embed="rId4">
            <a:alphaModFix/>
          </a:blip>
          <a:stretch>
            <a:fillRect/>
          </a:stretch>
        </p:blipFill>
        <p:spPr>
          <a:xfrm>
            <a:off x="188750" y="3384200"/>
            <a:ext cx="4977300" cy="829550"/>
          </a:xfrm>
          <a:prstGeom prst="rect">
            <a:avLst/>
          </a:prstGeom>
          <a:noFill/>
          <a:ln>
            <a:noFill/>
          </a:ln>
        </p:spPr>
      </p:pic>
      <p:pic>
        <p:nvPicPr>
          <p:cNvPr id="215" name="Google Shape;215;p31"/>
          <p:cNvPicPr preferRelativeResize="0"/>
          <p:nvPr/>
        </p:nvPicPr>
        <p:blipFill rotWithShape="1">
          <a:blip r:embed="rId5">
            <a:alphaModFix/>
          </a:blip>
          <a:srcRect b="0" l="19909" r="20570" t="0"/>
          <a:stretch/>
        </p:blipFill>
        <p:spPr>
          <a:xfrm>
            <a:off x="5248700" y="2308750"/>
            <a:ext cx="3401726" cy="190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The aim of the project includes developing machine learning models and algorithms, to predict pH of analyte using primary colors(RGB) values.</a:t>
            </a:r>
            <a:endParaRPr b="1"/>
          </a:p>
          <a:p>
            <a:pPr indent="0" lvl="0" marL="0" rtl="0" algn="l">
              <a:spcBef>
                <a:spcPts val="0"/>
              </a:spcBef>
              <a:spcAft>
                <a:spcPts val="0"/>
              </a:spcAft>
              <a:buNone/>
            </a:pPr>
            <a:r>
              <a:rPr b="1" lang="en"/>
              <a:t>Using the ML model which predicts pH value, we can obtain real RGB values using a smartphone camera to predict pH value of analyte.</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graphicFrame>
        <p:nvGraphicFramePr>
          <p:cNvPr id="220" name="Google Shape;220;p32"/>
          <p:cNvGraphicFramePr/>
          <p:nvPr/>
        </p:nvGraphicFramePr>
        <p:xfrm>
          <a:off x="952500" y="1619250"/>
          <a:ext cx="3000000" cy="3000000"/>
        </p:xfrm>
        <a:graphic>
          <a:graphicData uri="http://schemas.openxmlformats.org/drawingml/2006/table">
            <a:tbl>
              <a:tblPr>
                <a:noFill/>
                <a:tableStyleId>{E37D187F-F591-47F2-AB7F-4A419A18393E}</a:tableStyleId>
              </a:tblPr>
              <a:tblGrid>
                <a:gridCol w="2413000"/>
                <a:gridCol w="2413000"/>
                <a:gridCol w="2413000"/>
              </a:tblGrid>
              <a:tr h="381000">
                <a:tc>
                  <a:txBody>
                    <a:bodyPr/>
                    <a:lstStyle/>
                    <a:p>
                      <a:pPr indent="0" lvl="0" marL="0" rtl="0" algn="l">
                        <a:spcBef>
                          <a:spcPts val="0"/>
                        </a:spcBef>
                        <a:spcAft>
                          <a:spcPts val="0"/>
                        </a:spcAft>
                        <a:buNone/>
                      </a:pPr>
                      <a:r>
                        <a:rPr b="1" lang="en" u="sng"/>
                        <a:t>Optimal Algorithm</a:t>
                      </a:r>
                      <a:endParaRPr b="1" u="sng"/>
                    </a:p>
                  </a:txBody>
                  <a:tcPr marT="91425" marB="91425" marR="91425" marL="91425"/>
                </a:tc>
                <a:tc>
                  <a:txBody>
                    <a:bodyPr/>
                    <a:lstStyle/>
                    <a:p>
                      <a:pPr indent="0" lvl="0" marL="0" rtl="0" algn="l">
                        <a:spcBef>
                          <a:spcPts val="0"/>
                        </a:spcBef>
                        <a:spcAft>
                          <a:spcPts val="0"/>
                        </a:spcAft>
                        <a:buNone/>
                      </a:pPr>
                      <a:r>
                        <a:rPr b="1" lang="en" u="sng"/>
                        <a:t>Accuracy(%)</a:t>
                      </a:r>
                      <a:endParaRPr b="1" u="sng"/>
                    </a:p>
                  </a:txBody>
                  <a:tcPr marT="91425" marB="91425" marR="91425" marL="91425"/>
                </a:tc>
                <a:tc>
                  <a:txBody>
                    <a:bodyPr/>
                    <a:lstStyle/>
                    <a:p>
                      <a:pPr indent="0" lvl="0" marL="0" rtl="0" algn="l">
                        <a:spcBef>
                          <a:spcPts val="0"/>
                        </a:spcBef>
                        <a:spcAft>
                          <a:spcPts val="0"/>
                        </a:spcAft>
                        <a:buNone/>
                      </a:pPr>
                      <a:r>
                        <a:rPr b="1" lang="en" u="sng"/>
                        <a:t>Mean Error</a:t>
                      </a:r>
                      <a:endParaRPr b="1" u="sng"/>
                    </a:p>
                  </a:txBody>
                  <a:tcPr marT="91425" marB="91425" marR="91425" marL="91425"/>
                </a:tc>
              </a:tr>
              <a:tr h="381000">
                <a:tc>
                  <a:txBody>
                    <a:bodyPr/>
                    <a:lstStyle/>
                    <a:p>
                      <a:pPr indent="0" lvl="0" marL="0" rtl="0" algn="l">
                        <a:spcBef>
                          <a:spcPts val="0"/>
                        </a:spcBef>
                        <a:spcAft>
                          <a:spcPts val="0"/>
                        </a:spcAft>
                        <a:buNone/>
                      </a:pPr>
                      <a:r>
                        <a:rPr lang="en"/>
                        <a:t>Linear Regression</a:t>
                      </a:r>
                      <a:endParaRPr/>
                    </a:p>
                  </a:txBody>
                  <a:tcPr marT="91425" marB="91425" marR="91425" marL="91425"/>
                </a:tc>
                <a:tc>
                  <a:txBody>
                    <a:bodyPr/>
                    <a:lstStyle/>
                    <a:p>
                      <a:pPr indent="0" lvl="0" marL="0" rtl="0" algn="l">
                        <a:spcBef>
                          <a:spcPts val="0"/>
                        </a:spcBef>
                        <a:spcAft>
                          <a:spcPts val="0"/>
                        </a:spcAft>
                        <a:buNone/>
                      </a:pPr>
                      <a:r>
                        <a:rPr lang="en"/>
                        <a:t>45</a:t>
                      </a:r>
                      <a:endParaRPr/>
                    </a:p>
                  </a:txBody>
                  <a:tcPr marT="91425" marB="91425" marR="91425" marL="91425"/>
                </a:tc>
                <a:tc>
                  <a:txBody>
                    <a:bodyPr/>
                    <a:lstStyle/>
                    <a:p>
                      <a:pPr indent="0" lvl="0" marL="0" rtl="0" algn="l">
                        <a:spcBef>
                          <a:spcPts val="0"/>
                        </a:spcBef>
                        <a:spcAft>
                          <a:spcPts val="0"/>
                        </a:spcAft>
                        <a:buNone/>
                      </a:pPr>
                      <a:r>
                        <a:rPr lang="en"/>
                        <a:t>1.88</a:t>
                      </a:r>
                      <a:endParaRPr/>
                    </a:p>
                  </a:txBody>
                  <a:tcPr marT="91425" marB="91425" marR="91425" marL="91425"/>
                </a:tc>
              </a:tr>
              <a:tr h="3810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52</a:t>
                      </a:r>
                      <a:endParaRPr/>
                    </a:p>
                  </a:txBody>
                  <a:tcPr marT="91425" marB="91425" marR="91425" marL="91425"/>
                </a:tc>
                <a:tc>
                  <a:txBody>
                    <a:bodyPr/>
                    <a:lstStyle/>
                    <a:p>
                      <a:pPr indent="0" lvl="0" marL="0" rtl="0" algn="l">
                        <a:spcBef>
                          <a:spcPts val="0"/>
                        </a:spcBef>
                        <a:spcAft>
                          <a:spcPts val="0"/>
                        </a:spcAft>
                        <a:buNone/>
                      </a:pPr>
                      <a:r>
                        <a:rPr lang="en"/>
                        <a:t>0.77</a:t>
                      </a:r>
                      <a:endParaRPr/>
                    </a:p>
                  </a:txBody>
                  <a:tcPr marT="91425" marB="91425" marR="91425" marL="91425"/>
                </a:tc>
              </a:tr>
              <a:tr h="381000">
                <a:tc>
                  <a:txBody>
                    <a:bodyPr/>
                    <a:lstStyle/>
                    <a:p>
                      <a:pPr indent="0" lvl="0" marL="0" rtl="0" algn="l">
                        <a:spcBef>
                          <a:spcPts val="0"/>
                        </a:spcBef>
                        <a:spcAft>
                          <a:spcPts val="0"/>
                        </a:spcAft>
                        <a:buNone/>
                      </a:pPr>
                      <a:r>
                        <a:rPr lang="en"/>
                        <a:t>KNN</a:t>
                      </a:r>
                      <a:endParaRPr/>
                    </a:p>
                  </a:txBody>
                  <a:tcPr marT="91425" marB="91425" marR="91425" marL="91425"/>
                </a:tc>
                <a:tc>
                  <a:txBody>
                    <a:bodyPr/>
                    <a:lstStyle/>
                    <a:p>
                      <a:pPr indent="0" lvl="0" marL="0" rtl="0" algn="l">
                        <a:spcBef>
                          <a:spcPts val="0"/>
                        </a:spcBef>
                        <a:spcAft>
                          <a:spcPts val="0"/>
                        </a:spcAft>
                        <a:buNone/>
                      </a:pPr>
                      <a:r>
                        <a:rPr lang="en"/>
                        <a:t>68</a:t>
                      </a:r>
                      <a:endParaRPr/>
                    </a:p>
                  </a:txBody>
                  <a:tcPr marT="91425" marB="91425" marR="91425" marL="91425"/>
                </a:tc>
                <a:tc>
                  <a:txBody>
                    <a:bodyPr/>
                    <a:lstStyle/>
                    <a:p>
                      <a:pPr indent="0" lvl="0" marL="0" rtl="0" algn="l">
                        <a:spcBef>
                          <a:spcPts val="0"/>
                        </a:spcBef>
                        <a:spcAft>
                          <a:spcPts val="0"/>
                        </a:spcAft>
                        <a:buNone/>
                      </a:pPr>
                      <a:r>
                        <a:rPr lang="en"/>
                        <a:t>0.56</a:t>
                      </a:r>
                      <a:endParaRPr/>
                    </a:p>
                  </a:txBody>
                  <a:tcPr marT="91425" marB="91425" marR="91425" marL="91425"/>
                </a:tc>
              </a:tr>
              <a:tr h="381000">
                <a:tc>
                  <a:txBody>
                    <a:bodyPr/>
                    <a:lstStyle/>
                    <a:p>
                      <a:pPr indent="0" lvl="0" marL="0" rtl="0" algn="l">
                        <a:spcBef>
                          <a:spcPts val="0"/>
                        </a:spcBef>
                        <a:spcAft>
                          <a:spcPts val="0"/>
                        </a:spcAft>
                        <a:buNone/>
                      </a:pPr>
                      <a:r>
                        <a:rPr lang="en"/>
                        <a:t>SVM</a:t>
                      </a:r>
                      <a:endParaRPr/>
                    </a:p>
                  </a:txBody>
                  <a:tcPr marT="91425" marB="91425" marR="91425" marL="91425"/>
                </a:tc>
                <a:tc>
                  <a:txBody>
                    <a:bodyPr/>
                    <a:lstStyle/>
                    <a:p>
                      <a:pPr indent="0" lvl="0" marL="0" rtl="0" algn="l">
                        <a:spcBef>
                          <a:spcPts val="0"/>
                        </a:spcBef>
                        <a:spcAft>
                          <a:spcPts val="0"/>
                        </a:spcAft>
                        <a:buNone/>
                      </a:pPr>
                      <a:r>
                        <a:rPr lang="en"/>
                        <a:t>68</a:t>
                      </a:r>
                      <a:endParaRPr/>
                    </a:p>
                  </a:txBody>
                  <a:tcPr marT="91425" marB="91425" marR="91425" marL="91425"/>
                </a:tc>
                <a:tc>
                  <a:txBody>
                    <a:bodyPr/>
                    <a:lstStyle/>
                    <a:p>
                      <a:pPr indent="0" lvl="0" marL="0" rtl="0" algn="l">
                        <a:spcBef>
                          <a:spcPts val="0"/>
                        </a:spcBef>
                        <a:spcAft>
                          <a:spcPts val="0"/>
                        </a:spcAft>
                        <a:buNone/>
                      </a:pPr>
                      <a:r>
                        <a:rPr lang="en"/>
                        <a:t>0.54</a:t>
                      </a:r>
                      <a:endParaRPr/>
                    </a:p>
                  </a:txBody>
                  <a:tcPr marT="91425" marB="91425" marR="91425" marL="91425"/>
                </a:tc>
              </a:tr>
              <a:tr h="381000">
                <a:tc>
                  <a:txBody>
                    <a:bodyPr/>
                    <a:lstStyle/>
                    <a:p>
                      <a:pPr indent="0" lvl="0" marL="0" rtl="0" algn="l">
                        <a:spcBef>
                          <a:spcPts val="0"/>
                        </a:spcBef>
                        <a:spcAft>
                          <a:spcPts val="0"/>
                        </a:spcAft>
                        <a:buNone/>
                      </a:pPr>
                      <a:r>
                        <a:rPr lang="en"/>
                        <a:t>Decision Trees</a:t>
                      </a:r>
                      <a:endParaRPr/>
                    </a:p>
                  </a:txBody>
                  <a:tcPr marT="91425" marB="91425" marR="91425" marL="91425"/>
                </a:tc>
                <a:tc>
                  <a:txBody>
                    <a:bodyPr/>
                    <a:lstStyle/>
                    <a:p>
                      <a:pPr indent="0" lvl="0" marL="0" rtl="0" algn="l">
                        <a:spcBef>
                          <a:spcPts val="0"/>
                        </a:spcBef>
                        <a:spcAft>
                          <a:spcPts val="0"/>
                        </a:spcAft>
                        <a:buNone/>
                      </a:pPr>
                      <a:r>
                        <a:rPr lang="en"/>
                        <a:t>66</a:t>
                      </a:r>
                      <a:endParaRPr/>
                    </a:p>
                  </a:txBody>
                  <a:tcPr marT="91425" marB="91425" marR="91425" marL="91425"/>
                </a:tc>
                <a:tc>
                  <a:txBody>
                    <a:bodyPr/>
                    <a:lstStyle/>
                    <a:p>
                      <a:pPr indent="0" lvl="0" marL="0" rtl="0" algn="l">
                        <a:spcBef>
                          <a:spcPts val="0"/>
                        </a:spcBef>
                        <a:spcAft>
                          <a:spcPts val="0"/>
                        </a:spcAft>
                        <a:buNone/>
                      </a:pPr>
                      <a:r>
                        <a:rPr lang="en"/>
                        <a:t>0.54</a:t>
                      </a:r>
                      <a:endParaRPr/>
                    </a:p>
                  </a:txBody>
                  <a:tcPr marT="91425" marB="91425" marR="91425" marL="91425"/>
                </a:tc>
              </a:tr>
              <a:tr h="381000">
                <a:tc>
                  <a:txBody>
                    <a:bodyPr/>
                    <a:lstStyle/>
                    <a:p>
                      <a:pPr indent="0" lvl="0" marL="0" rtl="0" algn="l">
                        <a:spcBef>
                          <a:spcPts val="0"/>
                        </a:spcBef>
                        <a:spcAft>
                          <a:spcPts val="0"/>
                        </a:spcAft>
                        <a:buNone/>
                      </a:pPr>
                      <a:r>
                        <a:rPr lang="en"/>
                        <a:t>Random Forest Classifier</a:t>
                      </a:r>
                      <a:endParaRPr/>
                    </a:p>
                  </a:txBody>
                  <a:tcPr marT="91425" marB="91425" marR="91425" marL="91425"/>
                </a:tc>
                <a:tc>
                  <a:txBody>
                    <a:bodyPr/>
                    <a:lstStyle/>
                    <a:p>
                      <a:pPr indent="0" lvl="0" marL="0" rtl="0" algn="l">
                        <a:spcBef>
                          <a:spcPts val="0"/>
                        </a:spcBef>
                        <a:spcAft>
                          <a:spcPts val="0"/>
                        </a:spcAft>
                        <a:buNone/>
                      </a:pPr>
                      <a:r>
                        <a:rPr lang="en"/>
                        <a:t>72</a:t>
                      </a:r>
                      <a:endParaRPr/>
                    </a:p>
                  </a:txBody>
                  <a:tcPr marT="91425" marB="91425" marR="91425" marL="91425"/>
                </a:tc>
                <a:tc>
                  <a:txBody>
                    <a:bodyPr/>
                    <a:lstStyle/>
                    <a:p>
                      <a:pPr indent="0" lvl="0" marL="0" rtl="0" algn="l">
                        <a:spcBef>
                          <a:spcPts val="0"/>
                        </a:spcBef>
                        <a:spcAft>
                          <a:spcPts val="0"/>
                        </a:spcAft>
                        <a:buNone/>
                      </a:pPr>
                      <a:r>
                        <a:rPr lang="en"/>
                        <a:t>0.51</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p:nvPr/>
        </p:nvSpPr>
        <p:spPr>
          <a:xfrm>
            <a:off x="3802950" y="1042100"/>
            <a:ext cx="1939800" cy="614100"/>
          </a:xfrm>
          <a:prstGeom prst="roundRect">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Project</a:t>
            </a:r>
            <a:endParaRPr>
              <a:solidFill>
                <a:srgbClr val="FFFFFF"/>
              </a:solidFill>
            </a:endParaRPr>
          </a:p>
        </p:txBody>
      </p:sp>
      <p:sp>
        <p:nvSpPr>
          <p:cNvPr id="85" name="Google Shape;85;p15"/>
          <p:cNvSpPr/>
          <p:nvPr/>
        </p:nvSpPr>
        <p:spPr>
          <a:xfrm>
            <a:off x="5573250" y="2350550"/>
            <a:ext cx="1840200" cy="614100"/>
          </a:xfrm>
          <a:prstGeom prst="roundRect">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Developing a smartphone/web app</a:t>
            </a:r>
            <a:endParaRPr>
              <a:solidFill>
                <a:srgbClr val="FFFFFF"/>
              </a:solidFill>
            </a:endParaRPr>
          </a:p>
        </p:txBody>
      </p:sp>
      <p:sp>
        <p:nvSpPr>
          <p:cNvPr id="86" name="Google Shape;86;p15"/>
          <p:cNvSpPr/>
          <p:nvPr/>
        </p:nvSpPr>
        <p:spPr>
          <a:xfrm>
            <a:off x="2032651" y="2350549"/>
            <a:ext cx="1861500" cy="614100"/>
          </a:xfrm>
          <a:prstGeom prst="roundRect">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Developing</a:t>
            </a:r>
            <a:r>
              <a:rPr lang="en" sz="1000">
                <a:solidFill>
                  <a:srgbClr val="FFFFFF"/>
                </a:solidFill>
                <a:latin typeface="Roboto"/>
                <a:ea typeface="Roboto"/>
                <a:cs typeface="Roboto"/>
                <a:sym typeface="Roboto"/>
              </a:rPr>
              <a:t> a ML model</a:t>
            </a:r>
            <a:endParaRPr>
              <a:solidFill>
                <a:srgbClr val="FFFFFF"/>
              </a:solidFill>
            </a:endParaRPr>
          </a:p>
        </p:txBody>
      </p:sp>
      <p:sp>
        <p:nvSpPr>
          <p:cNvPr id="87" name="Google Shape;87;p15"/>
          <p:cNvSpPr/>
          <p:nvPr/>
        </p:nvSpPr>
        <p:spPr>
          <a:xfrm>
            <a:off x="1187400" y="3250249"/>
            <a:ext cx="1538100" cy="614100"/>
          </a:xfrm>
          <a:prstGeom prst="roundRect">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Training	</a:t>
            </a:r>
            <a:endParaRPr>
              <a:solidFill>
                <a:srgbClr val="FFFFFF"/>
              </a:solidFill>
            </a:endParaRPr>
          </a:p>
        </p:txBody>
      </p:sp>
      <p:sp>
        <p:nvSpPr>
          <p:cNvPr id="88" name="Google Shape;88;p15"/>
          <p:cNvSpPr/>
          <p:nvPr/>
        </p:nvSpPr>
        <p:spPr>
          <a:xfrm>
            <a:off x="2877900" y="3250250"/>
            <a:ext cx="1538100" cy="614100"/>
          </a:xfrm>
          <a:prstGeom prst="roundRect">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Testing</a:t>
            </a:r>
            <a:endParaRPr>
              <a:solidFill>
                <a:srgbClr val="FFFFFF"/>
              </a:solidFill>
            </a:endParaRPr>
          </a:p>
        </p:txBody>
      </p:sp>
      <p:sp>
        <p:nvSpPr>
          <p:cNvPr id="89" name="Google Shape;89;p15"/>
          <p:cNvSpPr/>
          <p:nvPr/>
        </p:nvSpPr>
        <p:spPr>
          <a:xfrm>
            <a:off x="4728000" y="3250249"/>
            <a:ext cx="1538100" cy="614100"/>
          </a:xfrm>
          <a:prstGeom prst="roundRect">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Save the model for future use</a:t>
            </a:r>
            <a:endParaRPr>
              <a:solidFill>
                <a:srgbClr val="FFFFFF"/>
              </a:solidFill>
            </a:endParaRPr>
          </a:p>
        </p:txBody>
      </p:sp>
      <p:sp>
        <p:nvSpPr>
          <p:cNvPr id="90" name="Google Shape;90;p15"/>
          <p:cNvSpPr/>
          <p:nvPr/>
        </p:nvSpPr>
        <p:spPr>
          <a:xfrm>
            <a:off x="6418500" y="3250249"/>
            <a:ext cx="1628700" cy="614100"/>
          </a:xfrm>
          <a:prstGeom prst="roundRect">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Predict using RGB data</a:t>
            </a:r>
            <a:endParaRPr>
              <a:solidFill>
                <a:srgbClr val="FFFFFF"/>
              </a:solidFill>
            </a:endParaRPr>
          </a:p>
        </p:txBody>
      </p:sp>
      <p:cxnSp>
        <p:nvCxnSpPr>
          <p:cNvPr id="91" name="Google Shape;91;p15"/>
          <p:cNvCxnSpPr>
            <a:stCxn id="84" idx="2"/>
            <a:endCxn id="85" idx="0"/>
          </p:cNvCxnSpPr>
          <p:nvPr/>
        </p:nvCxnSpPr>
        <p:spPr>
          <a:xfrm flipH="1" rot="-5400000">
            <a:off x="5285850" y="1143200"/>
            <a:ext cx="694500" cy="1720500"/>
          </a:xfrm>
          <a:prstGeom prst="bentConnector3">
            <a:avLst>
              <a:gd fmla="val 49989" name="adj1"/>
            </a:avLst>
          </a:prstGeom>
          <a:noFill/>
          <a:ln cap="flat" cmpd="sng" w="9525">
            <a:solidFill>
              <a:srgbClr val="C2C2C2"/>
            </a:solidFill>
            <a:prstDash val="solid"/>
            <a:round/>
            <a:headEnd len="sm" w="sm" type="none"/>
            <a:tailEnd len="sm" w="sm" type="none"/>
          </a:ln>
        </p:spPr>
      </p:cxnSp>
      <p:cxnSp>
        <p:nvCxnSpPr>
          <p:cNvPr id="92" name="Google Shape;92;p15"/>
          <p:cNvCxnSpPr>
            <a:stCxn id="86" idx="0"/>
            <a:endCxn id="84" idx="2"/>
          </p:cNvCxnSpPr>
          <p:nvPr/>
        </p:nvCxnSpPr>
        <p:spPr>
          <a:xfrm rot="-5400000">
            <a:off x="3520951" y="1098799"/>
            <a:ext cx="694200" cy="1809300"/>
          </a:xfrm>
          <a:prstGeom prst="bentConnector3">
            <a:avLst>
              <a:gd fmla="val 50011" name="adj1"/>
            </a:avLst>
          </a:prstGeom>
          <a:noFill/>
          <a:ln cap="flat" cmpd="sng" w="9525">
            <a:solidFill>
              <a:srgbClr val="C2C2C2"/>
            </a:solidFill>
            <a:prstDash val="solid"/>
            <a:round/>
            <a:headEnd len="sm" w="sm" type="none"/>
            <a:tailEnd len="sm" w="sm" type="none"/>
          </a:ln>
        </p:spPr>
      </p:cxnSp>
      <p:cxnSp>
        <p:nvCxnSpPr>
          <p:cNvPr id="93" name="Google Shape;93;p15"/>
          <p:cNvCxnSpPr>
            <a:stCxn id="86" idx="2"/>
            <a:endCxn id="88" idx="0"/>
          </p:cNvCxnSpPr>
          <p:nvPr/>
        </p:nvCxnSpPr>
        <p:spPr>
          <a:xfrm flipH="1" rot="-5400000">
            <a:off x="3162301" y="2765749"/>
            <a:ext cx="285600" cy="6834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94" name="Google Shape;94;p15"/>
          <p:cNvCxnSpPr>
            <a:stCxn id="87" idx="0"/>
            <a:endCxn id="86" idx="2"/>
          </p:cNvCxnSpPr>
          <p:nvPr/>
        </p:nvCxnSpPr>
        <p:spPr>
          <a:xfrm rot="-5400000">
            <a:off x="2317200" y="2603899"/>
            <a:ext cx="285600" cy="1007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95" name="Google Shape;95;p15"/>
          <p:cNvCxnSpPr>
            <a:stCxn id="85" idx="2"/>
            <a:endCxn id="90" idx="0"/>
          </p:cNvCxnSpPr>
          <p:nvPr/>
        </p:nvCxnSpPr>
        <p:spPr>
          <a:xfrm flipH="1" rot="-5400000">
            <a:off x="6720300" y="2737700"/>
            <a:ext cx="285600" cy="7395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96" name="Google Shape;96;p15"/>
          <p:cNvCxnSpPr>
            <a:stCxn id="89" idx="0"/>
            <a:endCxn id="85" idx="2"/>
          </p:cNvCxnSpPr>
          <p:nvPr/>
        </p:nvCxnSpPr>
        <p:spPr>
          <a:xfrm rot="-5400000">
            <a:off x="5852400" y="2609299"/>
            <a:ext cx="285600" cy="996300"/>
          </a:xfrm>
          <a:prstGeom prst="bentConnector3">
            <a:avLst>
              <a:gd fmla="val 50000"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Developing a ML model</a:t>
            </a:r>
            <a:endParaRPr/>
          </a:p>
        </p:txBody>
      </p:sp>
      <p:sp>
        <p:nvSpPr>
          <p:cNvPr id="102" name="Google Shape;102;p16"/>
          <p:cNvSpPr txBox="1"/>
          <p:nvPr>
            <p:ph idx="1" type="body"/>
          </p:nvPr>
        </p:nvSpPr>
        <p:spPr>
          <a:xfrm>
            <a:off x="2400297" y="1602675"/>
            <a:ext cx="6321600" cy="300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Obtain and preprocess the data </a:t>
            </a:r>
            <a:endParaRPr sz="1600"/>
          </a:p>
          <a:p>
            <a:pPr indent="-330200" lvl="0" marL="457200" rtl="0" algn="l">
              <a:spcBef>
                <a:spcPts val="0"/>
              </a:spcBef>
              <a:spcAft>
                <a:spcPts val="0"/>
              </a:spcAft>
              <a:buSzPts val="1600"/>
              <a:buAutoNum type="arabicPeriod"/>
            </a:pPr>
            <a:r>
              <a:rPr lang="en" sz="1600"/>
              <a:t> </a:t>
            </a:r>
            <a:endParaRPr sz="1600"/>
          </a:p>
        </p:txBody>
      </p:sp>
      <p:pic>
        <p:nvPicPr>
          <p:cNvPr id="103" name="Google Shape;103;p16"/>
          <p:cNvPicPr preferRelativeResize="0"/>
          <p:nvPr/>
        </p:nvPicPr>
        <p:blipFill>
          <a:blip r:embed="rId3">
            <a:alphaModFix/>
          </a:blip>
          <a:stretch>
            <a:fillRect/>
          </a:stretch>
        </p:blipFill>
        <p:spPr>
          <a:xfrm>
            <a:off x="3403900" y="2004699"/>
            <a:ext cx="5073799" cy="2600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44200" y="575950"/>
            <a:ext cx="82776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Acquiring data</a:t>
            </a:r>
            <a:endParaRPr/>
          </a:p>
        </p:txBody>
      </p:sp>
      <p:sp>
        <p:nvSpPr>
          <p:cNvPr id="109" name="Google Shape;109;p17"/>
          <p:cNvSpPr txBox="1"/>
          <p:nvPr>
            <p:ph idx="1" type="body"/>
          </p:nvPr>
        </p:nvSpPr>
        <p:spPr>
          <a:xfrm>
            <a:off x="454096" y="1595775"/>
            <a:ext cx="8277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with red, blue and green color values as features and a label which denotes the pH values.</a:t>
            </a:r>
            <a:endParaRPr/>
          </a:p>
          <a:p>
            <a:pPr indent="0" lvl="0" marL="0" rtl="0" algn="l">
              <a:spcBef>
                <a:spcPts val="1600"/>
              </a:spcBef>
              <a:spcAft>
                <a:spcPts val="0"/>
              </a:spcAft>
              <a:buNone/>
            </a:pPr>
            <a:r>
              <a:rPr lang="en"/>
              <a:t>Data points - 653 values x 4 columns.</a:t>
            </a:r>
            <a:endParaRPr/>
          </a:p>
          <a:p>
            <a:pPr indent="0" lvl="0" marL="0" rtl="0" algn="l">
              <a:spcBef>
                <a:spcPts val="1600"/>
              </a:spcBef>
              <a:spcAft>
                <a:spcPts val="0"/>
              </a:spcAft>
              <a:buNone/>
            </a:pPr>
            <a:r>
              <a:rPr lang="en"/>
              <a:t>Data obtained from kaggle.com.</a:t>
            </a:r>
            <a:endParaRPr/>
          </a:p>
          <a:p>
            <a:pPr indent="0" lvl="0" marL="0" rtl="0" algn="l">
              <a:spcBef>
                <a:spcPts val="1600"/>
              </a:spcBef>
              <a:spcAft>
                <a:spcPts val="1600"/>
              </a:spcAft>
              <a:buNone/>
            </a:pPr>
            <a:r>
              <a:t/>
            </a:r>
            <a:endParaRPr/>
          </a:p>
        </p:txBody>
      </p:sp>
      <p:pic>
        <p:nvPicPr>
          <p:cNvPr id="110" name="Google Shape;110;p17"/>
          <p:cNvPicPr preferRelativeResize="0"/>
          <p:nvPr/>
        </p:nvPicPr>
        <p:blipFill>
          <a:blip r:embed="rId3">
            <a:alphaModFix/>
          </a:blip>
          <a:stretch>
            <a:fillRect/>
          </a:stretch>
        </p:blipFill>
        <p:spPr>
          <a:xfrm>
            <a:off x="4991950" y="2502050"/>
            <a:ext cx="2711600" cy="2038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09150" y="575950"/>
            <a:ext cx="8312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Preprocessing</a:t>
            </a:r>
            <a:endParaRPr/>
          </a:p>
        </p:txBody>
      </p:sp>
      <p:sp>
        <p:nvSpPr>
          <p:cNvPr id="116" name="Google Shape;116;p18"/>
          <p:cNvSpPr txBox="1"/>
          <p:nvPr>
            <p:ph idx="1" type="body"/>
          </p:nvPr>
        </p:nvSpPr>
        <p:spPr>
          <a:xfrm>
            <a:off x="418996" y="1595775"/>
            <a:ext cx="83127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Real-world data is often incomplete, inconsistent, and/or lacking in certain behaviors or trends, and is likely to contain many errors such as NULL values.</a:t>
            </a:r>
            <a:endParaRPr/>
          </a:p>
          <a:p>
            <a:pPr indent="-342900" lvl="0" marL="457200" rtl="0" algn="l">
              <a:spcBef>
                <a:spcPts val="0"/>
              </a:spcBef>
              <a:spcAft>
                <a:spcPts val="0"/>
              </a:spcAft>
              <a:buSzPts val="1800"/>
              <a:buChar char="●"/>
            </a:pPr>
            <a:r>
              <a:rPr lang="en"/>
              <a:t>Data preprocessing is a data mining technique that involves transforming raw data into an understandable format.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idx="1" type="body"/>
          </p:nvPr>
        </p:nvSpPr>
        <p:spPr>
          <a:xfrm>
            <a:off x="319500" y="549425"/>
            <a:ext cx="3561600" cy="410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Mean pH is around 7(neutral), which is optimal and covers all values in range 0-14.</a:t>
            </a:r>
            <a:endParaRPr sz="1800"/>
          </a:p>
          <a:p>
            <a:pPr indent="-342900" lvl="0" marL="457200" rtl="0" algn="l">
              <a:spcBef>
                <a:spcPts val="0"/>
              </a:spcBef>
              <a:spcAft>
                <a:spcPts val="0"/>
              </a:spcAft>
              <a:buSzPts val="1800"/>
              <a:buAutoNum type="arabicPeriod"/>
            </a:pPr>
            <a:r>
              <a:rPr lang="en" sz="1800"/>
              <a:t>Data covers all the pH values equally as evident from the value counts.</a:t>
            </a:r>
            <a:endParaRPr sz="1800"/>
          </a:p>
          <a:p>
            <a:pPr indent="-342900" lvl="0" marL="457200" rtl="0" algn="l">
              <a:spcBef>
                <a:spcPts val="0"/>
              </a:spcBef>
              <a:spcAft>
                <a:spcPts val="0"/>
              </a:spcAft>
              <a:buSzPts val="1800"/>
              <a:buAutoNum type="arabicPeriod"/>
            </a:pPr>
            <a:r>
              <a:rPr lang="en" sz="1800"/>
              <a:t>Distributed among acidic, basic and neutral equally.</a:t>
            </a:r>
            <a:endParaRPr sz="1800"/>
          </a:p>
        </p:txBody>
      </p:sp>
      <p:pic>
        <p:nvPicPr>
          <p:cNvPr id="122" name="Google Shape;122;p19"/>
          <p:cNvPicPr preferRelativeResize="0"/>
          <p:nvPr/>
        </p:nvPicPr>
        <p:blipFill>
          <a:blip r:embed="rId3">
            <a:alphaModFix/>
          </a:blip>
          <a:stretch>
            <a:fillRect/>
          </a:stretch>
        </p:blipFill>
        <p:spPr>
          <a:xfrm>
            <a:off x="4285363" y="549425"/>
            <a:ext cx="3609975" cy="819150"/>
          </a:xfrm>
          <a:prstGeom prst="rect">
            <a:avLst/>
          </a:prstGeom>
          <a:noFill/>
          <a:ln>
            <a:noFill/>
          </a:ln>
        </p:spPr>
      </p:pic>
      <p:pic>
        <p:nvPicPr>
          <p:cNvPr id="123" name="Google Shape;123;p19"/>
          <p:cNvPicPr preferRelativeResize="0"/>
          <p:nvPr/>
        </p:nvPicPr>
        <p:blipFill>
          <a:blip r:embed="rId4">
            <a:alphaModFix/>
          </a:blip>
          <a:stretch>
            <a:fillRect/>
          </a:stretch>
        </p:blipFill>
        <p:spPr>
          <a:xfrm>
            <a:off x="4285375" y="1465775"/>
            <a:ext cx="3406500" cy="2555925"/>
          </a:xfrm>
          <a:prstGeom prst="rect">
            <a:avLst/>
          </a:prstGeom>
          <a:noFill/>
          <a:ln>
            <a:noFill/>
          </a:ln>
        </p:spPr>
      </p:pic>
      <p:pic>
        <p:nvPicPr>
          <p:cNvPr id="124" name="Google Shape;124;p19"/>
          <p:cNvPicPr preferRelativeResize="0"/>
          <p:nvPr/>
        </p:nvPicPr>
        <p:blipFill>
          <a:blip r:embed="rId5">
            <a:alphaModFix/>
          </a:blip>
          <a:stretch>
            <a:fillRect/>
          </a:stretch>
        </p:blipFill>
        <p:spPr>
          <a:xfrm>
            <a:off x="4572000" y="4021700"/>
            <a:ext cx="1760704" cy="631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idx="1" type="body"/>
          </p:nvPr>
        </p:nvSpPr>
        <p:spPr>
          <a:xfrm>
            <a:off x="342900" y="502479"/>
            <a:ext cx="2808000" cy="280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4"/>
            </a:pPr>
            <a:r>
              <a:rPr lang="en"/>
              <a:t> </a:t>
            </a:r>
            <a:r>
              <a:rPr lang="en" sz="1800"/>
              <a:t>No positive correlation between any two features. </a:t>
            </a:r>
            <a:endParaRPr sz="1800"/>
          </a:p>
          <a:p>
            <a:pPr indent="0" lvl="0" marL="457200" rtl="0" algn="l">
              <a:spcBef>
                <a:spcPts val="1600"/>
              </a:spcBef>
              <a:spcAft>
                <a:spcPts val="0"/>
              </a:spcAft>
              <a:buNone/>
            </a:pPr>
            <a:r>
              <a:rPr lang="en" sz="1800"/>
              <a:t>Green-Red - Slightly negative</a:t>
            </a:r>
            <a:endParaRPr sz="1800"/>
          </a:p>
          <a:p>
            <a:pPr indent="0" lvl="0" marL="457200" rtl="0" algn="l">
              <a:spcBef>
                <a:spcPts val="1600"/>
              </a:spcBef>
              <a:spcAft>
                <a:spcPts val="0"/>
              </a:spcAft>
              <a:buNone/>
            </a:pPr>
            <a:r>
              <a:rPr lang="en" sz="1800"/>
              <a:t>Red-Blue - Negative, which implies that the more red color a sample has the less blue content it has.</a:t>
            </a:r>
            <a:endParaRPr sz="1800"/>
          </a:p>
          <a:p>
            <a:pPr indent="0" lvl="0" marL="457200" rtl="0" algn="l">
              <a:spcBef>
                <a:spcPts val="1600"/>
              </a:spcBef>
              <a:spcAft>
                <a:spcPts val="1600"/>
              </a:spcAft>
              <a:buNone/>
            </a:pPr>
            <a:r>
              <a:rPr lang="en" sz="1800"/>
              <a:t>Green - Blue - Slightly negative</a:t>
            </a:r>
            <a:endParaRPr sz="1800"/>
          </a:p>
        </p:txBody>
      </p:sp>
      <p:pic>
        <p:nvPicPr>
          <p:cNvPr id="130" name="Google Shape;130;p20"/>
          <p:cNvPicPr preferRelativeResize="0"/>
          <p:nvPr/>
        </p:nvPicPr>
        <p:blipFill>
          <a:blip r:embed="rId3">
            <a:alphaModFix/>
          </a:blip>
          <a:stretch>
            <a:fillRect/>
          </a:stretch>
        </p:blipFill>
        <p:spPr>
          <a:xfrm>
            <a:off x="4390450" y="502475"/>
            <a:ext cx="4341800" cy="319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409150" y="575950"/>
            <a:ext cx="8312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Splitting data</a:t>
            </a:r>
            <a:endParaRPr/>
          </a:p>
        </p:txBody>
      </p:sp>
      <p:sp>
        <p:nvSpPr>
          <p:cNvPr id="136" name="Google Shape;136;p21"/>
          <p:cNvSpPr txBox="1"/>
          <p:nvPr>
            <p:ph idx="1" type="body"/>
          </p:nvPr>
        </p:nvSpPr>
        <p:spPr>
          <a:xfrm>
            <a:off x="418996" y="1595775"/>
            <a:ext cx="83127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is divided into training(75%)</a:t>
            </a:r>
            <a:r>
              <a:rPr lang="en"/>
              <a:t> and testing data(25%) sets. Training data will be used to train and develop the algorithm. Testing data will be used to evaluate the predictions made by the algorithm and choosing the best possible one.</a:t>
            </a:r>
            <a:endParaRPr/>
          </a:p>
          <a:p>
            <a:pPr indent="0" lvl="0" marL="0" rtl="0" algn="l">
              <a:spcBef>
                <a:spcPts val="1600"/>
              </a:spcBef>
              <a:spcAft>
                <a:spcPts val="1600"/>
              </a:spcAft>
              <a:buNone/>
            </a:pPr>
            <a:r>
              <a:t/>
            </a:r>
            <a:endParaRPr/>
          </a:p>
        </p:txBody>
      </p:sp>
      <p:pic>
        <p:nvPicPr>
          <p:cNvPr id="137" name="Google Shape;137;p21"/>
          <p:cNvPicPr preferRelativeResize="0"/>
          <p:nvPr/>
        </p:nvPicPr>
        <p:blipFill>
          <a:blip r:embed="rId3">
            <a:alphaModFix/>
          </a:blip>
          <a:stretch>
            <a:fillRect/>
          </a:stretch>
        </p:blipFill>
        <p:spPr>
          <a:xfrm>
            <a:off x="419000" y="3028075"/>
            <a:ext cx="7200900" cy="723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