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Y_NAME@example.co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5360"/>
            <a:ext cx="8825658" cy="806272"/>
          </a:xfrm>
        </p:spPr>
        <p:txBody>
          <a:bodyPr/>
          <a:lstStyle/>
          <a:p>
            <a:pPr rtl="0"/>
            <a:r>
              <a:rPr lang="en-US" dirty="0"/>
              <a:t>GIT 2.39.0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933303"/>
            <a:ext cx="9661091" cy="3705497"/>
          </a:xfrm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اصول اولیه</a:t>
            </a:r>
          </a:p>
          <a:p>
            <a:pPr algn="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در حین نوشتن کد (یا هر متن دیگری) ممکن است بخواهیم تغییرات را به چند دلیل پیگیری کنیم:</a:t>
            </a:r>
          </a:p>
          <a:p>
            <a:pPr algn="r"/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- نگاهی به تغییر کد هایی که در گذشته توسط شما یا برنامه نویسان دیگر نوشته شده است</a:t>
            </a:r>
          </a:p>
          <a:p>
            <a:pPr algn="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- پیدا کردن خطاهای احتمالی و اینکه چه زمانی و توسط چه شخصی ایجاد شده است</a:t>
            </a:r>
          </a:p>
          <a:p>
            <a:pPr algn="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- لغو تغییراتی که در گذشته ایجاد شده است </a:t>
            </a:r>
          </a:p>
          <a:p>
            <a:pPr algn="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- نمایش میزان کارکرد هر برنامه نویس</a:t>
            </a:r>
          </a:p>
        </p:txBody>
      </p:sp>
    </p:spTree>
    <p:extLst>
      <p:ext uri="{BB962C8B-B14F-4D97-AF65-F5344CB8AC3E}">
        <p14:creationId xmlns:p14="http://schemas.microsoft.com/office/powerpoint/2010/main" val="117491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20" y="496388"/>
            <a:ext cx="8825658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status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211519"/>
            <a:ext cx="9544594" cy="50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8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60" y="644434"/>
            <a:ext cx="5367766" cy="806272"/>
          </a:xfrm>
        </p:spPr>
        <p:txBody>
          <a:bodyPr/>
          <a:lstStyle/>
          <a:p>
            <a:r>
              <a:rPr lang="en-US" dirty="0"/>
              <a:t>GIT LIFECYCLE</a:t>
            </a:r>
            <a:endParaRPr lang="fa-I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392728"/>
              </p:ext>
            </p:extLst>
          </p:nvPr>
        </p:nvGraphicFramePr>
        <p:xfrm>
          <a:off x="469957" y="1567543"/>
          <a:ext cx="11086317" cy="511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3" imgW="19466640" imgH="9117360" progId="">
                  <p:embed/>
                </p:oleObj>
              </mc:Choice>
              <mc:Fallback>
                <p:oleObj r:id="rId3" imgW="19466640" imgH="9117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57" y="1567543"/>
                        <a:ext cx="11086317" cy="5111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28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37" y="471339"/>
            <a:ext cx="8825658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branch</a:t>
            </a:r>
            <a:endParaRPr lang="fa-I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66952"/>
              </p:ext>
            </p:extLst>
          </p:nvPr>
        </p:nvGraphicFramePr>
        <p:xfrm>
          <a:off x="940151" y="1277611"/>
          <a:ext cx="9214043" cy="5410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rId3" imgW="17384040" imgH="10184040" progId="">
                  <p:embed/>
                </p:oleObj>
              </mc:Choice>
              <mc:Fallback>
                <p:oleObj r:id="rId3" imgW="17384040" imgH="10184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0151" y="1277611"/>
                        <a:ext cx="9214043" cy="5410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03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60" y="722812"/>
            <a:ext cx="4357571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branch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27" y="0"/>
            <a:ext cx="5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60" y="801189"/>
            <a:ext cx="8825658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branch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653143" y="2098766"/>
            <a:ext cx="10337074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000" dirty="0">
                <a:solidFill>
                  <a:schemeClr val="bg1"/>
                </a:solidFill>
              </a:rPr>
              <a:t> - نمایش </a:t>
            </a:r>
            <a:r>
              <a:rPr lang="en-US" sz="3000" dirty="0">
                <a:solidFill>
                  <a:schemeClr val="bg1"/>
                </a:solidFill>
              </a:rPr>
              <a:t>branch</a:t>
            </a:r>
            <a:r>
              <a:rPr lang="fa-IR" sz="3000" dirty="0">
                <a:solidFill>
                  <a:schemeClr val="bg1"/>
                </a:solidFill>
              </a:rPr>
              <a:t> با دستور </a:t>
            </a:r>
            <a:r>
              <a:rPr lang="en-US" sz="3000" dirty="0" err="1">
                <a:solidFill>
                  <a:schemeClr val="bg1"/>
                </a:solidFill>
              </a:rPr>
              <a:t>git</a:t>
            </a:r>
            <a:r>
              <a:rPr lang="en-US" sz="3000" dirty="0">
                <a:solidFill>
                  <a:schemeClr val="bg1"/>
                </a:solidFill>
              </a:rPr>
              <a:t> branch</a:t>
            </a:r>
            <a:endParaRPr lang="fa-IR" sz="3000" dirty="0">
              <a:solidFill>
                <a:schemeClr val="bg1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fa-IR" sz="3000" dirty="0">
                <a:solidFill>
                  <a:schemeClr val="bg1"/>
                </a:solidFill>
              </a:rPr>
              <a:t>ایجاد </a:t>
            </a:r>
            <a:r>
              <a:rPr lang="en-US" sz="3000" dirty="0">
                <a:solidFill>
                  <a:schemeClr val="bg1"/>
                </a:solidFill>
              </a:rPr>
              <a:t>branch</a:t>
            </a:r>
            <a:r>
              <a:rPr lang="fa-IR" sz="3000" dirty="0">
                <a:solidFill>
                  <a:schemeClr val="bg1"/>
                </a:solidFill>
              </a:rPr>
              <a:t> جدید با دستور </a:t>
            </a:r>
            <a:r>
              <a:rPr lang="en-US" sz="3000" dirty="0" err="1">
                <a:solidFill>
                  <a:schemeClr val="bg1"/>
                </a:solidFill>
              </a:rPr>
              <a:t>git</a:t>
            </a:r>
            <a:r>
              <a:rPr lang="en-US" sz="3000" dirty="0">
                <a:solidFill>
                  <a:schemeClr val="bg1"/>
                </a:solidFill>
              </a:rPr>
              <a:t> branch “branch name”</a:t>
            </a:r>
            <a:endParaRPr lang="fa-IR" sz="3000" dirty="0">
              <a:solidFill>
                <a:schemeClr val="bg1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fa-IR" sz="3000" dirty="0">
                <a:solidFill>
                  <a:schemeClr val="bg1"/>
                </a:solidFill>
              </a:rPr>
              <a:t>برای سوئیچ بین </a:t>
            </a:r>
            <a:r>
              <a:rPr lang="en-US" sz="3000" dirty="0">
                <a:solidFill>
                  <a:schemeClr val="bg1"/>
                </a:solidFill>
              </a:rPr>
              <a:t>branch</a:t>
            </a:r>
            <a:r>
              <a:rPr lang="fa-IR" sz="3000" dirty="0">
                <a:solidFill>
                  <a:schemeClr val="bg1"/>
                </a:solidFill>
              </a:rPr>
              <a:t> از دستور </a:t>
            </a:r>
            <a:r>
              <a:rPr lang="en-US" sz="3000" dirty="0" err="1">
                <a:solidFill>
                  <a:schemeClr val="bg1"/>
                </a:solidFill>
              </a:rPr>
              <a:t>git</a:t>
            </a:r>
            <a:r>
              <a:rPr lang="en-US" sz="3000" dirty="0">
                <a:solidFill>
                  <a:schemeClr val="bg1"/>
                </a:solidFill>
              </a:rPr>
              <a:t> checkout “branch name”  </a:t>
            </a:r>
            <a:r>
              <a:rPr lang="fa-IR" sz="3000" dirty="0">
                <a:solidFill>
                  <a:schemeClr val="bg1"/>
                </a:solidFill>
              </a:rPr>
              <a:t> استفاده می شود </a:t>
            </a:r>
          </a:p>
          <a:p>
            <a:pPr marL="285750" indent="-285750" algn="r" rtl="1">
              <a:buFontTx/>
              <a:buChar char="-"/>
            </a:pPr>
            <a:r>
              <a:rPr lang="fa-IR" sz="3000" dirty="0">
                <a:solidFill>
                  <a:schemeClr val="bg1"/>
                </a:solidFill>
              </a:rPr>
              <a:t>حذف </a:t>
            </a:r>
            <a:r>
              <a:rPr lang="en-US" sz="3000" dirty="0">
                <a:solidFill>
                  <a:schemeClr val="bg1"/>
                </a:solidFill>
              </a:rPr>
              <a:t>branch</a:t>
            </a:r>
            <a:r>
              <a:rPr lang="fa-IR" sz="3000" dirty="0">
                <a:solidFill>
                  <a:schemeClr val="bg1"/>
                </a:solidFill>
              </a:rPr>
              <a:t> با دستور </a:t>
            </a:r>
            <a:r>
              <a:rPr lang="en-US" sz="3000" dirty="0" err="1">
                <a:solidFill>
                  <a:schemeClr val="bg1"/>
                </a:solidFill>
              </a:rPr>
              <a:t>git</a:t>
            </a:r>
            <a:r>
              <a:rPr lang="en-US" sz="3000" dirty="0">
                <a:solidFill>
                  <a:schemeClr val="bg1"/>
                </a:solidFill>
              </a:rPr>
              <a:t> branch –d “branch name”</a:t>
            </a:r>
            <a:endParaRPr lang="fa-IR" sz="3000" dirty="0">
              <a:solidFill>
                <a:schemeClr val="bg1"/>
              </a:solidFill>
            </a:endParaRPr>
          </a:p>
          <a:p>
            <a:pPr marL="285750" indent="-285750" algn="r" rtl="1">
              <a:buFontTx/>
              <a:buChar char="-"/>
            </a:pPr>
            <a:endParaRPr lang="fa-I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743" y="905692"/>
            <a:ext cx="8825658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terminology</a:t>
            </a:r>
            <a:endParaRPr lang="fa-IR" dirty="0"/>
          </a:p>
        </p:txBody>
      </p:sp>
      <p:sp>
        <p:nvSpPr>
          <p:cNvPr id="3" name="TextBox 2"/>
          <p:cNvSpPr txBox="1"/>
          <p:nvPr/>
        </p:nvSpPr>
        <p:spPr>
          <a:xfrm>
            <a:off x="2978331" y="3178628"/>
            <a:ext cx="54602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https://www.javatpoint.com/git-terminology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6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5360"/>
            <a:ext cx="8825658" cy="806272"/>
          </a:xfrm>
        </p:spPr>
        <p:txBody>
          <a:bodyPr/>
          <a:lstStyle/>
          <a:p>
            <a:pPr rtl="0"/>
            <a:r>
              <a:rPr lang="en-US" dirty="0"/>
              <a:t>Install </a:t>
            </a:r>
            <a:r>
              <a:rPr lang="en-US" dirty="0" err="1"/>
              <a:t>git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933303"/>
            <a:ext cx="9661091" cy="3705497"/>
          </a:xfrm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برای نصب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وارد سایت زیر شوید و آنرا روی سیستم خود نصب کنید.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https://git-scm.com/downloads/</a:t>
            </a:r>
            <a:endParaRPr lang="fa-IR" dirty="0">
              <a:solidFill>
                <a:schemeClr val="bg1"/>
              </a:solidFill>
            </a:endParaRPr>
          </a:p>
          <a:p>
            <a:pPr algn="r"/>
            <a:r>
              <a:rPr lang="fa-IR" dirty="0">
                <a:solidFill>
                  <a:schemeClr val="bg1"/>
                </a:solidFill>
              </a:rPr>
              <a:t>پس از دانلود و نصب برای نمایش نسخه نصب شده روی سیستم عامل خودتان، می توانید دستور زیر را در ترمینال وارد کنید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–version</a:t>
            </a:r>
            <a:endParaRPr lang="fa-IR" dirty="0">
              <a:solidFill>
                <a:schemeClr val="bg1"/>
              </a:solidFill>
            </a:endParaRPr>
          </a:p>
          <a:p>
            <a:pPr algn="r"/>
            <a:r>
              <a:rPr lang="fa-IR" dirty="0">
                <a:solidFill>
                  <a:schemeClr val="bg1"/>
                </a:solidFill>
              </a:rPr>
              <a:t>خروجی به شکل زیر خواهد بود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version 2.34.0.windows.1</a:t>
            </a:r>
            <a:endParaRPr lang="fa-IR" dirty="0">
              <a:solidFill>
                <a:schemeClr val="bg1"/>
              </a:solidFill>
            </a:endParaRPr>
          </a:p>
          <a:p>
            <a:pPr algn="r"/>
            <a:r>
              <a:rPr lang="fa-IR" dirty="0">
                <a:solidFill>
                  <a:schemeClr val="bg1"/>
                </a:solidFill>
              </a:rPr>
              <a:t>قیمت پلن های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endParaRPr lang="fa-I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https://github.com/pricing#compare-features</a:t>
            </a:r>
            <a:endParaRPr lang="fa-IR" dirty="0">
              <a:solidFill>
                <a:schemeClr val="bg1"/>
              </a:solidFill>
            </a:endParaRPr>
          </a:p>
          <a:p>
            <a:pPr algn="r"/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2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5360"/>
            <a:ext cx="8825658" cy="806272"/>
          </a:xfrm>
        </p:spPr>
        <p:txBody>
          <a:bodyPr/>
          <a:lstStyle/>
          <a:p>
            <a:pPr rtl="0"/>
            <a:r>
              <a:rPr lang="en-US" dirty="0"/>
              <a:t>Enable </a:t>
            </a:r>
            <a:r>
              <a:rPr lang="en-US" dirty="0" err="1"/>
              <a:t>git</a:t>
            </a:r>
            <a:r>
              <a:rPr lang="en-US" dirty="0"/>
              <a:t> in </a:t>
            </a:r>
            <a:r>
              <a:rPr lang="en-US" dirty="0" err="1"/>
              <a:t>vscode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778035"/>
            <a:ext cx="9661091" cy="2577736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نکته : در نسخه های جدید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fa-IR" dirty="0">
                <a:solidFill>
                  <a:schemeClr val="bg1"/>
                </a:solidFill>
              </a:rPr>
              <a:t> نیازی ندارد ، اما ممکن است تنظیمات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fa-IR" dirty="0">
                <a:solidFill>
                  <a:schemeClr val="bg1"/>
                </a:solidFill>
              </a:rPr>
              <a:t> سفارشی شده باشد و در این صورت باید نسبت به فعال سازی آن اقدام نمود</a:t>
            </a:r>
          </a:p>
          <a:p>
            <a:pPr algn="r"/>
            <a:r>
              <a:rPr lang="fa-IR" dirty="0">
                <a:solidFill>
                  <a:schemeClr val="bg1"/>
                </a:solidFill>
              </a:rPr>
              <a:t>از منوی </a:t>
            </a:r>
            <a:r>
              <a:rPr lang="en-US" dirty="0">
                <a:solidFill>
                  <a:schemeClr val="bg1"/>
                </a:solidFill>
              </a:rPr>
              <a:t>file</a:t>
            </a:r>
            <a:r>
              <a:rPr lang="fa-IR" dirty="0">
                <a:solidFill>
                  <a:schemeClr val="bg1"/>
                </a:solidFill>
              </a:rPr>
              <a:t> وارد </a:t>
            </a:r>
            <a:r>
              <a:rPr lang="en-US" dirty="0">
                <a:solidFill>
                  <a:schemeClr val="bg1"/>
                </a:solidFill>
              </a:rPr>
              <a:t>Preferences</a:t>
            </a:r>
            <a:r>
              <a:rPr lang="fa-IR" dirty="0">
                <a:solidFill>
                  <a:schemeClr val="bg1"/>
                </a:solidFill>
              </a:rPr>
              <a:t> شوید سپس </a:t>
            </a:r>
            <a:r>
              <a:rPr lang="en-US" dirty="0">
                <a:solidFill>
                  <a:schemeClr val="bg1"/>
                </a:solidFill>
              </a:rPr>
              <a:t>Settings</a:t>
            </a:r>
            <a:r>
              <a:rPr lang="fa-IR" dirty="0">
                <a:solidFill>
                  <a:schemeClr val="bg1"/>
                </a:solidFill>
              </a:rPr>
              <a:t> و گزینه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را بصورت </a:t>
            </a:r>
            <a:r>
              <a:rPr lang="en-US" dirty="0">
                <a:solidFill>
                  <a:schemeClr val="bg1"/>
                </a:solidFill>
              </a:rPr>
              <a:t>enable</a:t>
            </a:r>
            <a:r>
              <a:rPr lang="fa-IR" dirty="0">
                <a:solidFill>
                  <a:schemeClr val="bg1"/>
                </a:solidFill>
              </a:rPr>
              <a:t> قرار دهید.</a:t>
            </a:r>
          </a:p>
        </p:txBody>
      </p:sp>
    </p:spTree>
    <p:extLst>
      <p:ext uri="{BB962C8B-B14F-4D97-AF65-F5344CB8AC3E}">
        <p14:creationId xmlns:p14="http://schemas.microsoft.com/office/powerpoint/2010/main" val="25973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975360"/>
            <a:ext cx="9878805" cy="806272"/>
          </a:xfrm>
        </p:spPr>
        <p:txBody>
          <a:bodyPr/>
          <a:lstStyle/>
          <a:p>
            <a:pPr rtl="0"/>
            <a:r>
              <a:rPr lang="en-US" sz="4500" dirty="0"/>
              <a:t>Link local </a:t>
            </a:r>
            <a:r>
              <a:rPr lang="en-US" sz="4500" dirty="0" err="1"/>
              <a:t>git</a:t>
            </a:r>
            <a:r>
              <a:rPr lang="en-US" sz="4500" dirty="0"/>
              <a:t> to github.com</a:t>
            </a:r>
            <a:endParaRPr lang="fa-I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933303"/>
            <a:ext cx="9661091" cy="3705497"/>
          </a:xfrm>
        </p:spPr>
        <p:txBody>
          <a:bodyPr/>
          <a:lstStyle/>
          <a:p>
            <a:pPr marL="285750" indent="-285750" algn="r">
              <a:buFontTx/>
              <a:buChar char="-"/>
            </a:pPr>
            <a:r>
              <a:rPr lang="fa-IR" dirty="0">
                <a:solidFill>
                  <a:schemeClr val="bg1"/>
                </a:solidFill>
              </a:rPr>
              <a:t>برای اتصال به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در ابتدا وارد وب سایت </a:t>
            </a:r>
            <a:r>
              <a:rPr lang="en-US" dirty="0">
                <a:solidFill>
                  <a:schemeClr val="bg1"/>
                </a:solidFill>
              </a:rPr>
              <a:t>github.com</a:t>
            </a:r>
            <a:r>
              <a:rPr lang="fa-IR" dirty="0">
                <a:solidFill>
                  <a:schemeClr val="bg1"/>
                </a:solidFill>
              </a:rPr>
              <a:t> شود و اکانت خود را ایجاد ،فعال و به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fa-IR" dirty="0">
                <a:solidFill>
                  <a:schemeClr val="bg1"/>
                </a:solidFill>
              </a:rPr>
              <a:t> متصل نمایید.</a:t>
            </a:r>
          </a:p>
          <a:p>
            <a:pPr marL="285750" indent="-285750" algn="r">
              <a:buFontTx/>
              <a:buChar char="-"/>
            </a:pPr>
            <a:r>
              <a:rPr lang="fa-IR" dirty="0">
                <a:solidFill>
                  <a:schemeClr val="bg1"/>
                </a:solidFill>
              </a:rPr>
              <a:t>سپس پروژه خود را با 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شروع نموده و از این پس می توانید پروژه خود را وارد </a:t>
            </a:r>
            <a:r>
              <a:rPr lang="en-US" dirty="0">
                <a:solidFill>
                  <a:schemeClr val="bg1"/>
                </a:solidFill>
              </a:rPr>
              <a:t>repository </a:t>
            </a:r>
            <a:r>
              <a:rPr lang="fa-IR" dirty="0">
                <a:solidFill>
                  <a:schemeClr val="bg1"/>
                </a:solidFill>
              </a:rPr>
              <a:t> سایت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fa-IR" dirty="0">
                <a:solidFill>
                  <a:schemeClr val="bg1"/>
                </a:solidFill>
              </a:rPr>
              <a:t> نمایید.</a:t>
            </a:r>
          </a:p>
          <a:p>
            <a:pPr marL="285750" indent="-285750" algn="r">
              <a:buFontTx/>
              <a:buChar char="-"/>
            </a:pPr>
            <a:r>
              <a:rPr lang="fa-IR" dirty="0">
                <a:solidFill>
                  <a:schemeClr val="bg1"/>
                </a:solidFill>
              </a:rPr>
              <a:t>برای اتصال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fa-IR" dirty="0">
                <a:solidFill>
                  <a:schemeClr val="bg1"/>
                </a:solidFill>
              </a:rPr>
              <a:t> به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fa-IR" dirty="0">
                <a:solidFill>
                  <a:schemeClr val="bg1"/>
                </a:solidFill>
              </a:rPr>
              <a:t> ،  به شما کد تایید داده می شود و یا بصورت لینک فعال وارد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fa-IR" dirty="0">
                <a:solidFill>
                  <a:schemeClr val="bg1"/>
                </a:solidFill>
              </a:rPr>
              <a:t> و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fa-IR" dirty="0">
                <a:solidFill>
                  <a:schemeClr val="bg1"/>
                </a:solidFill>
              </a:rPr>
              <a:t> می شود</a:t>
            </a:r>
          </a:p>
          <a:p>
            <a:pPr algn="r"/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5360"/>
            <a:ext cx="8825658" cy="806272"/>
          </a:xfrm>
        </p:spPr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user&amp;email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781633"/>
            <a:ext cx="9661091" cy="4175030"/>
          </a:xfrm>
        </p:spPr>
        <p:txBody>
          <a:bodyPr>
            <a:normAutofit/>
          </a:bodyPr>
          <a:lstStyle/>
          <a:p>
            <a:pPr marL="285750" indent="-285750" algn="r">
              <a:buFontTx/>
              <a:buChar char="-"/>
            </a:pPr>
            <a:r>
              <a:rPr lang="fa-IR" dirty="0">
                <a:solidFill>
                  <a:schemeClr val="bg1"/>
                </a:solidFill>
              </a:rPr>
              <a:t>به منظور اتصال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fa-IR" dirty="0">
                <a:solidFill>
                  <a:schemeClr val="bg1"/>
                </a:solidFill>
              </a:rPr>
              <a:t> به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fa-IR" dirty="0">
                <a:solidFill>
                  <a:schemeClr val="bg1"/>
                </a:solidFill>
              </a:rPr>
              <a:t> ، در ابتدا می بایست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fa-IR" dirty="0">
                <a:solidFill>
                  <a:schemeClr val="bg1"/>
                </a:solidFill>
              </a:rPr>
              <a:t> از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fa-IR" dirty="0">
                <a:solidFill>
                  <a:schemeClr val="bg1"/>
                </a:solidFill>
              </a:rPr>
              <a:t> صورت گیرد.</a:t>
            </a:r>
          </a:p>
          <a:p>
            <a:pPr marL="285750" indent="-285750" algn="r">
              <a:buFontTx/>
              <a:buChar char="-"/>
            </a:pPr>
            <a:r>
              <a:rPr lang="fa-IR" dirty="0">
                <a:solidFill>
                  <a:schemeClr val="bg1"/>
                </a:solidFill>
              </a:rPr>
              <a:t>دو قسمت نیاز به تنظیم دارد</a:t>
            </a:r>
          </a:p>
          <a:p>
            <a:pPr marL="742950" lvl="1" indent="-285750" algn="r">
              <a:buFontTx/>
              <a:buChar char="-"/>
            </a:pPr>
            <a:r>
              <a:rPr lang="fa-IR" dirty="0">
                <a:solidFill>
                  <a:schemeClr val="bg1"/>
                </a:solidFill>
              </a:rPr>
              <a:t>نام کاربری </a:t>
            </a:r>
          </a:p>
          <a:p>
            <a:pPr marL="742950" lvl="1" indent="-285750" algn="r">
              <a:buFontTx/>
              <a:buChar char="-"/>
            </a:pPr>
            <a:r>
              <a:rPr lang="fa-IR" dirty="0">
                <a:solidFill>
                  <a:schemeClr val="bg1"/>
                </a:solidFill>
              </a:rPr>
              <a:t>ایمیل </a:t>
            </a:r>
          </a:p>
          <a:p>
            <a:pPr marL="742950" lvl="1" indent="-285750" algn="r">
              <a:buFontTx/>
              <a:buChar char="-"/>
            </a:pPr>
            <a:endParaRPr lang="fa-IR" dirty="0">
              <a:solidFill>
                <a:schemeClr val="bg1"/>
              </a:solidFill>
            </a:endParaRPr>
          </a:p>
          <a:p>
            <a:pPr rtl="0"/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en-US" dirty="0">
                <a:solidFill>
                  <a:schemeClr val="bg1"/>
                </a:solidFill>
              </a:rPr>
              <a:t> --global user.name "FIRST_NAME LAST_NAME"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en-US" dirty="0">
                <a:solidFill>
                  <a:schemeClr val="bg1"/>
                </a:solidFill>
              </a:rPr>
              <a:t> --global </a:t>
            </a:r>
            <a:r>
              <a:rPr lang="en-US" dirty="0" err="1">
                <a:solidFill>
                  <a:schemeClr val="bg1"/>
                </a:solidFill>
              </a:rPr>
              <a:t>user.email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MY_NAME@example.com</a:t>
            </a:r>
            <a:endParaRPr lang="fa-IR" dirty="0">
              <a:solidFill>
                <a:schemeClr val="bg1"/>
              </a:solidFill>
            </a:endParaRPr>
          </a:p>
          <a:p>
            <a:pPr algn="r"/>
            <a:r>
              <a:rPr lang="fa-IR" dirty="0">
                <a:solidFill>
                  <a:schemeClr val="bg1"/>
                </a:solidFill>
              </a:rPr>
              <a:t>نمایش تنظیمات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en-US" dirty="0">
                <a:solidFill>
                  <a:schemeClr val="bg1"/>
                </a:solidFill>
              </a:rPr>
              <a:t> --list</a:t>
            </a:r>
          </a:p>
        </p:txBody>
      </p:sp>
    </p:spTree>
    <p:extLst>
      <p:ext uri="{BB962C8B-B14F-4D97-AF65-F5344CB8AC3E}">
        <p14:creationId xmlns:p14="http://schemas.microsoft.com/office/powerpoint/2010/main" val="212355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5360"/>
            <a:ext cx="8825658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933303"/>
            <a:ext cx="9661091" cy="3705497"/>
          </a:xfrm>
        </p:spPr>
        <p:txBody>
          <a:bodyPr/>
          <a:lstStyle/>
          <a:p>
            <a:pPr marL="285750" indent="-285750" algn="r">
              <a:buFontTx/>
              <a:buChar char="-"/>
            </a:pPr>
            <a:r>
              <a:rPr lang="fa-IR" dirty="0">
                <a:solidFill>
                  <a:schemeClr val="bg1"/>
                </a:solidFill>
              </a:rPr>
              <a:t>استفاده از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bash</a:t>
            </a:r>
            <a:endParaRPr lang="fa-IR" dirty="0">
              <a:solidFill>
                <a:schemeClr val="bg1"/>
              </a:solidFill>
            </a:endParaRPr>
          </a:p>
          <a:p>
            <a:pPr algn="r"/>
            <a:r>
              <a:rPr lang="fa-IR" dirty="0">
                <a:solidFill>
                  <a:schemeClr val="bg1"/>
                </a:solidFill>
              </a:rPr>
              <a:t>استفاده از دستورات ترمینال در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bash</a:t>
            </a:r>
            <a:r>
              <a:rPr lang="fa-IR" dirty="0">
                <a:solidFill>
                  <a:schemeClr val="bg1"/>
                </a:solidFill>
              </a:rPr>
              <a:t> مانند </a:t>
            </a:r>
            <a:r>
              <a:rPr lang="en-US" dirty="0" err="1">
                <a:solidFill>
                  <a:schemeClr val="bg1"/>
                </a:solidFill>
              </a:rPr>
              <a:t>nano</a:t>
            </a:r>
            <a:r>
              <a:rPr lang="en-US" dirty="0">
                <a:solidFill>
                  <a:schemeClr val="bg1"/>
                </a:solidFill>
              </a:rPr>
              <a:t> – vi – vim – clear – cat - …</a:t>
            </a:r>
          </a:p>
          <a:p>
            <a:pPr algn="r"/>
            <a:r>
              <a:rPr lang="fa-IR" dirty="0">
                <a:solidFill>
                  <a:schemeClr val="bg1"/>
                </a:solidFill>
              </a:rPr>
              <a:t>دستورات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fa-IR" dirty="0">
                <a:solidFill>
                  <a:schemeClr val="bg1"/>
                </a:solidFill>
              </a:rPr>
              <a:t>شروع پروژه با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endParaRPr lang="fa-IR" dirty="0">
              <a:solidFill>
                <a:schemeClr val="bg1"/>
              </a:solidFill>
            </a:endParaRPr>
          </a:p>
          <a:p>
            <a:pPr algn="r"/>
            <a:r>
              <a:rPr lang="fa-IR" dirty="0">
                <a:solidFill>
                  <a:schemeClr val="bg1"/>
                </a:solidFill>
              </a:rPr>
              <a:t>پس از شروع پروژه با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، فایلی برای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fa-IR" dirty="0">
                <a:solidFill>
                  <a:schemeClr val="bg1"/>
                </a:solidFill>
              </a:rPr>
              <a:t> آن ایجاد می شود که می توانید آنرا ویرایش نمایید </a:t>
            </a: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endParaRPr lang="fa-IR" dirty="0">
              <a:solidFill>
                <a:schemeClr val="bg1"/>
              </a:solidFill>
            </a:endParaRPr>
          </a:p>
          <a:p>
            <a:pPr algn="r"/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5360"/>
            <a:ext cx="8825658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file lifecycle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8638" y="1872344"/>
            <a:ext cx="3152504" cy="4251576"/>
          </a:xfrm>
        </p:spPr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status</a:t>
            </a:r>
            <a:r>
              <a:rPr lang="fa-IR" dirty="0">
                <a:solidFill>
                  <a:schemeClr val="bg1"/>
                </a:solidFill>
              </a:rPr>
              <a:t>: نمایش وضعیت پروژه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untracked</a:t>
            </a:r>
            <a:r>
              <a:rPr lang="fa-IR" dirty="0">
                <a:solidFill>
                  <a:schemeClr val="bg1"/>
                </a:solidFill>
              </a:rPr>
              <a:t>: فایل به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اضافه نشده است که با دستور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add filename</a:t>
            </a:r>
            <a:r>
              <a:rPr lang="fa-IR" dirty="0">
                <a:solidFill>
                  <a:schemeClr val="bg1"/>
                </a:solidFill>
              </a:rPr>
              <a:t> و یا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add .</a:t>
            </a:r>
            <a:r>
              <a:rPr lang="fa-IR" dirty="0">
                <a:solidFill>
                  <a:schemeClr val="bg1"/>
                </a:solidFill>
              </a:rPr>
              <a:t> بصورت یک فایل و همه فایل ها اضافه می شود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Unmodified</a:t>
            </a:r>
            <a:r>
              <a:rPr lang="fa-IR" dirty="0">
                <a:solidFill>
                  <a:schemeClr val="bg1"/>
                </a:solidFill>
              </a:rPr>
              <a:t>: تغییر در فایل ایجاد شده است اما در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ذخیره نشده است.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Modified</a:t>
            </a:r>
            <a:r>
              <a:rPr lang="fa-IR" dirty="0">
                <a:solidFill>
                  <a:schemeClr val="bg1"/>
                </a:solidFill>
              </a:rPr>
              <a:t>: تغییرات اعمال شده </a:t>
            </a:r>
          </a:p>
          <a:p>
            <a:pPr algn="r"/>
            <a:endParaRPr lang="fa-IR" dirty="0">
              <a:solidFill>
                <a:schemeClr val="bg1"/>
              </a:solidFill>
            </a:endParaRPr>
          </a:p>
          <a:p>
            <a:pPr algn="r"/>
            <a:endParaRPr lang="fa-IR" dirty="0">
              <a:solidFill>
                <a:schemeClr val="bg1"/>
              </a:solidFill>
            </a:endParaRPr>
          </a:p>
          <a:p>
            <a:pPr algn="r"/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1933304"/>
            <a:ext cx="6609805" cy="41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5360"/>
            <a:ext cx="8825658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933303"/>
            <a:ext cx="9661091" cy="3705497"/>
          </a:xfrm>
        </p:spPr>
        <p:txBody>
          <a:bodyPr/>
          <a:lstStyle/>
          <a:p>
            <a:pPr marL="285750" indent="-285750" algn="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log</a:t>
            </a:r>
            <a:r>
              <a:rPr lang="fa-IR" dirty="0">
                <a:solidFill>
                  <a:schemeClr val="bg1"/>
                </a:solidFill>
              </a:rPr>
              <a:t>: نمایش لاگ نسخه ها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en-US" dirty="0">
                <a:solidFill>
                  <a:schemeClr val="bg1"/>
                </a:solidFill>
              </a:rPr>
              <a:t> --global </a:t>
            </a:r>
            <a:r>
              <a:rPr lang="en-US" dirty="0" err="1">
                <a:solidFill>
                  <a:schemeClr val="bg1"/>
                </a:solidFill>
              </a:rPr>
              <a:t>color.ui</a:t>
            </a:r>
            <a:r>
              <a:rPr lang="en-US" dirty="0">
                <a:solidFill>
                  <a:schemeClr val="bg1"/>
                </a:solidFill>
              </a:rPr>
              <a:t> auto</a:t>
            </a:r>
            <a:r>
              <a:rPr lang="fa-IR" dirty="0">
                <a:solidFill>
                  <a:schemeClr val="bg1"/>
                </a:solidFill>
              </a:rPr>
              <a:t> : رنگ بندی اتوماتیک در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(پیش فرض دارد اگر نداشت اعمال شود)</a:t>
            </a:r>
          </a:p>
          <a:p>
            <a:pPr marL="285750" indent="-285750" algn="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commit –m “message”</a:t>
            </a:r>
            <a:r>
              <a:rPr lang="fa-IR" dirty="0">
                <a:solidFill>
                  <a:schemeClr val="bg1"/>
                </a:solidFill>
              </a:rPr>
              <a:t>: برای قراردادن نسخه جدید فایل ها در پروژه توسط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(در لوکال است)</a:t>
            </a:r>
          </a:p>
          <a:p>
            <a:pPr marL="285750" indent="-285750" algn="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status</a:t>
            </a:r>
            <a:r>
              <a:rPr lang="fa-IR" dirty="0">
                <a:solidFill>
                  <a:schemeClr val="bg1"/>
                </a:solidFill>
              </a:rPr>
              <a:t> یا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diff</a:t>
            </a:r>
            <a:r>
              <a:rPr lang="fa-IR" dirty="0">
                <a:solidFill>
                  <a:schemeClr val="bg1"/>
                </a:solidFill>
              </a:rPr>
              <a:t>  نمایش تمامی وضعیت پروژه و فایل ها</a:t>
            </a:r>
            <a:endParaRPr lang="en-US" dirty="0">
              <a:solidFill>
                <a:schemeClr val="bg1"/>
              </a:solidFill>
            </a:endParaRPr>
          </a:p>
          <a:p>
            <a:pPr lvl="1" algn="r"/>
            <a:endParaRPr lang="fa-IR" dirty="0">
              <a:solidFill>
                <a:schemeClr val="bg1"/>
              </a:solidFill>
            </a:endParaRPr>
          </a:p>
          <a:p>
            <a:pPr marL="285750" indent="-285750" algn="r">
              <a:buFontTx/>
              <a:buChar char="-"/>
            </a:pP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75360"/>
            <a:ext cx="8825658" cy="80627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status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324196" y="2505780"/>
            <a:ext cx="4161717" cy="92333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UNTRACKED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2505780"/>
            <a:ext cx="4197531" cy="923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TRACKED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760" y="3642754"/>
            <a:ext cx="2673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</a:rPr>
              <a:t>توسط </a:t>
            </a:r>
            <a:r>
              <a:rPr lang="en-US" dirty="0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هندل نمی شود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6229" y="3642754"/>
            <a:ext cx="27939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</a:rPr>
              <a:t>توسط </a:t>
            </a:r>
            <a:r>
              <a:rPr lang="en-US" dirty="0">
                <a:solidFill>
                  <a:schemeClr val="bg1"/>
                </a:solidFill>
              </a:rPr>
              <a:t>GIT</a:t>
            </a:r>
            <a:r>
              <a:rPr lang="fa-IR" dirty="0">
                <a:solidFill>
                  <a:schemeClr val="bg1"/>
                </a:solidFill>
              </a:rPr>
              <a:t> دیده می شود</a:t>
            </a:r>
          </a:p>
        </p:txBody>
      </p:sp>
    </p:spTree>
    <p:extLst>
      <p:ext uri="{BB962C8B-B14F-4D97-AF65-F5344CB8AC3E}">
        <p14:creationId xmlns:p14="http://schemas.microsoft.com/office/powerpoint/2010/main" val="372211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1168</TotalTime>
  <Words>615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GIT 2.39.0</vt:lpstr>
      <vt:lpstr>Install git</vt:lpstr>
      <vt:lpstr>Enable git in vscode</vt:lpstr>
      <vt:lpstr>Link local git to github.com</vt:lpstr>
      <vt:lpstr>Change user&amp;email</vt:lpstr>
      <vt:lpstr>Git command</vt:lpstr>
      <vt:lpstr>Git file lifecycle</vt:lpstr>
      <vt:lpstr>Git command</vt:lpstr>
      <vt:lpstr>Git status</vt:lpstr>
      <vt:lpstr>Git status</vt:lpstr>
      <vt:lpstr>GIT LIFECYCLE</vt:lpstr>
      <vt:lpstr>Git branch</vt:lpstr>
      <vt:lpstr>Git branch</vt:lpstr>
      <vt:lpstr>Git branch</vt:lpstr>
      <vt:lpstr>Git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Bahman Nikouei</cp:lastModifiedBy>
  <cp:revision>87</cp:revision>
  <dcterms:created xsi:type="dcterms:W3CDTF">2021-11-20T14:58:53Z</dcterms:created>
  <dcterms:modified xsi:type="dcterms:W3CDTF">2023-01-09T18:16:15Z</dcterms:modified>
</cp:coreProperties>
</file>